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1088" r:id="rId3"/>
    <p:sldId id="1100" r:id="rId4"/>
    <p:sldId id="902" r:id="rId5"/>
    <p:sldId id="1101" r:id="rId6"/>
    <p:sldId id="1130" r:id="rId7"/>
    <p:sldId id="1134" r:id="rId8"/>
    <p:sldId id="1131" r:id="rId9"/>
    <p:sldId id="1132" r:id="rId10"/>
    <p:sldId id="1133" r:id="rId11"/>
    <p:sldId id="1125" r:id="rId12"/>
    <p:sldId id="1102" r:id="rId13"/>
    <p:sldId id="1103" r:id="rId14"/>
    <p:sldId id="1104" r:id="rId15"/>
    <p:sldId id="1106" r:id="rId16"/>
    <p:sldId id="1127" r:id="rId17"/>
    <p:sldId id="1129" r:id="rId18"/>
    <p:sldId id="1136" r:id="rId19"/>
    <p:sldId id="1105" r:id="rId20"/>
    <p:sldId id="1112" r:id="rId21"/>
    <p:sldId id="1107" r:id="rId22"/>
    <p:sldId id="1113" r:id="rId23"/>
    <p:sldId id="1109" r:id="rId24"/>
    <p:sldId id="1114" r:id="rId25"/>
    <p:sldId id="1110" r:id="rId26"/>
    <p:sldId id="1115" r:id="rId27"/>
    <p:sldId id="1111" r:id="rId28"/>
    <p:sldId id="1116" r:id="rId29"/>
    <p:sldId id="1117" r:id="rId30"/>
    <p:sldId id="1119" r:id="rId31"/>
    <p:sldId id="1120" r:id="rId32"/>
    <p:sldId id="1135" r:id="rId33"/>
    <p:sldId id="1064" r:id="rId3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9EDF4"/>
    <a:srgbClr val="D0D8E8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0" d="100"/>
          <a:sy n="70" d="100"/>
        </p:scale>
        <p:origin x="-4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963C36B-6CE5-4344-AEF3-C6466AAA1295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35C793F-75CF-44CC-B856-A821C5FBDC8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01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10441B0-B3BB-4AB4-B024-DF9D28F06ABD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71B5393-DAC3-43C8-97F5-602662A89EC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331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0235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898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898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8984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898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B5393-DAC3-43C8-97F5-602662A89EC1}" type="slidenum">
              <a:rPr lang="es-CL" smtClean="0"/>
              <a:pPr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6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83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6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7535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423" y="415925"/>
            <a:ext cx="8590085" cy="4016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989135" y="2700339"/>
            <a:ext cx="7184780" cy="1222375"/>
          </a:xfrm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53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_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414000" y="1404000"/>
            <a:ext cx="8316000" cy="486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4000" y="270000"/>
            <a:ext cx="8316000" cy="72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95700"/>
            <a:ext cx="8856984" cy="3162300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 sz="28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9" y="149362"/>
            <a:ext cx="2830947" cy="939634"/>
          </a:xfrm>
          <a:prstGeom prst="rect">
            <a:avLst/>
          </a:prstGeom>
        </p:spPr>
      </p:pic>
      <p:sp>
        <p:nvSpPr>
          <p:cNvPr id="7" name="6 Rectángulo"/>
          <p:cNvSpPr/>
          <p:nvPr userDrawn="1"/>
        </p:nvSpPr>
        <p:spPr>
          <a:xfrm>
            <a:off x="0" y="2492896"/>
            <a:ext cx="9144000" cy="4365104"/>
          </a:xfrm>
          <a:prstGeom prst="rect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3574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7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91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92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02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205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3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29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CB814-C534-44E5-ADCD-65E7B8734B3B}" type="datetimeFigureOut">
              <a:rPr lang="es-CL" smtClean="0"/>
              <a:pPr/>
              <a:t>23-03-2015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6187-467A-4016-A3E0-3C6970C18E1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754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95700"/>
            <a:ext cx="8856984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5254" y="908720"/>
            <a:ext cx="9159254" cy="2786980"/>
          </a:xfrm>
        </p:spPr>
        <p:txBody>
          <a:bodyPr>
            <a:noAutofit/>
          </a:bodyPr>
          <a:lstStyle/>
          <a:p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>Seminario RELACIONES COMUNITARIAS EN LA MINERÍA</a:t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>Proyecto </a:t>
            </a:r>
            <a:r>
              <a:rPr lang="es-CL" sz="2800" b="1" cap="all" dirty="0" err="1" smtClean="0">
                <a:solidFill>
                  <a:schemeClr val="accent1">
                    <a:lumMod val="75000"/>
                  </a:schemeClr>
                </a:solidFill>
              </a:rPr>
              <a:t>fondef</a:t>
            </a: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2800" b="1" cap="all" dirty="0" smtClean="0">
                <a:solidFill>
                  <a:schemeClr val="accent1">
                    <a:lumMod val="75000"/>
                  </a:schemeClr>
                </a:solidFill>
              </a:rPr>
              <a:t>“Construcción de una Oferta de Métodos Formales de Relacionamiento Comunidad-Empresa Minera para Disminuir el Riesgo de la Inversión Minera”</a:t>
            </a:r>
            <a:r>
              <a:rPr lang="es-ES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2800" b="1" cap="al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2800" b="1" cap="al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C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-29760" y="4149080"/>
            <a:ext cx="9173760" cy="2160240"/>
          </a:xfrm>
        </p:spPr>
        <p:txBody>
          <a:bodyPr>
            <a:normAutofit lnSpcReduction="10000"/>
          </a:bodyPr>
          <a:lstStyle/>
          <a:p>
            <a:endParaRPr lang="es-CL" sz="2400" b="1" dirty="0" smtClean="0">
              <a:solidFill>
                <a:schemeClr val="tx1"/>
              </a:solidFill>
            </a:endParaRPr>
          </a:p>
          <a:p>
            <a:endParaRPr lang="es-E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 </a:t>
            </a: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CENTRAL DE CHILE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Desarrollo Minero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 de Marzo de 2015</a:t>
            </a:r>
            <a:endParaRPr lang="es-CL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49" y="188640"/>
            <a:ext cx="2985180" cy="99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1 Im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5693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77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dirty="0" smtClean="0"/>
          </a:p>
          <a:p>
            <a:pPr marL="571500" indent="-571500" algn="ctr">
              <a:buFont typeface="+mj-lt"/>
              <a:buAutoNum type="romanUcPeriod"/>
            </a:pPr>
            <a:endParaRPr lang="es-CL" sz="2800" dirty="0" smtClean="0"/>
          </a:p>
          <a:p>
            <a:pPr marL="0" indent="0" algn="ctr">
              <a:buNone/>
            </a:pPr>
            <a:r>
              <a:rPr lang="es-CL" sz="2800" b="1" dirty="0" smtClean="0"/>
              <a:t>II. </a:t>
            </a:r>
            <a:r>
              <a:rPr lang="es-CL" sz="2800" b="1" dirty="0" smtClean="0"/>
              <a:t>MODELO DE RELACIONAMIENTO COMUNITARIO</a:t>
            </a:r>
          </a:p>
        </p:txBody>
      </p:sp>
    </p:spTree>
    <p:extLst>
      <p:ext uri="{BB962C8B-B14F-4D97-AF65-F5344CB8AC3E}">
        <p14:creationId xmlns:p14="http://schemas.microsoft.com/office/powerpoint/2010/main" val="25272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L" b="1" dirty="0" smtClean="0"/>
              <a:t>OBJETIVOS GENERALES</a:t>
            </a:r>
          </a:p>
          <a:p>
            <a:pPr marL="0" indent="0" algn="just">
              <a:buNone/>
            </a:pPr>
            <a:endParaRPr lang="es-CL" b="1" dirty="0" smtClean="0"/>
          </a:p>
          <a:p>
            <a:pPr algn="just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Investigar </a:t>
            </a:r>
            <a:r>
              <a:rPr lang="es-ES" dirty="0"/>
              <a:t>los </a:t>
            </a:r>
            <a:r>
              <a:rPr lang="es-ES" dirty="0" smtClean="0"/>
              <a:t>variables que explican las </a:t>
            </a:r>
            <a:r>
              <a:rPr lang="es-ES" dirty="0"/>
              <a:t>relaciones comunidad-empresa </a:t>
            </a:r>
            <a:r>
              <a:rPr lang="es-ES" dirty="0" smtClean="0"/>
              <a:t>minera, </a:t>
            </a:r>
            <a:r>
              <a:rPr lang="es-ES" dirty="0"/>
              <a:t>susceptibles de ser </a:t>
            </a:r>
            <a:r>
              <a:rPr lang="es-ES" dirty="0" err="1" smtClean="0"/>
              <a:t>parametrizadas</a:t>
            </a:r>
            <a:r>
              <a:rPr lang="es-ES" dirty="0" smtClean="0"/>
              <a:t>, buscando </a:t>
            </a:r>
            <a:r>
              <a:rPr lang="es-ES" dirty="0"/>
              <a:t>ponderar los factores que explican la mayor parte </a:t>
            </a:r>
            <a:r>
              <a:rPr lang="es-ES" dirty="0" smtClean="0"/>
              <a:t>del conflicto </a:t>
            </a:r>
            <a:r>
              <a:rPr lang="es-ES" dirty="0"/>
              <a:t>y determinar </a:t>
            </a:r>
            <a:r>
              <a:rPr lang="es-ES" dirty="0" smtClean="0"/>
              <a:t>así parámetros </a:t>
            </a:r>
            <a:r>
              <a:rPr lang="es-ES" dirty="0"/>
              <a:t>cuantificables que ayuden a </a:t>
            </a:r>
            <a:r>
              <a:rPr lang="es-ES" dirty="0" smtClean="0"/>
              <a:t>minimizar el potencial conflicto y así disminuir el riesgo de la </a:t>
            </a:r>
            <a:r>
              <a:rPr lang="es-ES" dirty="0"/>
              <a:t>inversión </a:t>
            </a:r>
            <a:r>
              <a:rPr lang="es-ES" dirty="0" smtClean="0"/>
              <a:t>minera.</a:t>
            </a:r>
          </a:p>
          <a:p>
            <a:endParaRPr lang="es-CL" dirty="0"/>
          </a:p>
          <a:p>
            <a:pPr algn="just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Disponer y Aplicar </a:t>
            </a:r>
            <a:r>
              <a:rPr lang="es-ES" dirty="0" smtClean="0"/>
              <a:t>un </a:t>
            </a:r>
            <a:r>
              <a:rPr lang="es-ES" dirty="0" smtClean="0"/>
              <a:t>modelo </a:t>
            </a:r>
            <a:r>
              <a:rPr lang="es-ES" dirty="0"/>
              <a:t>de gestión comunitaria que contribuya a procesar positivamente situaciones de conflicto de manera sustentable. </a:t>
            </a: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algn="just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Disponer </a:t>
            </a:r>
            <a:r>
              <a:rPr lang="es-CL" dirty="0" smtClean="0"/>
              <a:t>de un software que permita planificar, organizar  y controlar el desarrollo y aplicación del Modelo a los proyectos mineros.</a:t>
            </a:r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71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b="1" dirty="0" smtClean="0"/>
              <a:t>OBJETIVOS </a:t>
            </a:r>
            <a:r>
              <a:rPr lang="es-CL" b="1" dirty="0" smtClean="0"/>
              <a:t>ESPECÍFICOS</a:t>
            </a:r>
          </a:p>
          <a:p>
            <a:pPr marL="0" indent="0" algn="just">
              <a:buNone/>
            </a:pPr>
            <a:endParaRPr lang="es-CL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Identificar</a:t>
            </a:r>
            <a:r>
              <a:rPr lang="es-ES" dirty="0"/>
              <a:t>,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caracterizar</a:t>
            </a:r>
            <a:r>
              <a:rPr lang="es-ES" dirty="0"/>
              <a:t> y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cuantificar</a:t>
            </a:r>
            <a:r>
              <a:rPr lang="es-ES" dirty="0"/>
              <a:t> en terreno la situación </a:t>
            </a:r>
            <a:r>
              <a:rPr lang="es-ES" dirty="0" smtClean="0"/>
              <a:t>del  conflicto socio-ambiental.</a:t>
            </a:r>
            <a:endParaRPr lang="es-CL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Obtener a través de la aplicación del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modelo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para la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gestión comunitaria </a:t>
            </a:r>
            <a:r>
              <a:rPr lang="es-ES" dirty="0" smtClean="0"/>
              <a:t>un acuerdo que </a:t>
            </a:r>
            <a:r>
              <a:rPr lang="es-ES" dirty="0"/>
              <a:t>permita disminuir la incertidumbre socio ambiental por medio de la administración de aquellas variables que determinan la conflictividad comunitaria. </a:t>
            </a:r>
            <a:endParaRPr lang="es-CL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Aplicar </a:t>
            </a:r>
            <a:r>
              <a:rPr lang="es-ES" dirty="0" smtClean="0"/>
              <a:t>una</a:t>
            </a:r>
            <a:r>
              <a:rPr lang="es-ES" dirty="0" smtClean="0"/>
              <a:t>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solución integrada </a:t>
            </a:r>
            <a:r>
              <a:rPr lang="es-ES" dirty="0"/>
              <a:t>a</a:t>
            </a:r>
            <a:r>
              <a:rPr lang="es-ES" dirty="0" smtClean="0"/>
              <a:t>l </a:t>
            </a:r>
            <a:r>
              <a:rPr lang="es-ES" dirty="0"/>
              <a:t>conjunto de </a:t>
            </a:r>
            <a:r>
              <a:rPr lang="es-ES" dirty="0" smtClean="0"/>
              <a:t>variables priorizadas en el </a:t>
            </a:r>
            <a:r>
              <a:rPr lang="es-ES" dirty="0"/>
              <a:t>modelo </a:t>
            </a:r>
            <a:r>
              <a:rPr lang="es-ES" dirty="0" smtClean="0"/>
              <a:t>que permita generar acuerdos y proyectos que disminuyan las situaciones de conflicto. </a:t>
            </a:r>
            <a:endParaRPr lang="es-CL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Desarrollar </a:t>
            </a:r>
            <a:r>
              <a:rPr lang="es-ES" dirty="0"/>
              <a:t>una </a:t>
            </a:r>
            <a:r>
              <a:rPr lang="es-ES" dirty="0" smtClean="0"/>
              <a:t>solución como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propuesta de acuerdo que integre a través del Modelo de Relacionamiento Comunitario y un software de gestión, </a:t>
            </a:r>
            <a:r>
              <a:rPr lang="es-ES" dirty="0" smtClean="0"/>
              <a:t>los acuerdos alcanzados sobre  la </a:t>
            </a:r>
            <a:r>
              <a:rPr lang="es-ES" dirty="0"/>
              <a:t>base de la </a:t>
            </a:r>
            <a:r>
              <a:rPr lang="es-ES" dirty="0" smtClean="0"/>
              <a:t>experiencia</a:t>
            </a:r>
            <a:r>
              <a:rPr lang="es-ES" dirty="0"/>
              <a:t> </a:t>
            </a:r>
            <a:r>
              <a:rPr lang="es-ES" dirty="0" smtClean="0"/>
              <a:t>alcanzada en el proyecto de investigación.</a:t>
            </a:r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738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b="1" dirty="0" smtClean="0"/>
              <a:t>Etapas de aplicación del modelo:</a:t>
            </a:r>
          </a:p>
          <a:p>
            <a:pPr marL="0" indent="0">
              <a:buNone/>
            </a:pPr>
            <a:endParaRPr lang="es-CL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Análisis de contexto y </a:t>
            </a: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del proyecto</a:t>
            </a:r>
            <a:endParaRPr lang="es-CL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Trabajo de caracterización del territorio</a:t>
            </a:r>
            <a:r>
              <a:rPr lang="es-CL" sz="2600" dirty="0" smtClean="0"/>
              <a:t>: donde se ubica el proyecto y los afectados por su ejecución.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Diagnóstico situacional</a:t>
            </a:r>
            <a:r>
              <a:rPr lang="es-CL" sz="2600" dirty="0" smtClean="0"/>
              <a:t>: </a:t>
            </a:r>
            <a:r>
              <a:rPr lang="es-CL" sz="2600" dirty="0" smtClean="0"/>
              <a:t>se realiza</a:t>
            </a:r>
            <a:r>
              <a:rPr lang="es-CL" sz="2600" dirty="0" smtClean="0"/>
              <a:t> </a:t>
            </a:r>
            <a:r>
              <a:rPr lang="es-CL" sz="2600" dirty="0" smtClean="0"/>
              <a:t>con los involucrados, comunidad , empresa y </a:t>
            </a:r>
            <a:r>
              <a:rPr lang="es-CL" sz="2600" dirty="0" err="1" smtClean="0"/>
              <a:t>stake</a:t>
            </a:r>
            <a:r>
              <a:rPr lang="es-CL" sz="2600" dirty="0" err="1"/>
              <a:t>-</a:t>
            </a:r>
            <a:r>
              <a:rPr lang="es-CL" sz="2600" dirty="0" err="1" smtClean="0"/>
              <a:t>holders</a:t>
            </a:r>
            <a:r>
              <a:rPr lang="es-CL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Elaboración de mapa de riesgo</a:t>
            </a:r>
            <a:r>
              <a:rPr lang="es-CL" sz="2600" dirty="0" smtClean="0"/>
              <a:t>, que </a:t>
            </a:r>
            <a:r>
              <a:rPr lang="es-CL" sz="2600" dirty="0"/>
              <a:t>permite priorizar las variables por riesgo  de impacto en el </a:t>
            </a:r>
            <a:r>
              <a:rPr lang="es-CL" sz="2600" dirty="0" smtClean="0"/>
              <a:t>proyecto</a:t>
            </a:r>
            <a:r>
              <a:rPr lang="es-CL" sz="2600" dirty="0"/>
              <a:t>.</a:t>
            </a:r>
            <a:endParaRPr lang="es-CL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Análisis de las variables </a:t>
            </a:r>
            <a:r>
              <a:rPr lang="es-CL" sz="2600" dirty="0" smtClean="0"/>
              <a:t>y </a:t>
            </a: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propuesta de modelo de </a:t>
            </a: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relación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600" b="1" dirty="0" smtClean="0">
                <a:solidFill>
                  <a:schemeClr val="accent1">
                    <a:lumMod val="75000"/>
                  </a:schemeClr>
                </a:solidFill>
              </a:rPr>
              <a:t>Acuerdo comunitario de largo plazo sobre la base de proyectos</a:t>
            </a:r>
            <a:endParaRPr lang="es-CL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307298"/>
            <a:ext cx="8856984" cy="53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11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600" b="1" dirty="0" smtClean="0"/>
              <a:t>ANTECEDENTES DEL PROYECTO MINERO</a:t>
            </a:r>
          </a:p>
          <a:p>
            <a:pPr marL="0" indent="0" algn="just">
              <a:buNone/>
            </a:pPr>
            <a:endParaRPr lang="es-ES" sz="2600" b="1" dirty="0" smtClean="0"/>
          </a:p>
          <a:p>
            <a:pPr lvl="1" algn="just"/>
            <a:r>
              <a:rPr lang="es-ES" sz="2600" b="1" dirty="0" smtClean="0"/>
              <a:t>División El teniente </a:t>
            </a:r>
            <a:r>
              <a:rPr lang="es-ES" sz="2600" dirty="0" smtClean="0"/>
              <a:t>forma parte de la Corporación Nacional de Cobre de Chile, CODELCO, primer productor de cobre en el mundo. La </a:t>
            </a:r>
            <a:r>
              <a:rPr lang="es-ES" sz="2600" b="1" dirty="0" smtClean="0"/>
              <a:t>mina El Teniente </a:t>
            </a:r>
            <a:r>
              <a:rPr lang="es-ES" sz="2600" dirty="0" smtClean="0"/>
              <a:t>es una mina de cobre, ubicada bajo el cerro del mismo nombre, en la comuna de </a:t>
            </a:r>
            <a:r>
              <a:rPr lang="es-ES" sz="2600" dirty="0" err="1" smtClean="0"/>
              <a:t>Machalí</a:t>
            </a:r>
            <a:r>
              <a:rPr lang="es-ES" sz="2600" dirty="0" smtClean="0"/>
              <a:t>, Región del Libertador General Bernardo O´Higgins, a una distancia de 120 km al sur de Santiago.</a:t>
            </a:r>
          </a:p>
          <a:p>
            <a:pPr lvl="1" algn="just"/>
            <a:endParaRPr lang="es-ES" sz="2600" dirty="0" smtClean="0"/>
          </a:p>
          <a:p>
            <a:pPr lvl="1" algn="just"/>
            <a:r>
              <a:rPr lang="es-ES" sz="2600" dirty="0" smtClean="0"/>
              <a:t>En 2011, la mina producía 434.000 toneladas de cobre fino al año. Sus relaves son trasladados hasta el tranque o Embalse </a:t>
            </a:r>
            <a:r>
              <a:rPr lang="es-ES" sz="2600" dirty="0" err="1" smtClean="0"/>
              <a:t>Carén</a:t>
            </a:r>
            <a:r>
              <a:rPr lang="es-ES" sz="2600" dirty="0" smtClean="0"/>
              <a:t> ubicado en la Reserva Roblería del Cobre de Loncha en la comuna de </a:t>
            </a:r>
            <a:r>
              <a:rPr lang="es-ES" sz="2600" dirty="0" err="1" smtClean="0"/>
              <a:t>Alhué</a:t>
            </a:r>
            <a:r>
              <a:rPr lang="es-ES" sz="2600" dirty="0" smtClean="0"/>
              <a:t>, provincia de Melipilla, Región Metropolitana de Chile.</a:t>
            </a:r>
          </a:p>
          <a:p>
            <a:pPr algn="just"/>
            <a:endParaRPr lang="es-CL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10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El estudio ha contemplado los siguientes trabajos: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ES" dirty="0" smtClean="0"/>
              <a:t>Visita exploratoria al territorio y reunión con Codelco, que permitió obtener información de la relación empresa-comunidad.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ES" dirty="0" smtClean="0"/>
              <a:t>Recopilación de información bibliográfica disponible, como censos, planes estratégicos, etcétera.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ES" dirty="0" smtClean="0"/>
              <a:t>Visita al territorio y aplicación de instrumentos de diagnóstico: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s-ES" dirty="0" smtClean="0"/>
              <a:t>Catastro de actores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s-ES" dirty="0" smtClean="0"/>
              <a:t>Entrevista </a:t>
            </a:r>
            <a:r>
              <a:rPr lang="es-ES" dirty="0" err="1" smtClean="0"/>
              <a:t>semi</a:t>
            </a:r>
            <a:r>
              <a:rPr lang="es-ES" dirty="0" smtClean="0"/>
              <a:t>-estructurada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s-ES" dirty="0" smtClean="0"/>
              <a:t>Matriz de árbol de problemas o “diagrama de relaciones”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s-ES" dirty="0" smtClean="0"/>
              <a:t>Matriz de jerarquización/validación de variables determinantes de conflicto minero.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s-ES" dirty="0" smtClean="0"/>
              <a:t>Otros instrumentos como matriz de diagnóstico situacional y matriz de identificación de actores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ES" dirty="0" smtClean="0"/>
              <a:t>Análisis de información</a:t>
            </a:r>
          </a:p>
          <a:p>
            <a:pPr algn="just"/>
            <a:endParaRPr lang="es-CL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4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dirty="0" smtClean="0"/>
          </a:p>
          <a:p>
            <a:pPr marL="571500" indent="-571500" algn="ctr">
              <a:buFont typeface="+mj-lt"/>
              <a:buAutoNum type="romanUcPeriod"/>
            </a:pPr>
            <a:endParaRPr lang="es-CL" sz="2800" dirty="0" smtClean="0"/>
          </a:p>
          <a:p>
            <a:pPr marL="0" indent="0" algn="ctr">
              <a:buNone/>
            </a:pPr>
            <a:r>
              <a:rPr lang="es-ES" sz="2800" dirty="0"/>
              <a:t> </a:t>
            </a:r>
            <a:r>
              <a:rPr lang="es-ES" sz="2800" dirty="0" smtClean="0"/>
              <a:t>III. </a:t>
            </a:r>
            <a:r>
              <a:rPr lang="es-ES" sz="2800" dirty="0"/>
              <a:t>APLICACION MODELO DE RELACIONAMIENTO </a:t>
            </a:r>
            <a:r>
              <a:rPr lang="es-ES" sz="2800" dirty="0" smtClean="0"/>
              <a:t>COMUNITARIO</a:t>
            </a:r>
            <a:r>
              <a:rPr lang="es-CL" sz="2800" dirty="0" smtClean="0"/>
              <a:t>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4956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 rot="5400000">
            <a:off x="4256304" y="5426097"/>
            <a:ext cx="477767" cy="402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132856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36786" y="3079027"/>
            <a:ext cx="549951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2. Diagnóstico descriptivo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018460"/>
            <a:ext cx="54726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. </a:t>
            </a:r>
            <a:r>
              <a:rPr lang="es-CL" sz="2400" dirty="0"/>
              <a:t>Diagnóstico situacional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3688" y="4926764"/>
            <a:ext cx="54726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4. Elaboración </a:t>
            </a:r>
            <a:r>
              <a:rPr lang="es-CL" sz="2400" dirty="0"/>
              <a:t>de mapa de riesgo </a:t>
            </a:r>
          </a:p>
        </p:txBody>
      </p:sp>
      <p:sp>
        <p:nvSpPr>
          <p:cNvPr id="9" name="8 Flecha derecha"/>
          <p:cNvSpPr/>
          <p:nvPr/>
        </p:nvSpPr>
        <p:spPr>
          <a:xfrm rot="5400000">
            <a:off x="4234206" y="2638928"/>
            <a:ext cx="477767" cy="402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 rot="5400000">
            <a:off x="4256304" y="3578360"/>
            <a:ext cx="477767" cy="402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 rot="5400000">
            <a:off x="4256304" y="4517793"/>
            <a:ext cx="477767" cy="402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1736786" y="5866196"/>
            <a:ext cx="54726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. Análisis y propuesta de modelo</a:t>
            </a:r>
            <a:endParaRPr lang="es-CL" sz="2400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0" y="274638"/>
            <a:ext cx="5328592" cy="1138138"/>
          </a:xfrm>
          <a:noFill/>
          <a:ln/>
        </p:spPr>
        <p:txBody>
          <a:bodyPr bIns="17397">
            <a:noAutofit/>
          </a:bodyPr>
          <a:lstStyle/>
          <a:p>
            <a:r>
              <a:rPr lang="en-US" altLang="es-CL" sz="2800" dirty="0"/>
              <a:t> </a:t>
            </a:r>
            <a:r>
              <a:rPr lang="en-US" altLang="es-CL" sz="2800" dirty="0" smtClean="0"/>
              <a:t>  </a:t>
            </a:r>
            <a:r>
              <a:rPr lang="en-US" altLang="es-CL" sz="2800" dirty="0"/>
              <a:t> </a:t>
            </a:r>
            <a:r>
              <a:rPr lang="en-US" altLang="es-CL" sz="2400" dirty="0" smtClean="0"/>
              <a:t>II</a:t>
            </a:r>
            <a:r>
              <a:rPr lang="en-US" altLang="es-CL" sz="2400" dirty="0" smtClean="0"/>
              <a:t>. </a:t>
            </a:r>
            <a:r>
              <a:rPr lang="en-US" altLang="es-CL" sz="2400" dirty="0" smtClean="0"/>
              <a:t>APLICACION MODELO </a:t>
            </a:r>
            <a:r>
              <a:rPr lang="en-US" altLang="es-CL" sz="2400" dirty="0"/>
              <a:t>DE RELACIONAMIENTO COMUNITARIO</a:t>
            </a:r>
          </a:p>
        </p:txBody>
      </p:sp>
    </p:spTree>
    <p:extLst>
      <p:ext uri="{BB962C8B-B14F-4D97-AF65-F5344CB8AC3E}">
        <p14:creationId xmlns:p14="http://schemas.microsoft.com/office/powerpoint/2010/main" val="25123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dirty="0" smtClean="0"/>
          </a:p>
          <a:p>
            <a:pPr marL="571500" indent="-571500" algn="ctr">
              <a:buFont typeface="+mj-lt"/>
              <a:buAutoNum type="romanUcPeriod"/>
            </a:pPr>
            <a:endParaRPr lang="es-CL" sz="2800" dirty="0" smtClean="0"/>
          </a:p>
          <a:p>
            <a:pPr marL="0" indent="0" algn="ctr">
              <a:buNone/>
            </a:pPr>
            <a:r>
              <a:rPr lang="es-CL" sz="2800" b="1" dirty="0" smtClean="0"/>
              <a:t>I.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10183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 rot="5400000">
            <a:off x="4256304" y="5426097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132856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36786" y="3079027"/>
            <a:ext cx="549951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2. Diagnóstico descriptivo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018460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. </a:t>
            </a:r>
            <a:r>
              <a:rPr lang="es-CL" sz="2400" dirty="0"/>
              <a:t>Diagnóstico situacional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3688" y="4926764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4. Elaboración </a:t>
            </a:r>
            <a:r>
              <a:rPr lang="es-CL" sz="2400" dirty="0"/>
              <a:t>de mapa de riesgo </a:t>
            </a:r>
          </a:p>
        </p:txBody>
      </p:sp>
      <p:sp>
        <p:nvSpPr>
          <p:cNvPr id="9" name="8 Flecha derecha"/>
          <p:cNvSpPr/>
          <p:nvPr/>
        </p:nvSpPr>
        <p:spPr>
          <a:xfrm rot="5400000">
            <a:off x="4234206" y="2638928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 rot="5400000">
            <a:off x="4256304" y="3578360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 rot="5400000">
            <a:off x="4256304" y="4517793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1736786" y="5866196"/>
            <a:ext cx="547260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. Análisis y propuesta de modelo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4519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671191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15" name="1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44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L" dirty="0" smtClean="0"/>
              <a:t>Permite planificar </a:t>
            </a:r>
            <a:r>
              <a:rPr lang="es-CL" dirty="0" smtClean="0"/>
              <a:t>la ejecución del proyecto comunitario. </a:t>
            </a:r>
            <a:r>
              <a:rPr lang="es-CL" dirty="0" smtClean="0"/>
              <a:t>Consta básicamente de los siguientes trabajos</a:t>
            </a:r>
            <a:r>
              <a:rPr lang="es-CL" dirty="0" smtClean="0"/>
              <a:t>:</a:t>
            </a:r>
          </a:p>
          <a:p>
            <a:pPr marL="0" indent="0">
              <a:buNone/>
            </a:pPr>
            <a:endParaRPr lang="es-CL" dirty="0" smtClean="0"/>
          </a:p>
          <a:p>
            <a:pPr lvl="1"/>
            <a:r>
              <a:rPr lang="es-CL" dirty="0" smtClean="0"/>
              <a:t>Reunión con la empresa propietaria </a:t>
            </a:r>
            <a:r>
              <a:rPr lang="es-CL" dirty="0" smtClean="0"/>
              <a:t>y conocimiento del </a:t>
            </a:r>
            <a:r>
              <a:rPr lang="es-CL" dirty="0" smtClean="0"/>
              <a:t>proyecto.</a:t>
            </a:r>
          </a:p>
          <a:p>
            <a:pPr lvl="1"/>
            <a:r>
              <a:rPr lang="es-CL" dirty="0" smtClean="0"/>
              <a:t>Visita </a:t>
            </a:r>
            <a:r>
              <a:rPr lang="es-CL" dirty="0" smtClean="0"/>
              <a:t>exploratoria al territorio de influencia.</a:t>
            </a:r>
          </a:p>
          <a:p>
            <a:pPr lvl="1"/>
            <a:r>
              <a:rPr lang="es-CL" dirty="0" smtClean="0"/>
              <a:t>Análisis de estudios de impacto ambiental.</a:t>
            </a:r>
          </a:p>
          <a:p>
            <a:pPr lvl="1"/>
            <a:r>
              <a:rPr lang="es-CL" dirty="0" smtClean="0"/>
              <a:t>Levantamiento previo </a:t>
            </a:r>
            <a:r>
              <a:rPr lang="es-CL" dirty="0" smtClean="0"/>
              <a:t>del </a:t>
            </a:r>
            <a:r>
              <a:rPr lang="es-CL" dirty="0" smtClean="0"/>
              <a:t>catastro de actores.</a:t>
            </a:r>
          </a:p>
          <a:p>
            <a:pPr lvl="1"/>
            <a:r>
              <a:rPr lang="es-CL" dirty="0" smtClean="0"/>
              <a:t>Evaluación de conflictos </a:t>
            </a:r>
            <a:r>
              <a:rPr lang="es-CL" dirty="0" smtClean="0"/>
              <a:t>comunitarios anteriores.</a:t>
            </a:r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21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 rot="5400000">
            <a:off x="4256304" y="5426097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132856"/>
            <a:ext cx="54457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36786" y="3079027"/>
            <a:ext cx="549951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2. Diagnóstico descriptivo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018460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. </a:t>
            </a:r>
            <a:r>
              <a:rPr lang="es-CL" sz="2400" dirty="0"/>
              <a:t>Diagnóstico situacional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3688" y="4926764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4. Elaboración </a:t>
            </a:r>
            <a:r>
              <a:rPr lang="es-CL" sz="2400" dirty="0"/>
              <a:t>de mapa de riesgo </a:t>
            </a:r>
          </a:p>
        </p:txBody>
      </p:sp>
      <p:sp>
        <p:nvSpPr>
          <p:cNvPr id="9" name="8 Flecha derecha"/>
          <p:cNvSpPr/>
          <p:nvPr/>
        </p:nvSpPr>
        <p:spPr>
          <a:xfrm rot="5400000">
            <a:off x="4234206" y="2638928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 rot="5400000">
            <a:off x="4256304" y="3578360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 rot="5400000">
            <a:off x="4256304" y="4517793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1736786" y="5866196"/>
            <a:ext cx="547260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. Análisis y propuesta de modelo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0860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671191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2</a:t>
            </a:r>
            <a:r>
              <a:rPr lang="es-CL" sz="2400" dirty="0" smtClean="0"/>
              <a:t>. Diagnóstico descriptivo</a:t>
            </a:r>
            <a:endParaRPr lang="es-CL" sz="2400" dirty="0"/>
          </a:p>
        </p:txBody>
      </p:sp>
      <p:sp>
        <p:nvSpPr>
          <p:cNvPr id="15" name="1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2900" dirty="0" smtClean="0"/>
              <a:t>Corresponde al levantamiento de información </a:t>
            </a:r>
            <a:r>
              <a:rPr lang="es-CL" sz="2900" dirty="0" smtClean="0"/>
              <a:t>del área de desarrollo del proyecto a nivel regional, provincial y comunal:</a:t>
            </a:r>
          </a:p>
          <a:p>
            <a:pPr marL="0" indent="0">
              <a:buNone/>
            </a:pPr>
            <a:endParaRPr lang="es-CL" sz="2900" dirty="0" smtClean="0"/>
          </a:p>
          <a:p>
            <a:pPr lvl="1"/>
            <a:r>
              <a:rPr lang="es-CL" sz="2900" dirty="0" smtClean="0"/>
              <a:t>Categorización del territorio: perfil demográfico y territorial</a:t>
            </a:r>
            <a:r>
              <a:rPr lang="es-CL" sz="2900" dirty="0" smtClean="0"/>
              <a:t>.</a:t>
            </a:r>
          </a:p>
          <a:p>
            <a:pPr marL="457200" lvl="1" indent="0">
              <a:buNone/>
            </a:pPr>
            <a:endParaRPr lang="es-CL" sz="2900" dirty="0" smtClean="0"/>
          </a:p>
          <a:p>
            <a:pPr lvl="1"/>
            <a:r>
              <a:rPr lang="es-CL" sz="2900" dirty="0" smtClean="0"/>
              <a:t>Alcance descriptivo por dimensiones</a:t>
            </a:r>
            <a:r>
              <a:rPr lang="es-CL" sz="2900" dirty="0" smtClean="0"/>
              <a:t>:</a:t>
            </a:r>
          </a:p>
          <a:p>
            <a:pPr marL="457200" lvl="1" indent="0">
              <a:buNone/>
            </a:pPr>
            <a:endParaRPr lang="es-CL" sz="2900" dirty="0" smtClean="0"/>
          </a:p>
          <a:p>
            <a:pPr lvl="1">
              <a:buFont typeface="Wingdings" pitchFamily="2" charset="2"/>
              <a:buChar char="§"/>
            </a:pPr>
            <a:r>
              <a:rPr lang="es-CL" sz="2900" dirty="0" smtClean="0"/>
              <a:t>social</a:t>
            </a:r>
          </a:p>
          <a:p>
            <a:pPr lvl="1">
              <a:buFont typeface="Wingdings" pitchFamily="2" charset="2"/>
              <a:buChar char="§"/>
            </a:pPr>
            <a:r>
              <a:rPr lang="es-CL" sz="2900" dirty="0" smtClean="0"/>
              <a:t>económica  </a:t>
            </a:r>
          </a:p>
          <a:p>
            <a:pPr lvl="1">
              <a:buFont typeface="Wingdings" pitchFamily="2" charset="2"/>
              <a:buChar char="§"/>
            </a:pPr>
            <a:r>
              <a:rPr lang="es-CL" sz="2900" dirty="0" smtClean="0"/>
              <a:t>medio </a:t>
            </a:r>
            <a:r>
              <a:rPr lang="es-CL" sz="2900" dirty="0" smtClean="0"/>
              <a:t>ambiental.</a:t>
            </a:r>
          </a:p>
          <a:p>
            <a:pPr marL="457200" lvl="1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048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 rot="5400000">
            <a:off x="4256304" y="5426097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132856"/>
            <a:ext cx="54457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36786" y="3079027"/>
            <a:ext cx="549951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2. Diagnóstico descriptivo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018460"/>
            <a:ext cx="54726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. </a:t>
            </a:r>
            <a:r>
              <a:rPr lang="es-CL" sz="2400" dirty="0"/>
              <a:t>Diagnóstico situacional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3688" y="4926764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4. Elaboración </a:t>
            </a:r>
            <a:r>
              <a:rPr lang="es-CL" sz="2400" dirty="0"/>
              <a:t>de mapa de riesgo </a:t>
            </a:r>
          </a:p>
        </p:txBody>
      </p:sp>
      <p:sp>
        <p:nvSpPr>
          <p:cNvPr id="9" name="8 Flecha derecha"/>
          <p:cNvSpPr/>
          <p:nvPr/>
        </p:nvSpPr>
        <p:spPr>
          <a:xfrm rot="5400000">
            <a:off x="4234206" y="2638928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 rot="5400000">
            <a:off x="4256304" y="3578360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 rot="5400000">
            <a:off x="4256304" y="4517793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1736786" y="5866196"/>
            <a:ext cx="547260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. Análisis y propuesta de modelo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434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671191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3. Diagnóstico situacional</a:t>
            </a:r>
            <a:endParaRPr lang="es-CL" sz="2400" dirty="0"/>
          </a:p>
        </p:txBody>
      </p:sp>
      <p:sp>
        <p:nvSpPr>
          <p:cNvPr id="15" name="1 Marcador de contenido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43204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sz="2600" dirty="0" smtClean="0"/>
              <a:t>Corresponde a la etapa en la cual se aborda con la comunidad y la empresa la situación especifica del proyecto y considera los </a:t>
            </a:r>
            <a:r>
              <a:rPr lang="es-CL" sz="2600" dirty="0" smtClean="0"/>
              <a:t>siguientes aspectos</a:t>
            </a:r>
            <a:r>
              <a:rPr lang="es-CL" sz="2600" dirty="0" smtClean="0"/>
              <a:t>:</a:t>
            </a:r>
          </a:p>
          <a:p>
            <a:pPr marL="0" indent="0">
              <a:buNone/>
            </a:pPr>
            <a:endParaRPr lang="es-CL" dirty="0" smtClean="0"/>
          </a:p>
          <a:p>
            <a:pPr lvl="1"/>
            <a:r>
              <a:rPr lang="es-CL" dirty="0" smtClean="0"/>
              <a:t>Generar la confianza necesaria dando </a:t>
            </a:r>
            <a:r>
              <a:rPr lang="es-CL" dirty="0" smtClean="0"/>
              <a:t>a conocer a las comunidades el proyecto </a:t>
            </a:r>
            <a:r>
              <a:rPr lang="es-CL" dirty="0" smtClean="0"/>
              <a:t>y el Modelo de </a:t>
            </a:r>
            <a:r>
              <a:rPr lang="es-CL" dirty="0" smtClean="0"/>
              <a:t>Relacionamiento </a:t>
            </a:r>
            <a:r>
              <a:rPr lang="es-CL" dirty="0" smtClean="0"/>
              <a:t>Comunitario que será aplicado.</a:t>
            </a:r>
            <a:endParaRPr lang="es-CL" dirty="0" smtClean="0"/>
          </a:p>
          <a:p>
            <a:pPr lvl="1"/>
            <a:r>
              <a:rPr lang="es-CL" dirty="0" smtClean="0"/>
              <a:t>Realizar un diagnóstico </a:t>
            </a:r>
            <a:r>
              <a:rPr lang="es-CL" dirty="0" smtClean="0"/>
              <a:t>situacional, </a:t>
            </a:r>
            <a:r>
              <a:rPr lang="es-CL" dirty="0" smtClean="0"/>
              <a:t>de alcance, impactos y efectos de proyecto.</a:t>
            </a:r>
            <a:endParaRPr lang="es-CL" dirty="0" smtClean="0"/>
          </a:p>
          <a:p>
            <a:pPr lvl="1"/>
            <a:r>
              <a:rPr lang="es-CL" dirty="0"/>
              <a:t>O</a:t>
            </a:r>
            <a:r>
              <a:rPr lang="es-CL" dirty="0" smtClean="0"/>
              <a:t>btención y d</a:t>
            </a:r>
            <a:r>
              <a:rPr lang="es-CL" dirty="0" smtClean="0"/>
              <a:t>escripción de </a:t>
            </a:r>
            <a:r>
              <a:rPr lang="es-CL" dirty="0" smtClean="0"/>
              <a:t>las variables </a:t>
            </a:r>
            <a:r>
              <a:rPr lang="es-CL" dirty="0" smtClean="0"/>
              <a:t>críticas en la relación comunidad – empresa que podrían explicar un potencial conflicto comunitario.</a:t>
            </a:r>
            <a:endParaRPr lang="es-CL" dirty="0" smtClean="0"/>
          </a:p>
          <a:p>
            <a:pPr lvl="1"/>
            <a:r>
              <a:rPr lang="es-CL" dirty="0" smtClean="0"/>
              <a:t>Definición de posibles parámetros vinculados a la </a:t>
            </a:r>
            <a:r>
              <a:rPr lang="es-CL" dirty="0" smtClean="0"/>
              <a:t>información asociada a </a:t>
            </a:r>
            <a:r>
              <a:rPr lang="es-CL" dirty="0" smtClean="0"/>
              <a:t>las variables críticas.</a:t>
            </a:r>
          </a:p>
          <a:p>
            <a:pPr lvl="1"/>
            <a:r>
              <a:rPr lang="es-CL" dirty="0" smtClean="0"/>
              <a:t>Construcción de </a:t>
            </a:r>
            <a:r>
              <a:rPr lang="es-CL" dirty="0" smtClean="0"/>
              <a:t>la matriz </a:t>
            </a:r>
            <a:r>
              <a:rPr lang="es-CL" dirty="0" smtClean="0"/>
              <a:t>de determinantes, dimensiones, variables e indicadores.</a:t>
            </a:r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12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 rot="5400000">
            <a:off x="4256304" y="5426097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132856"/>
            <a:ext cx="54457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36786" y="3079027"/>
            <a:ext cx="549951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2. Diagnóstico descriptivo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018460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. </a:t>
            </a:r>
            <a:r>
              <a:rPr lang="es-CL" sz="2400" dirty="0"/>
              <a:t>Diagnóstico situacional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3688" y="4926764"/>
            <a:ext cx="54726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4. Elaboración </a:t>
            </a:r>
            <a:r>
              <a:rPr lang="es-CL" sz="2400" dirty="0"/>
              <a:t>de mapa de riesgo </a:t>
            </a:r>
          </a:p>
        </p:txBody>
      </p:sp>
      <p:sp>
        <p:nvSpPr>
          <p:cNvPr id="9" name="8 Flecha derecha"/>
          <p:cNvSpPr/>
          <p:nvPr/>
        </p:nvSpPr>
        <p:spPr>
          <a:xfrm rot="5400000">
            <a:off x="4234206" y="2638928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 rot="5400000">
            <a:off x="4256304" y="3578360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 rot="5400000">
            <a:off x="4256304" y="4517793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1736786" y="5866196"/>
            <a:ext cx="547260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. Análisis y propuesta de modelo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434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671191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4</a:t>
            </a:r>
            <a:r>
              <a:rPr lang="es-CL" sz="2400" dirty="0" smtClean="0"/>
              <a:t>. Elaboración de mapa de riesgo</a:t>
            </a:r>
            <a:endParaRPr lang="es-CL" sz="2400" dirty="0"/>
          </a:p>
        </p:txBody>
      </p:sp>
      <p:sp>
        <p:nvSpPr>
          <p:cNvPr id="15" name="1 Marcador de contenido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96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/>
              <a:t>A partir de las matrices de variables jerarquizadas </a:t>
            </a:r>
            <a:r>
              <a:rPr lang="es-CL" sz="2400" dirty="0" smtClean="0"/>
              <a:t>por</a:t>
            </a:r>
            <a:r>
              <a:rPr lang="es-CL" sz="2400" dirty="0" smtClean="0"/>
              <a:t> impacto de las respectivas determinantes</a:t>
            </a:r>
            <a:r>
              <a:rPr lang="es-CL" sz="2400" dirty="0"/>
              <a:t> </a:t>
            </a:r>
            <a:r>
              <a:rPr lang="es-CL" sz="2400" dirty="0" smtClean="0"/>
              <a:t>y</a:t>
            </a:r>
            <a:r>
              <a:rPr lang="es-CL" sz="2400" dirty="0" smtClean="0"/>
              <a:t> dimensiones </a:t>
            </a:r>
            <a:r>
              <a:rPr lang="es-CL" sz="2400" dirty="0" smtClean="0"/>
              <a:t>del diagnóstico situacional, se priorizará por riesgo </a:t>
            </a:r>
            <a:r>
              <a:rPr lang="es-CL" sz="2400" dirty="0" smtClean="0"/>
              <a:t> </a:t>
            </a:r>
            <a:r>
              <a:rPr lang="es-CL" sz="2400" dirty="0" smtClean="0"/>
              <a:t>las variables de la siguiente forma</a:t>
            </a:r>
            <a:r>
              <a:rPr lang="es-CL" sz="2400" dirty="0" smtClean="0"/>
              <a:t>:</a:t>
            </a:r>
          </a:p>
          <a:p>
            <a:pPr marL="0" indent="0">
              <a:buNone/>
            </a:pPr>
            <a:endParaRPr lang="es-CL" sz="2400" dirty="0" smtClean="0"/>
          </a:p>
          <a:p>
            <a:pPr lvl="1"/>
            <a:r>
              <a:rPr lang="es-CL" sz="2400" dirty="0" smtClean="0"/>
              <a:t>Mapa </a:t>
            </a:r>
            <a:r>
              <a:rPr lang="es-CL" sz="2400" dirty="0" smtClean="0"/>
              <a:t>general </a:t>
            </a:r>
            <a:r>
              <a:rPr lang="es-CL" sz="2400" dirty="0" smtClean="0"/>
              <a:t>de variables de </a:t>
            </a:r>
            <a:r>
              <a:rPr lang="es-CL" sz="2400" dirty="0" smtClean="0"/>
              <a:t>riesgo por determinante</a:t>
            </a:r>
            <a:r>
              <a:rPr lang="es-CL" sz="2400" dirty="0" smtClean="0"/>
              <a:t>.</a:t>
            </a:r>
          </a:p>
          <a:p>
            <a:pPr lvl="1"/>
            <a:r>
              <a:rPr lang="es-ES" sz="2400" dirty="0"/>
              <a:t>Medición de impactos por dimensión</a:t>
            </a:r>
            <a:r>
              <a:rPr lang="es-ES" sz="2400" dirty="0" smtClean="0"/>
              <a:t>.</a:t>
            </a:r>
            <a:endParaRPr lang="es-CL" sz="2400" dirty="0" smtClean="0"/>
          </a:p>
          <a:p>
            <a:pPr lvl="1"/>
            <a:r>
              <a:rPr lang="es-CL" sz="2400" dirty="0" smtClean="0"/>
              <a:t>Matriz de riesgo por determinante priorizada.</a:t>
            </a:r>
          </a:p>
          <a:p>
            <a:pPr marL="457200" lvl="1" indent="0">
              <a:buNone/>
            </a:pPr>
            <a:endParaRPr lang="es-CL" sz="2400" dirty="0" smtClean="0"/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36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 rot="5400000">
            <a:off x="4256304" y="5426097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2132856"/>
            <a:ext cx="54457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1. Análisis </a:t>
            </a:r>
            <a:r>
              <a:rPr lang="es-CL" sz="2400" dirty="0"/>
              <a:t>de contexto y </a:t>
            </a:r>
            <a:r>
              <a:rPr lang="es-CL" sz="2400" dirty="0" smtClean="0"/>
              <a:t>proyecto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36786" y="3079027"/>
            <a:ext cx="549951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2. Diagnóstico descriptivo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018460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. </a:t>
            </a:r>
            <a:r>
              <a:rPr lang="es-CL" sz="2400" dirty="0"/>
              <a:t>Diagnóstico situacional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3688" y="4926764"/>
            <a:ext cx="54726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4. Elaboración </a:t>
            </a:r>
            <a:r>
              <a:rPr lang="es-CL" sz="2400" dirty="0"/>
              <a:t>de mapa de riesgo </a:t>
            </a:r>
          </a:p>
        </p:txBody>
      </p:sp>
      <p:sp>
        <p:nvSpPr>
          <p:cNvPr id="9" name="8 Flecha derecha"/>
          <p:cNvSpPr/>
          <p:nvPr/>
        </p:nvSpPr>
        <p:spPr>
          <a:xfrm rot="5400000">
            <a:off x="4234206" y="2638928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 rot="5400000">
            <a:off x="4256304" y="3578360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 rot="5400000">
            <a:off x="4256304" y="4517793"/>
            <a:ext cx="477767" cy="40243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1736786" y="5866196"/>
            <a:ext cx="54726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. Análisis y propuesta de modelo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434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671191"/>
            <a:ext cx="544570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/>
              <a:t>5. Análisis y propuesta de modelo</a:t>
            </a:r>
            <a:endParaRPr lang="es-CL" sz="2400" dirty="0"/>
          </a:p>
        </p:txBody>
      </p:sp>
      <p:sp>
        <p:nvSpPr>
          <p:cNvPr id="15" name="1 Marcador de contenido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41044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 smtClean="0"/>
              <a:t>A partir de la matriz de riesgo priorizada por determinante se </a:t>
            </a:r>
            <a:r>
              <a:rPr lang="es-CL" dirty="0" smtClean="0"/>
              <a:t>elabora  </a:t>
            </a:r>
            <a:r>
              <a:rPr lang="es-CL" dirty="0" smtClean="0"/>
              <a:t>la propuesta  del acuerdo, </a:t>
            </a:r>
            <a:r>
              <a:rPr lang="es-CL" dirty="0" smtClean="0"/>
              <a:t>donde se </a:t>
            </a:r>
            <a:r>
              <a:rPr lang="es-CL" dirty="0" smtClean="0"/>
              <a:t>abordara cada variable</a:t>
            </a:r>
            <a:r>
              <a:rPr lang="es-CL" dirty="0"/>
              <a:t> </a:t>
            </a:r>
            <a:r>
              <a:rPr lang="es-CL" dirty="0" smtClean="0"/>
              <a:t>priorizada :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lvl="1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Construcción de lineamientos </a:t>
            </a:r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y objetivos estratégicos </a:t>
            </a:r>
            <a:r>
              <a:rPr lang="es-CL" dirty="0" smtClean="0"/>
              <a:t>para orientar la intervención.</a:t>
            </a:r>
          </a:p>
          <a:p>
            <a:pPr lvl="1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Elaboración de Propuestas </a:t>
            </a:r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y proyectos de mitigación</a:t>
            </a:r>
            <a:r>
              <a:rPr lang="es-CL" dirty="0" smtClean="0"/>
              <a:t>, para reducir los posibles </a:t>
            </a:r>
            <a:r>
              <a:rPr lang="es-CL" dirty="0" smtClean="0"/>
              <a:t>impactos y riesgos </a:t>
            </a:r>
            <a:r>
              <a:rPr lang="es-CL" dirty="0" smtClean="0"/>
              <a:t>generados.</a:t>
            </a:r>
          </a:p>
          <a:p>
            <a:pPr lvl="1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Alcanzar el consenso </a:t>
            </a:r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comunitario</a:t>
            </a:r>
            <a:r>
              <a:rPr lang="es-CL" dirty="0" smtClean="0"/>
              <a:t>, presentando a comunidades y empresa los resultados </a:t>
            </a:r>
            <a:r>
              <a:rPr lang="es-CL" dirty="0" smtClean="0"/>
              <a:t>alcanzados en el proceso.</a:t>
            </a:r>
            <a:endParaRPr lang="es-CL" dirty="0" smtClean="0"/>
          </a:p>
          <a:p>
            <a:pPr lvl="1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Elaboración de </a:t>
            </a:r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bases para el acuerdo comunitario</a:t>
            </a:r>
            <a:r>
              <a:rPr lang="es-CL" dirty="0" smtClean="0"/>
              <a:t>, que consistirá en </a:t>
            </a:r>
            <a:r>
              <a:rPr lang="es-CL" dirty="0" smtClean="0"/>
              <a:t>una o mas propuestas que permitan mitigar el impacto y evitar el potencial conflicto</a:t>
            </a:r>
            <a:r>
              <a:rPr lang="es-CL" dirty="0" smtClean="0"/>
              <a:t>.</a:t>
            </a:r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46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2200" b="1" dirty="0" smtClean="0"/>
              <a:t>CONTEXTO </a:t>
            </a:r>
            <a:r>
              <a:rPr lang="es-CL" sz="2200" b="1" dirty="0" smtClean="0"/>
              <a:t>GENERAL</a:t>
            </a:r>
          </a:p>
          <a:p>
            <a:pPr marL="0" indent="0" algn="just">
              <a:buNone/>
            </a:pPr>
            <a:endParaRPr lang="es-CL" sz="2200" b="1" dirty="0"/>
          </a:p>
          <a:p>
            <a:pPr algn="just"/>
            <a:r>
              <a:rPr lang="es-CL" sz="2200" b="1" dirty="0" smtClean="0"/>
              <a:t>Proyecto FONDEF:  D10R1017</a:t>
            </a:r>
            <a:endParaRPr lang="es-CL" sz="2200" b="1" dirty="0" smtClean="0"/>
          </a:p>
          <a:p>
            <a:pPr algn="just"/>
            <a:endParaRPr lang="es-CL" sz="2200" b="1" dirty="0" smtClean="0"/>
          </a:p>
          <a:p>
            <a:pPr algn="just"/>
            <a:r>
              <a:rPr lang="es-CL" sz="2200" b="1" dirty="0"/>
              <a:t>T</a:t>
            </a:r>
            <a:r>
              <a:rPr lang="es-CL" sz="2200" b="1" dirty="0" smtClean="0"/>
              <a:t>ítulo </a:t>
            </a:r>
            <a:r>
              <a:rPr lang="es-CL" sz="2200" b="1" dirty="0" smtClean="0"/>
              <a:t>del proyecto</a:t>
            </a:r>
            <a:r>
              <a:rPr lang="es-CL" sz="2200" b="1" dirty="0" smtClean="0"/>
              <a:t>:</a:t>
            </a:r>
            <a:r>
              <a:rPr lang="es-CL" sz="2200" dirty="0" smtClean="0"/>
              <a:t> </a:t>
            </a:r>
            <a:r>
              <a:rPr lang="es-CL" sz="2200" dirty="0" smtClean="0"/>
              <a:t>“Construcción de una oferta de Métodos Formales de Relación con las Comunidades para la Disminución del Riesgo de la Inversión Minera”.</a:t>
            </a:r>
          </a:p>
          <a:p>
            <a:pPr algn="just"/>
            <a:endParaRPr lang="es-CL" sz="2200" dirty="0" smtClean="0"/>
          </a:p>
          <a:p>
            <a:pPr algn="just"/>
            <a:r>
              <a:rPr lang="es-CL" sz="2200" b="1" dirty="0" smtClean="0"/>
              <a:t>Área: </a:t>
            </a:r>
            <a:r>
              <a:rPr lang="es-CL" sz="2200" dirty="0" smtClean="0"/>
              <a:t>Educación y Ciencias Sociales.</a:t>
            </a:r>
          </a:p>
          <a:p>
            <a:pPr algn="just"/>
            <a:endParaRPr lang="es-CL" sz="2200" dirty="0" smtClean="0"/>
          </a:p>
          <a:p>
            <a:pPr algn="just"/>
            <a:r>
              <a:rPr lang="es-CL" sz="2200" b="1" dirty="0" smtClean="0"/>
              <a:t>Institución beneficia: </a:t>
            </a:r>
            <a:r>
              <a:rPr lang="es-CL" sz="2200" dirty="0" smtClean="0"/>
              <a:t>Universidad Central de Chile</a:t>
            </a:r>
          </a:p>
          <a:p>
            <a:pPr algn="just"/>
            <a:endParaRPr lang="es-CL" sz="2200" dirty="0" smtClean="0"/>
          </a:p>
          <a:p>
            <a:pPr algn="just"/>
            <a:r>
              <a:rPr lang="es-CL" sz="2200" b="1" dirty="0" smtClean="0"/>
              <a:t>Asociados: </a:t>
            </a:r>
            <a:r>
              <a:rPr lang="es-CL" sz="2200" dirty="0" smtClean="0"/>
              <a:t>Casa de la Paz y ENERA Consultores</a:t>
            </a:r>
          </a:p>
          <a:p>
            <a:pPr algn="just"/>
            <a:endParaRPr lang="es-CL" sz="2200" dirty="0" smtClean="0"/>
          </a:p>
          <a:p>
            <a:pPr marL="0" indent="0" algn="just">
              <a:buNone/>
            </a:pPr>
            <a:endParaRPr lang="es-CL" b="1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15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dirty="0" smtClean="0"/>
          </a:p>
          <a:p>
            <a:pPr marL="571500" indent="-571500" algn="ctr">
              <a:buFont typeface="+mj-lt"/>
              <a:buAutoNum type="romanUcPeriod"/>
            </a:pPr>
            <a:endParaRPr lang="es-CL" sz="2800" dirty="0" smtClean="0"/>
          </a:p>
          <a:p>
            <a:pPr marL="0" indent="0" algn="ctr">
              <a:buNone/>
            </a:pPr>
            <a:r>
              <a:rPr lang="es-CL" sz="2800" dirty="0" smtClean="0"/>
              <a:t>IV. CONCLUSIONES</a:t>
            </a:r>
          </a:p>
        </p:txBody>
      </p:sp>
    </p:spTree>
    <p:extLst>
      <p:ext uri="{BB962C8B-B14F-4D97-AF65-F5344CB8AC3E}">
        <p14:creationId xmlns:p14="http://schemas.microsoft.com/office/powerpoint/2010/main" val="15001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L" sz="3200" dirty="0" smtClean="0"/>
              <a:t>El </a:t>
            </a:r>
            <a:r>
              <a:rPr lang="es-CL" sz="3200" dirty="0" smtClean="0"/>
              <a:t>Modelo </a:t>
            </a:r>
            <a:r>
              <a:rPr lang="es-CL" sz="3200" dirty="0" smtClean="0"/>
              <a:t>de </a:t>
            </a:r>
            <a:r>
              <a:rPr lang="es-CL" sz="3200" dirty="0" smtClean="0"/>
              <a:t>Relacionamiento </a:t>
            </a:r>
            <a:r>
              <a:rPr lang="es-CL" sz="3200" dirty="0"/>
              <a:t>C</a:t>
            </a:r>
            <a:r>
              <a:rPr lang="es-CL" sz="3200" dirty="0" smtClean="0"/>
              <a:t>omunitario </a:t>
            </a:r>
            <a:r>
              <a:rPr lang="es-CL" sz="3200" dirty="0" smtClean="0"/>
              <a:t>desarrollado por el Programa de Desarrollo Minero de la Universidad Central, </a:t>
            </a:r>
            <a:r>
              <a:rPr lang="es-CL" sz="3200" dirty="0" smtClean="0"/>
              <a:t>validado con la </a:t>
            </a:r>
            <a:r>
              <a:rPr lang="es-CL" sz="3200" dirty="0" smtClean="0"/>
              <a:t>experiencia </a:t>
            </a:r>
            <a:r>
              <a:rPr lang="es-CL" sz="3200" dirty="0" smtClean="0"/>
              <a:t>piloto llevada a cabo en el tranque </a:t>
            </a:r>
            <a:r>
              <a:rPr lang="es-CL" sz="3200" dirty="0" err="1" smtClean="0"/>
              <a:t>Carén</a:t>
            </a:r>
            <a:r>
              <a:rPr lang="es-CL" sz="3200" dirty="0" smtClean="0"/>
              <a:t> de </a:t>
            </a:r>
            <a:r>
              <a:rPr lang="es-CL" sz="3200" dirty="0" smtClean="0"/>
              <a:t>Codelco, junto con los instrumentos y el software diseñado, constituye </a:t>
            </a:r>
            <a:r>
              <a:rPr lang="es-CL" sz="3200" dirty="0" smtClean="0"/>
              <a:t>una </a:t>
            </a:r>
            <a:r>
              <a:rPr lang="es-CL" sz="3200" dirty="0" smtClean="0"/>
              <a:t>herramienta de gestión, </a:t>
            </a:r>
            <a:r>
              <a:rPr lang="es-CL" sz="3200" dirty="0" smtClean="0"/>
              <a:t>que permite</a:t>
            </a:r>
            <a:r>
              <a:rPr lang="es-CL" sz="3200" dirty="0" smtClean="0"/>
              <a:t> </a:t>
            </a:r>
            <a:r>
              <a:rPr lang="es-CL" sz="3200" dirty="0" smtClean="0"/>
              <a:t>abordar </a:t>
            </a:r>
            <a:r>
              <a:rPr lang="es-CL" sz="3200" dirty="0" smtClean="0"/>
              <a:t>sistemáticamente los conflictos </a:t>
            </a:r>
            <a:r>
              <a:rPr lang="es-CL" sz="3200" dirty="0" smtClean="0"/>
              <a:t>entre empresas mineras y comunidades.</a:t>
            </a:r>
          </a:p>
          <a:p>
            <a:pPr algn="just"/>
            <a:endParaRPr lang="es-CL" sz="3200" dirty="0" smtClean="0"/>
          </a:p>
          <a:p>
            <a:pPr algn="just"/>
            <a:r>
              <a:rPr lang="es-CL" sz="3200" dirty="0" smtClean="0"/>
              <a:t>Representa un aporte al mercado de la minería ya que constituye una </a:t>
            </a:r>
            <a:r>
              <a:rPr lang="es-CL" sz="3200" dirty="0" smtClean="0"/>
              <a:t>herramienta novedosa de apoyo a la gestión del conflicto comunitario.</a:t>
            </a:r>
            <a:endParaRPr lang="es-CL" sz="3200" dirty="0" smtClean="0"/>
          </a:p>
          <a:p>
            <a:pPr algn="just"/>
            <a:endParaRPr lang="es-CL" sz="320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s-CL" sz="3200" dirty="0" smtClean="0"/>
              <a:t>El modelo, fundado en una investigación científica, permitirá la identificación, caracterización y cuantificación en terreno </a:t>
            </a:r>
            <a:r>
              <a:rPr lang="es-CL" sz="3200" dirty="0" smtClean="0"/>
              <a:t>de la </a:t>
            </a:r>
            <a:r>
              <a:rPr lang="es-CL" sz="3200" dirty="0" smtClean="0"/>
              <a:t>situación </a:t>
            </a:r>
            <a:r>
              <a:rPr lang="es-CL" sz="3200" dirty="0" smtClean="0"/>
              <a:t>del </a:t>
            </a:r>
            <a:r>
              <a:rPr lang="es-CL" sz="3200" dirty="0" smtClean="0"/>
              <a:t>conflicto socio ambiental y posibilitará  el levantamiento de variables criticas, las  cuales priorizará por percepción de impacto y las validará en terreno.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s-CL" sz="3800" dirty="0">
              <a:solidFill>
                <a:srgbClr val="FF0000"/>
              </a:solidFill>
            </a:endParaRP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913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E</a:t>
            </a:r>
            <a:r>
              <a:rPr lang="es-ES" dirty="0" smtClean="0"/>
              <a:t>stablece </a:t>
            </a:r>
            <a:r>
              <a:rPr lang="es-ES" dirty="0"/>
              <a:t>un modelo que consta de varias etapas sucesivas (análisis de contexto y proyecto, diagnóstico descriptivo y diagnóstico situacional), que permiten elaborar un mapa de riesgo que conducirá finalmente al análisis y propuesta del modelo de relacionamiento.</a:t>
            </a:r>
          </a:p>
          <a:p>
            <a:endParaRPr lang="es-ES" dirty="0"/>
          </a:p>
          <a:p>
            <a:r>
              <a:rPr lang="es-ES" dirty="0"/>
              <a:t>Lo anterior, a su vez posibilitará alcanzar un acuerdo comunitario sustentable y de largo plazo, fundado en un diagnostico común sobre la base de la determinación de variables criticas factibles de seguimiento y evaluación.</a:t>
            </a:r>
          </a:p>
          <a:p>
            <a:endParaRPr lang="es-ES" dirty="0"/>
          </a:p>
          <a:p>
            <a:r>
              <a:rPr lang="es-ES" dirty="0"/>
              <a:t>En suma el producto final  de la aplicación de este modelo es que, siguiendo la línea de trabajo propuesta, se llegue a un acuerdo comunitario, que es el documento que suscribirán las comunidades y las empresas, el cual incorporará los resultados consensuados, las acciones de mitigación y los compromisos que adquiere cada una de las partes.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1056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15841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CL" sz="2800" dirty="0" smtClean="0"/>
              <a:t>                                Muchas Gracias</a:t>
            </a:r>
            <a:endParaRPr lang="es-CL" sz="2800" dirty="0"/>
          </a:p>
          <a:p>
            <a:pPr lvl="0"/>
            <a:endParaRPr lang="es-CL" sz="4000" dirty="0"/>
          </a:p>
          <a:p>
            <a:pPr lvl="0"/>
            <a:endParaRPr lang="es-CL" sz="4000" dirty="0"/>
          </a:p>
          <a:p>
            <a:pPr lvl="2"/>
            <a:endParaRPr lang="es-CL" sz="4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621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8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s-CL" sz="3400" b="1" dirty="0" smtClean="0"/>
              <a:t>CONTEXTO GENERAL</a:t>
            </a:r>
          </a:p>
          <a:p>
            <a:pPr marL="0" indent="0" algn="just">
              <a:buNone/>
            </a:pPr>
            <a:endParaRPr lang="es-CL" b="1" dirty="0" smtClean="0"/>
          </a:p>
          <a:p>
            <a:pPr algn="just"/>
            <a:r>
              <a:rPr lang="es-ES" sz="4500" dirty="0" smtClean="0"/>
              <a:t>El </a:t>
            </a:r>
            <a:r>
              <a:rPr lang="es-ES" sz="4500" b="1" dirty="0" smtClean="0">
                <a:solidFill>
                  <a:schemeClr val="accent1">
                    <a:lumMod val="75000"/>
                  </a:schemeClr>
                </a:solidFill>
              </a:rPr>
              <a:t>Programa de Desarrollo Minero </a:t>
            </a:r>
            <a:r>
              <a:rPr lang="es-ES" sz="4500" dirty="0" smtClean="0"/>
              <a:t>de la </a:t>
            </a:r>
            <a:r>
              <a:rPr lang="es-ES" sz="4500" b="1" dirty="0" smtClean="0">
                <a:solidFill>
                  <a:schemeClr val="accent1">
                    <a:lumMod val="75000"/>
                  </a:schemeClr>
                </a:solidFill>
              </a:rPr>
              <a:t>Universidad Central de Chile</a:t>
            </a:r>
            <a:r>
              <a:rPr lang="es-ES" sz="4500" dirty="0" smtClean="0"/>
              <a:t> </a:t>
            </a:r>
            <a:r>
              <a:rPr lang="es-ES" sz="4500" dirty="0" smtClean="0"/>
              <a:t>en conjunto con sus asociadas Fundación Casa de la Paz y </a:t>
            </a:r>
            <a:r>
              <a:rPr lang="es-ES" sz="4500" dirty="0" err="1" smtClean="0"/>
              <a:t>Enera</a:t>
            </a:r>
            <a:r>
              <a:rPr lang="es-ES" sz="4500" dirty="0" smtClean="0"/>
              <a:t> Consultores, </a:t>
            </a:r>
            <a:r>
              <a:rPr lang="es-ES" sz="4500" dirty="0" smtClean="0"/>
              <a:t>ha diseñado </a:t>
            </a:r>
            <a:r>
              <a:rPr lang="es-ES" sz="4500" dirty="0" smtClean="0"/>
              <a:t>un modelo de </a:t>
            </a:r>
            <a:r>
              <a:rPr lang="es-ES" sz="4500" dirty="0" smtClean="0"/>
              <a:t>relacionamiento </a:t>
            </a:r>
            <a:r>
              <a:rPr lang="es-ES" sz="4500" dirty="0" smtClean="0"/>
              <a:t>que permita establecer una comunicación efectiva entre las empresas mineras y las comunidades </a:t>
            </a:r>
            <a:r>
              <a:rPr lang="es-ES" sz="4500" dirty="0" smtClean="0"/>
              <a:t>aledañas a los proyectos, </a:t>
            </a:r>
            <a:r>
              <a:rPr lang="es-ES" sz="4500" dirty="0" smtClean="0"/>
              <a:t>disminuyendo </a:t>
            </a:r>
            <a:r>
              <a:rPr lang="es-ES" sz="4500" dirty="0"/>
              <a:t>el riesgo socio ambiental de la inversión </a:t>
            </a:r>
            <a:r>
              <a:rPr lang="es-ES" sz="4500" dirty="0" smtClean="0"/>
              <a:t>minera. </a:t>
            </a:r>
          </a:p>
          <a:p>
            <a:pPr algn="just">
              <a:buNone/>
            </a:pPr>
            <a:endParaRPr lang="es-ES" sz="4500" dirty="0" smtClean="0"/>
          </a:p>
          <a:p>
            <a:pPr algn="just"/>
            <a:r>
              <a:rPr lang="es-ES" sz="4500" dirty="0" smtClean="0"/>
              <a:t>El objetivo es el de disponer de una </a:t>
            </a:r>
            <a:r>
              <a:rPr lang="es-ES" sz="4500" dirty="0" smtClean="0"/>
              <a:t>solución que permita abordar los potenciales conflictos comunidad empresa minera y que pueda ser provista </a:t>
            </a:r>
            <a:r>
              <a:rPr lang="es-ES" sz="4500" dirty="0" smtClean="0"/>
              <a:t>por </a:t>
            </a:r>
            <a:r>
              <a:rPr lang="es-ES" sz="4500" dirty="0" smtClean="0"/>
              <a:t>consultores </a:t>
            </a:r>
            <a:r>
              <a:rPr lang="es-ES" sz="4500" dirty="0" smtClean="0"/>
              <a:t>especializados. </a:t>
            </a:r>
          </a:p>
          <a:p>
            <a:pPr algn="just"/>
            <a:endParaRPr lang="es-ES" sz="4500" dirty="0" smtClean="0"/>
          </a:p>
          <a:p>
            <a:pPr algn="just"/>
            <a:r>
              <a:rPr lang="es-ES" sz="4500" dirty="0" smtClean="0"/>
              <a:t>El proyecto abordo la </a:t>
            </a:r>
            <a:r>
              <a:rPr lang="es-ES" sz="4500" dirty="0" smtClean="0"/>
              <a:t>investigación en terreno </a:t>
            </a:r>
            <a:r>
              <a:rPr lang="es-ES" sz="4500" dirty="0" smtClean="0"/>
              <a:t>(I+) </a:t>
            </a:r>
            <a:r>
              <a:rPr lang="es-ES" sz="4500" dirty="0" smtClean="0"/>
              <a:t>de las variables específicas </a:t>
            </a:r>
            <a:r>
              <a:rPr lang="es-ES" sz="4500" dirty="0" smtClean="0"/>
              <a:t>de las relaciones comunidad-empresa minera, susceptibles de ser </a:t>
            </a:r>
            <a:r>
              <a:rPr lang="es-ES" sz="4500" dirty="0" err="1" smtClean="0"/>
              <a:t>parametrizadas</a:t>
            </a:r>
            <a:r>
              <a:rPr lang="es-ES" sz="4500" dirty="0" smtClean="0"/>
              <a:t>, con el objeto de desarrollar </a:t>
            </a:r>
            <a:r>
              <a:rPr lang="es-ES" sz="4500" dirty="0" smtClean="0"/>
              <a:t>(+D) mecanismos de gestión que disminuyan la incertidumbre por medio de la definición de un modelo de relacionamiento efectivo, estandarizado, </a:t>
            </a:r>
            <a:r>
              <a:rPr lang="es-ES" sz="4500" dirty="0" smtClean="0"/>
              <a:t>replicable </a:t>
            </a:r>
            <a:r>
              <a:rPr lang="es-ES" sz="4500" dirty="0" smtClean="0"/>
              <a:t>y escalable.</a:t>
            </a:r>
          </a:p>
          <a:p>
            <a:pPr algn="just"/>
            <a:endParaRPr lang="es-ES" sz="4500" dirty="0"/>
          </a:p>
          <a:p>
            <a:pPr algn="just"/>
            <a:r>
              <a:rPr lang="es-ES" sz="4500" dirty="0" smtClean="0"/>
              <a:t>El </a:t>
            </a:r>
            <a:r>
              <a:rPr lang="es-ES" sz="4500" b="1" dirty="0" smtClean="0">
                <a:solidFill>
                  <a:schemeClr val="accent1">
                    <a:lumMod val="75000"/>
                  </a:schemeClr>
                </a:solidFill>
              </a:rPr>
              <a:t>Modelo </a:t>
            </a:r>
            <a:r>
              <a:rPr lang="es-ES" sz="4500" b="1" dirty="0">
                <a:solidFill>
                  <a:schemeClr val="accent1">
                    <a:lumMod val="75000"/>
                  </a:schemeClr>
                </a:solidFill>
              </a:rPr>
              <a:t>de R</a:t>
            </a:r>
            <a:r>
              <a:rPr lang="es-ES" sz="4500" b="1" dirty="0" smtClean="0">
                <a:solidFill>
                  <a:schemeClr val="accent1">
                    <a:lumMod val="75000"/>
                  </a:schemeClr>
                </a:solidFill>
              </a:rPr>
              <a:t>elacionamiento Comunitario </a:t>
            </a:r>
            <a:r>
              <a:rPr lang="es-ES" sz="4500" dirty="0" smtClean="0"/>
              <a:t>se constituye en</a:t>
            </a:r>
            <a:r>
              <a:rPr lang="es-ES" sz="4500" dirty="0" smtClean="0"/>
              <a:t> </a:t>
            </a:r>
            <a:r>
              <a:rPr lang="es-ES" sz="4500" dirty="0" smtClean="0"/>
              <a:t>una </a:t>
            </a:r>
            <a:r>
              <a:rPr lang="es-ES" sz="4500" dirty="0" smtClean="0"/>
              <a:t>pauta </a:t>
            </a:r>
            <a:r>
              <a:rPr lang="es-ES" sz="4500" dirty="0"/>
              <a:t>de trabajo </a:t>
            </a:r>
            <a:r>
              <a:rPr lang="es-ES" sz="4500" dirty="0" smtClean="0"/>
              <a:t>en base a técnicas de gestión social, comunicativas e informáticas para </a:t>
            </a:r>
            <a:r>
              <a:rPr lang="es-ES" sz="4500" dirty="0"/>
              <a:t>eliminar o reducir al mínimo posible estados de tensión, escenarios de conflictos y potenciales crisis sociales.</a:t>
            </a:r>
          </a:p>
          <a:p>
            <a:pPr marL="0" indent="0" algn="just">
              <a:buNone/>
            </a:pPr>
            <a:endParaRPr lang="es-ES" sz="3800" dirty="0" smtClean="0"/>
          </a:p>
          <a:p>
            <a:pPr algn="just"/>
            <a:endParaRPr lang="es-CL" sz="3800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0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es-CL" b="1" dirty="0" smtClean="0"/>
          </a:p>
          <a:p>
            <a:pPr algn="just"/>
            <a:r>
              <a:rPr lang="es-CL" dirty="0"/>
              <a:t>Los conflictos actuales entre las comunidades y las empresas mineras se </a:t>
            </a:r>
            <a:r>
              <a:rPr lang="es-CL" dirty="0" smtClean="0"/>
              <a:t>caracterizan </a:t>
            </a:r>
            <a:r>
              <a:rPr lang="es-CL" dirty="0" smtClean="0"/>
              <a:t>por </a:t>
            </a:r>
            <a:r>
              <a:rPr lang="es-CL" dirty="0" smtClean="0"/>
              <a:t>su  intensificación</a:t>
            </a:r>
            <a:r>
              <a:rPr lang="es-CL" dirty="0"/>
              <a:t> </a:t>
            </a:r>
            <a:r>
              <a:rPr lang="es-CL" dirty="0" smtClean="0"/>
              <a:t>y</a:t>
            </a:r>
            <a:r>
              <a:rPr lang="es-CL" dirty="0" smtClean="0"/>
              <a:t> judicialización. </a:t>
            </a:r>
          </a:p>
          <a:p>
            <a:pPr marL="0" indent="0" algn="just">
              <a:buNone/>
            </a:pPr>
            <a:endParaRPr lang="es-CL" dirty="0" smtClean="0"/>
          </a:p>
          <a:p>
            <a:pPr algn="just"/>
            <a:r>
              <a:rPr lang="es-CL" dirty="0" smtClean="0"/>
              <a:t>Este contexto justifica la creación de una metodología </a:t>
            </a:r>
            <a:r>
              <a:rPr lang="es-CL" dirty="0"/>
              <a:t>de relacionamiento estandarizada </a:t>
            </a:r>
            <a:r>
              <a:rPr lang="es-CL" dirty="0" smtClean="0"/>
              <a:t> </a:t>
            </a:r>
            <a:r>
              <a:rPr lang="es-CL" dirty="0"/>
              <a:t>que </a:t>
            </a:r>
            <a:r>
              <a:rPr lang="es-CL" dirty="0" smtClean="0"/>
              <a:t>considere</a:t>
            </a:r>
            <a:r>
              <a:rPr lang="es-CL" dirty="0" smtClean="0"/>
              <a:t>: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723900" indent="-273050" algn="just">
              <a:buFont typeface="Wingdings" pitchFamily="2" charset="2"/>
              <a:buChar char="ü"/>
            </a:pPr>
            <a:r>
              <a:rPr lang="es-CL" sz="2900" dirty="0" smtClean="0"/>
              <a:t>La aplicación de un </a:t>
            </a:r>
            <a:r>
              <a:rPr lang="es-CL" sz="2900" b="1" dirty="0" smtClean="0">
                <a:solidFill>
                  <a:schemeClr val="accent1">
                    <a:lumMod val="75000"/>
                  </a:schemeClr>
                </a:solidFill>
              </a:rPr>
              <a:t>Modelo de Relacionamiento </a:t>
            </a:r>
            <a:r>
              <a:rPr lang="es-CL" sz="2900" dirty="0" smtClean="0"/>
              <a:t>que genere confianza        tanto en la comunidad como en la empresa.</a:t>
            </a:r>
          </a:p>
          <a:p>
            <a:pPr marL="723900" indent="-273050" algn="just">
              <a:buFont typeface="Wingdings" pitchFamily="2" charset="2"/>
              <a:buChar char="ü"/>
            </a:pPr>
            <a:r>
              <a:rPr lang="es-ES" sz="2900" dirty="0"/>
              <a:t>La identificación, caracterización y cuantificación en terreno de las situaciones de conflictos socio ambientales</a:t>
            </a:r>
            <a:r>
              <a:rPr lang="es-ES" sz="2900" dirty="0" smtClean="0"/>
              <a:t>.</a:t>
            </a:r>
            <a:endParaRPr lang="es-CL" sz="2900" dirty="0"/>
          </a:p>
          <a:p>
            <a:pPr lvl="1" algn="just">
              <a:buFont typeface="Wingdings" pitchFamily="2" charset="2"/>
              <a:buChar char="ü"/>
            </a:pPr>
            <a:r>
              <a:rPr lang="es-CL" sz="2900" dirty="0"/>
              <a:t>La determinación y validación en terreno de la variables que </a:t>
            </a:r>
            <a:r>
              <a:rPr lang="es-CL" sz="2900" dirty="0" smtClean="0"/>
              <a:t>expliquen </a:t>
            </a:r>
            <a:r>
              <a:rPr lang="es-CL" sz="2900" dirty="0"/>
              <a:t>el </a:t>
            </a:r>
            <a:r>
              <a:rPr lang="es-CL" sz="2900" b="1" dirty="0">
                <a:solidFill>
                  <a:schemeClr val="accent1">
                    <a:lumMod val="75000"/>
                  </a:schemeClr>
                </a:solidFill>
              </a:rPr>
              <a:t>conflicto  </a:t>
            </a:r>
            <a:r>
              <a:rPr lang="es-CL" sz="2900" b="1" dirty="0" smtClean="0">
                <a:solidFill>
                  <a:schemeClr val="accent1">
                    <a:lumMod val="75000"/>
                  </a:schemeClr>
                </a:solidFill>
              </a:rPr>
              <a:t>comunidad-empresa</a:t>
            </a:r>
            <a:r>
              <a:rPr lang="es-CL" sz="29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L" sz="2900" dirty="0" smtClean="0"/>
              <a:t>El </a:t>
            </a:r>
            <a:r>
              <a:rPr lang="es-CL" sz="2900" dirty="0"/>
              <a:t>desarrollo de un </a:t>
            </a:r>
            <a:r>
              <a:rPr lang="es-CL" sz="2900" b="1" dirty="0">
                <a:solidFill>
                  <a:schemeClr val="accent1">
                    <a:lumMod val="75000"/>
                  </a:schemeClr>
                </a:solidFill>
              </a:rPr>
              <a:t>modelo de relacionamiento </a:t>
            </a:r>
            <a:r>
              <a:rPr lang="es-CL" sz="2900" dirty="0"/>
              <a:t>sustentado en una investigación científica, que considere el levantamiento de variables criticas, las priorice por percepción de impacto y las valide en terreno.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L" sz="2900" dirty="0" smtClean="0"/>
              <a:t>La </a:t>
            </a:r>
            <a:r>
              <a:rPr lang="es-CL" sz="2900" dirty="0"/>
              <a:t>prueba del modelo </a:t>
            </a:r>
            <a:r>
              <a:rPr lang="es-CL" sz="2900" dirty="0" smtClean="0"/>
              <a:t>con </a:t>
            </a:r>
            <a:r>
              <a:rPr lang="es-CL" sz="2900" b="1" dirty="0" smtClean="0">
                <a:solidFill>
                  <a:schemeClr val="accent1">
                    <a:lumMod val="75000"/>
                  </a:schemeClr>
                </a:solidFill>
              </a:rPr>
              <a:t>un trabajo </a:t>
            </a:r>
            <a:r>
              <a:rPr lang="es-CL" sz="2900" b="1" dirty="0">
                <a:solidFill>
                  <a:schemeClr val="accent1">
                    <a:lumMod val="75000"/>
                  </a:schemeClr>
                </a:solidFill>
              </a:rPr>
              <a:t>piloto en un proyecto minero </a:t>
            </a:r>
            <a:r>
              <a:rPr lang="es-CL" sz="2900" b="1" dirty="0" smtClean="0">
                <a:solidFill>
                  <a:schemeClr val="accent1">
                    <a:lumMod val="75000"/>
                  </a:schemeClr>
                </a:solidFill>
              </a:rPr>
              <a:t>activo</a:t>
            </a:r>
            <a:r>
              <a:rPr lang="es-CL" sz="2900" dirty="0" smtClean="0"/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L" sz="2900" dirty="0" smtClean="0"/>
              <a:t>La aplicación</a:t>
            </a:r>
            <a:r>
              <a:rPr lang="es-CL" sz="2900" dirty="0" smtClean="0"/>
              <a:t> </a:t>
            </a:r>
            <a:r>
              <a:rPr lang="es-CL" sz="2900" dirty="0" smtClean="0"/>
              <a:t>de un </a:t>
            </a:r>
            <a:r>
              <a:rPr lang="es-CL" sz="2900" b="1" dirty="0" smtClean="0">
                <a:solidFill>
                  <a:schemeClr val="accent1">
                    <a:lumMod val="75000"/>
                  </a:schemeClr>
                </a:solidFill>
              </a:rPr>
              <a:t>modelo de acción </a:t>
            </a:r>
            <a:r>
              <a:rPr lang="es-CL" sz="2900" dirty="0"/>
              <a:t>en variables críticas y priorizadas a partir de determinantes y dimensiones previamente definidas y </a:t>
            </a:r>
            <a:r>
              <a:rPr lang="es-CL" sz="2900" dirty="0" smtClean="0"/>
              <a:t>validadas.</a:t>
            </a:r>
            <a:endParaRPr lang="es-CL" sz="2900" dirty="0"/>
          </a:p>
          <a:p>
            <a:pPr algn="just">
              <a:buFont typeface="Wingdings" pitchFamily="2" charset="2"/>
              <a:buChar char="ü"/>
            </a:pPr>
            <a:endParaRPr lang="es-CL" sz="2900" dirty="0"/>
          </a:p>
        </p:txBody>
      </p:sp>
    </p:spTree>
    <p:extLst>
      <p:ext uri="{BB962C8B-B14F-4D97-AF65-F5344CB8AC3E}">
        <p14:creationId xmlns:p14="http://schemas.microsoft.com/office/powerpoint/2010/main" val="2157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57188" lvl="1" indent="-342900" algn="just">
              <a:lnSpc>
                <a:spcPct val="80000"/>
              </a:lnSpc>
              <a:buNone/>
              <a:defRPr/>
            </a:pPr>
            <a:r>
              <a:rPr lang="es-CL" dirty="0" smtClean="0">
                <a:cs typeface="Arial" pitchFamily="34" charset="0"/>
              </a:rPr>
              <a:t> </a:t>
            </a:r>
          </a:p>
          <a:p>
            <a:r>
              <a:rPr lang="es-CL" dirty="0" smtClean="0"/>
              <a:t>El </a:t>
            </a:r>
            <a:r>
              <a:rPr lang="es-CL" dirty="0"/>
              <a:t>mercado </a:t>
            </a:r>
            <a:r>
              <a:rPr lang="es-CL" dirty="0" smtClean="0"/>
              <a:t>requiere hoy de cambios </a:t>
            </a:r>
            <a:r>
              <a:rPr lang="es-CL" dirty="0"/>
              <a:t>relevantes, la oferta existente </a:t>
            </a:r>
            <a:r>
              <a:rPr lang="es-CL" dirty="0" smtClean="0"/>
              <a:t> no logra controlar los conflictos y se </a:t>
            </a:r>
            <a:r>
              <a:rPr lang="es-CL" dirty="0"/>
              <a:t>limita </a:t>
            </a:r>
            <a:r>
              <a:rPr lang="es-CL" dirty="0" smtClean="0"/>
              <a:t>al apoyo en </a:t>
            </a:r>
            <a:r>
              <a:rPr lang="es-CL" dirty="0"/>
              <a:t>la gestión de relaciones comunitarias, básicamente a intervenciones puntuales de terreno según requerimiento de las empresas. </a:t>
            </a:r>
          </a:p>
          <a:p>
            <a:endParaRPr lang="es-CL" dirty="0"/>
          </a:p>
          <a:p>
            <a:r>
              <a:rPr lang="es-CL" dirty="0" smtClean="0"/>
              <a:t>El </a:t>
            </a:r>
            <a:r>
              <a:rPr lang="es-CL" dirty="0"/>
              <a:t>Modelo diseñado </a:t>
            </a:r>
            <a:r>
              <a:rPr lang="es-CL" dirty="0" smtClean="0"/>
              <a:t>corresponde a</a:t>
            </a:r>
            <a:r>
              <a:rPr lang="es-CL" dirty="0" smtClean="0"/>
              <a:t> </a:t>
            </a:r>
            <a:r>
              <a:rPr lang="es-CL" dirty="0"/>
              <a:t>una propuesta integral que permita </a:t>
            </a:r>
            <a:r>
              <a:rPr lang="es-CL" dirty="0" smtClean="0"/>
              <a:t>alcanzar </a:t>
            </a:r>
            <a:r>
              <a:rPr lang="es-CL" dirty="0"/>
              <a:t>un acuerdo comunitario sustentable en el largo </a:t>
            </a:r>
            <a:r>
              <a:rPr lang="es-CL" dirty="0" smtClean="0"/>
              <a:t>plazo, </a:t>
            </a:r>
            <a:r>
              <a:rPr lang="es-CL" dirty="0"/>
              <a:t>que nace de la investigación,  la incorporación de la experiencia, la prueba en terreno y que </a:t>
            </a:r>
            <a:r>
              <a:rPr lang="es-CL" dirty="0" smtClean="0"/>
              <a:t>incluye </a:t>
            </a:r>
            <a:r>
              <a:rPr lang="es-CL" dirty="0"/>
              <a:t>herramientas de seguimiento y evaluación.</a:t>
            </a:r>
          </a:p>
          <a:p>
            <a:endParaRPr lang="es-CL" dirty="0"/>
          </a:p>
          <a:p>
            <a:r>
              <a:rPr lang="es-CL" dirty="0"/>
              <a:t>Organizaciones de la gran minería (ICMM), en su “Informe de Herramientas para el desarrollo Comunitario” de enero de 2013  o su publicación “Los Pueblos Indígenas y la Minería, de septiembre de 2013, , así como gobiernos de países mineros (Canadá y Australia), a través de sus “Códigos de buenas prácticas comunitarias”, plantean la urgencia del tema comunitario, dando recomendaciones y desarrollando herramientas básicas para abordar, evitar y  resolver los conflictos.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91440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6" descr="file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6165850"/>
            <a:ext cx="41830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0" y="6707188"/>
            <a:ext cx="9144000" cy="466725"/>
          </a:xfrm>
          <a:prstGeom prst="rect">
            <a:avLst/>
          </a:prstGeom>
          <a:solidFill>
            <a:srgbClr val="203D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s-CL" sz="2400" b="1" u="sng">
              <a:solidFill>
                <a:schemeClr val="bg1"/>
              </a:solidFill>
            </a:endParaRPr>
          </a:p>
        </p:txBody>
      </p:sp>
      <p:pic>
        <p:nvPicPr>
          <p:cNvPr id="13317" name="Picture 33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" y="-280988"/>
            <a:ext cx="2568290" cy="6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12601575" cy="439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4276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30722" name="Imagen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0"/>
            <a:ext cx="8424862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331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1 Im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8569325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00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5824</TotalTime>
  <Words>1955</Words>
  <Application>Microsoft Office PowerPoint</Application>
  <PresentationFormat>Presentación en pantalla (4:3)</PresentationFormat>
  <Paragraphs>219</Paragraphs>
  <Slides>33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    Seminario RELACIONES COMUNITARIAS EN LA MINERÍA  Proyecto fondef  “Construcción de una Oferta de Métodos Formales de Relacionamiento Comunidad-Empresa Minera para Disminuir el Riesgo de la Inversión Minera”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II. APLICACION MODELO DE RELACIONAMIENTO COMUNITARIO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DIPLOMADO 2013</dc:title>
  <dc:creator>Miguel</dc:creator>
  <cp:lastModifiedBy>ucen</cp:lastModifiedBy>
  <cp:revision>383</cp:revision>
  <cp:lastPrinted>2015-03-18T21:18:13Z</cp:lastPrinted>
  <dcterms:created xsi:type="dcterms:W3CDTF">2013-12-02T18:55:58Z</dcterms:created>
  <dcterms:modified xsi:type="dcterms:W3CDTF">2015-03-23T22:23:20Z</dcterms:modified>
</cp:coreProperties>
</file>