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94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7" r:id="rId14"/>
    <p:sldId id="295" r:id="rId15"/>
    <p:sldId id="296" r:id="rId16"/>
    <p:sldId id="28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3" r:id="rId26"/>
    <p:sldId id="264" r:id="rId27"/>
    <p:sldId id="259" r:id="rId28"/>
    <p:sldId id="306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85" r:id="rId37"/>
    <p:sldId id="286" r:id="rId38"/>
    <p:sldId id="288" r:id="rId39"/>
    <p:sldId id="287" r:id="rId40"/>
    <p:sldId id="307" r:id="rId4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D7CCA-2CCE-3F45-942C-1862A1DA04A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8C080-6739-C44C-9C49-5B81172928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5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C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5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00EA77B-54F7-2745-A0F2-C050B1E96FE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5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437213-2503-46AB-B5D1-9D6120952062}" type="datetimeFigureOut">
              <a:rPr lang="es-CL" smtClean="0"/>
              <a:t>02-07-2014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E72577-4EED-4D7D-98F0-E4D15C6091F6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Agenda de Productividad, Innovación y Crecimiento: oportunidades para la CTIE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40760" cy="2537295"/>
          </a:xfrm>
        </p:spPr>
        <p:txBody>
          <a:bodyPr>
            <a:normAutofit/>
          </a:bodyPr>
          <a:lstStyle/>
          <a:p>
            <a:pPr algn="r"/>
            <a:r>
              <a:rPr lang="es-CL" dirty="0" smtClean="0"/>
              <a:t>Andrés Zahler</a:t>
            </a:r>
          </a:p>
          <a:p>
            <a:pPr algn="r"/>
            <a:r>
              <a:rPr lang="es-CL" dirty="0"/>
              <a:t>2</a:t>
            </a:r>
            <a:r>
              <a:rPr lang="es-CL" dirty="0" smtClean="0"/>
              <a:t> Julio 2014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8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0" y="332656"/>
            <a:ext cx="87009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Gasto en I+D sesgado a ciencia básica</a:t>
            </a:r>
          </a:p>
          <a:p>
            <a:r>
              <a:rPr lang="es-CL" dirty="0" smtClean="0"/>
              <a:t>Escasa conexión universidad empresa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84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Esfuerzo</a:t>
            </a:r>
            <a:r>
              <a:rPr lang="en-US" sz="3600" dirty="0" smtClean="0"/>
              <a:t> </a:t>
            </a:r>
            <a:r>
              <a:rPr lang="en-US" sz="3600" dirty="0" err="1" smtClean="0"/>
              <a:t>Público</a:t>
            </a:r>
            <a:r>
              <a:rPr lang="en-US" sz="3600" dirty="0" smtClean="0"/>
              <a:t> en </a:t>
            </a:r>
            <a:r>
              <a:rPr lang="en-US" sz="3600" dirty="0" err="1" smtClean="0"/>
              <a:t>Innovación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412876"/>
            <a:ext cx="8712201" cy="527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>
          <a:xfrm>
            <a:off x="285750" y="152400"/>
            <a:ext cx="8164513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Innovación Empresarial en Chile</a:t>
            </a:r>
            <a:endParaRPr lang="es-ES_tradnl" sz="1800" i="1" dirty="0">
              <a:solidFill>
                <a:srgbClr val="EF4144"/>
              </a:solidFill>
              <a:latin typeface="Verdana" charset="0"/>
              <a:ea typeface="ヒラギノ角ゴ Pro W3" charset="0"/>
              <a:cs typeface="Verdana" charset="0"/>
            </a:endParaRPr>
          </a:p>
        </p:txBody>
      </p:sp>
      <p:sp>
        <p:nvSpPr>
          <p:cNvPr id="45059" name="Content Placeholder 6"/>
          <p:cNvSpPr>
            <a:spLocks noGrp="1"/>
          </p:cNvSpPr>
          <p:nvPr>
            <p:ph sz="half" idx="4294967295"/>
          </p:nvPr>
        </p:nvSpPr>
        <p:spPr>
          <a:xfrm>
            <a:off x="288925" y="1295400"/>
            <a:ext cx="4038600" cy="46545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750"/>
              </a:spcBef>
              <a:buClr>
                <a:srgbClr val="4F81BD"/>
              </a:buClr>
              <a:buSzPct val="129000"/>
              <a:buFont typeface="Arial" charset="0"/>
              <a:buNone/>
            </a:pPr>
            <a:r>
              <a:rPr lang="es-ES" sz="1600" b="1" dirty="0">
                <a:solidFill>
                  <a:srgbClr val="7F7F7F"/>
                </a:solidFill>
                <a:latin typeface="Helvetica" charset="0"/>
                <a:ea typeface="ヒラギノ角ゴ Pro W3" charset="0"/>
                <a:cs typeface="Helvetica" charset="0"/>
              </a:rPr>
              <a:t>Innovación:</a:t>
            </a:r>
          </a:p>
          <a:p>
            <a:pPr marL="0" indent="0" eaLnBrk="1" hangingPunct="1">
              <a:spcBef>
                <a:spcPts val="750"/>
              </a:spcBef>
              <a:buClr>
                <a:srgbClr val="4F81BD"/>
              </a:buClr>
              <a:buSzPct val="129000"/>
              <a:buFont typeface="Arial" charset="0"/>
              <a:buNone/>
            </a:pPr>
            <a:endParaRPr lang="es-ES" sz="1200" b="1" dirty="0">
              <a:solidFill>
                <a:srgbClr val="000000"/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Bajo esfuerzo innovación en </a:t>
            </a:r>
            <a:b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</a:b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firmas existentes 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Peor aún: este esfuerzo ha caído.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Baja innovación de empresas </a:t>
            </a:r>
            <a:b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</a:b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que ingresan.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Innovación Vinculada a adquisición de bienes de capital.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Exportación aumenta innovación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Cooperación con proveedores.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Cooperación con Clientes 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Cooperación con Universidades no es significativa. 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Mayor innovación de empresas: medianas, que incorporan capital  humano avanzado, que solicitan protección de propiedad intelectual,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r>
              <a:rPr lang="es-CL" sz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Disponibilidad de infraestructura tecnológica.</a:t>
            </a:r>
          </a:p>
          <a:p>
            <a:pPr lvl="1" eaLnBrk="1" hangingPunct="1">
              <a:buClr>
                <a:srgbClr val="4F81BD"/>
              </a:buClr>
              <a:buSzPct val="120000"/>
              <a:buFont typeface="Calibri" charset="0"/>
              <a:buChar char="›"/>
            </a:pPr>
            <a:endParaRPr lang="es-CL" sz="1100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</a:endParaRPr>
          </a:p>
          <a:p>
            <a:pPr lvl="1" eaLnBrk="1" hangingPunct="1">
              <a:buClr>
                <a:srgbClr val="4F81BD"/>
              </a:buClr>
              <a:buSzPct val="120000"/>
              <a:buFont typeface="Arial" charset="0"/>
              <a:buNone/>
            </a:pPr>
            <a:r>
              <a:rPr lang="es-CL" sz="1600" b="1" dirty="0">
                <a:solidFill>
                  <a:srgbClr val="404040"/>
                </a:solidFill>
                <a:latin typeface="Helvetica" charset="0"/>
                <a:ea typeface="ＭＳ Ｐゴシック" charset="0"/>
                <a:cs typeface="Helvetica" charset="0"/>
              </a:rPr>
              <a:t>Capital Social e Innovación, Rol del Estado  </a:t>
            </a:r>
          </a:p>
        </p:txBody>
      </p:sp>
      <p:sp>
        <p:nvSpPr>
          <p:cNvPr id="264196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19050" y="6527800"/>
            <a:ext cx="4408488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808080"/>
                </a:solidFill>
                <a:latin typeface="Verdana" charset="0"/>
              </a:rPr>
              <a:t>Gobierno de Chile | Corporación de Fomento de la Producción - CORFO</a:t>
            </a:r>
          </a:p>
        </p:txBody>
      </p:sp>
      <p:sp>
        <p:nvSpPr>
          <p:cNvPr id="2641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71913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fld id="{E5D08483-536D-1B48-B5BE-41BF8610F9CE}" type="slidenum">
              <a:rPr lang="en-US" sz="900">
                <a:solidFill>
                  <a:srgbClr val="898989"/>
                </a:solidFill>
                <a:latin typeface="Verdana" charset="0"/>
              </a:rPr>
              <a:pPr algn="ctr" eaLnBrk="1" hangingPunct="1"/>
              <a:t>13</a:t>
            </a:fld>
            <a:endParaRPr lang="en-US" sz="900">
              <a:solidFill>
                <a:srgbClr val="898989"/>
              </a:solidFill>
              <a:latin typeface="Verdana" charset="0"/>
            </a:endParaRPr>
          </a:p>
        </p:txBody>
      </p:sp>
      <p:sp>
        <p:nvSpPr>
          <p:cNvPr id="264198" name="4 CuadroTexto"/>
          <p:cNvSpPr txBox="1">
            <a:spLocks noChangeArrowheads="1"/>
          </p:cNvSpPr>
          <p:nvPr/>
        </p:nvSpPr>
        <p:spPr bwMode="auto">
          <a:xfrm>
            <a:off x="4886325" y="4805363"/>
            <a:ext cx="3529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CL" sz="2000" b="1" i="1">
                <a:solidFill>
                  <a:srgbClr val="006CB7"/>
                </a:solidFill>
              </a:rPr>
              <a:t>Esfuerzo en innovación por parte de las empresas</a:t>
            </a:r>
          </a:p>
        </p:txBody>
      </p:sp>
      <p:pic>
        <p:nvPicPr>
          <p:cNvPr id="264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867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6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200" dirty="0" err="1" smtClean="0"/>
              <a:t>Colaboración</a:t>
            </a:r>
            <a:r>
              <a:rPr lang="en-US" sz="3200" dirty="0" smtClean="0"/>
              <a:t> entre </a:t>
            </a:r>
            <a:r>
              <a:rPr lang="en-US" sz="3200" dirty="0" err="1" smtClean="0"/>
              <a:t>empresas</a:t>
            </a:r>
            <a:r>
              <a:rPr lang="en-US" sz="3200" dirty="0" smtClean="0"/>
              <a:t> y capital social</a:t>
            </a:r>
            <a:endParaRPr lang="es-CL" sz="3200" b="1" dirty="0">
              <a:solidFill>
                <a:srgbClr val="7F7F7F"/>
              </a:solidFill>
              <a:latin typeface="Verdana" charset="0"/>
              <a:ea typeface="ヒラギノ角ゴ Pro W3" charset="0"/>
              <a:cs typeface="Verdana" charset="0"/>
            </a:endParaRPr>
          </a:p>
        </p:txBody>
      </p:sp>
      <p:pic>
        <p:nvPicPr>
          <p:cNvPr id="269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07218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8888" y="6084888"/>
            <a:ext cx="5437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Fuente: Grupo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Loyal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y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World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Competitiveness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Yearbook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2009 </a:t>
            </a:r>
          </a:p>
        </p:txBody>
      </p:sp>
      <p:sp>
        <p:nvSpPr>
          <p:cNvPr id="269317" name="1 Título"/>
          <p:cNvSpPr txBox="1">
            <a:spLocks/>
          </p:cNvSpPr>
          <p:nvPr/>
        </p:nvSpPr>
        <p:spPr bwMode="auto">
          <a:xfrm>
            <a:off x="1008063" y="1208088"/>
            <a:ext cx="6746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914400" eaLnBrk="1" hangingPunct="1"/>
            <a:r>
              <a:rPr lang="es-ES" sz="2000" b="1" i="1">
                <a:solidFill>
                  <a:srgbClr val="DB4144"/>
                </a:solidFill>
                <a:latin typeface="Verdana" charset="0"/>
              </a:rPr>
              <a:t>La colaboración entre empresas está relacionada con la confianza interpersonal </a:t>
            </a:r>
            <a:endParaRPr lang="es-CL" sz="2000" b="1" i="1">
              <a:solidFill>
                <a:srgbClr val="DB4144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Content Placeholder 8"/>
          <p:cNvSpPr txBox="1">
            <a:spLocks/>
          </p:cNvSpPr>
          <p:nvPr/>
        </p:nvSpPr>
        <p:spPr bwMode="auto">
          <a:xfrm>
            <a:off x="4787900" y="1916113"/>
            <a:ext cx="34496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6CB7"/>
              </a:buClr>
            </a:pPr>
            <a:r>
              <a:rPr lang="es-ES_tradnl" sz="1600" b="1">
                <a:solidFill>
                  <a:srgbClr val="006CB7"/>
                </a:solidFill>
                <a:latin typeface="Verdana" charset="0"/>
              </a:rPr>
              <a:t>Motivos de la desconfianza</a:t>
            </a:r>
          </a:p>
          <a:p>
            <a:pPr>
              <a:buFont typeface="Arial" charset="0"/>
              <a:buNone/>
            </a:pPr>
            <a:endParaRPr lang="es-ES" sz="1200">
              <a:solidFill>
                <a:srgbClr val="595959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s-CL" sz="1400">
                <a:solidFill>
                  <a:srgbClr val="595959"/>
                </a:solidFill>
                <a:latin typeface="Calibri" charset="0"/>
              </a:rPr>
              <a:t>Origen ancestral de la desconfianza.</a:t>
            </a:r>
          </a:p>
          <a:p>
            <a:pPr>
              <a:buFont typeface="Arial" charset="0"/>
              <a:buChar char="•"/>
            </a:pPr>
            <a:endParaRPr lang="es-CL" sz="1400" i="1">
              <a:solidFill>
                <a:srgbClr val="595959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Calibri" charset="0"/>
              </a:rPr>
              <a:t>Baja integración entre sectores sociales,</a:t>
            </a:r>
          </a:p>
          <a:p>
            <a:pPr>
              <a:buFont typeface="Arial" charset="0"/>
              <a:buChar char="•"/>
            </a:pPr>
            <a:endParaRPr lang="es-ES" sz="1400">
              <a:solidFill>
                <a:srgbClr val="595959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Calibri" charset="0"/>
              </a:rPr>
              <a:t>Falta de reciprocidad entre ciudadanos, el estado y empresas (</a:t>
            </a:r>
            <a:r>
              <a:rPr lang="es-CL" sz="1400" i="1">
                <a:solidFill>
                  <a:srgbClr val="595959"/>
                </a:solidFill>
                <a:latin typeface="Calibri" charset="0"/>
              </a:rPr>
              <a:t>78% opina que recibe menos del estado de lo que le entrega</a:t>
            </a:r>
            <a:r>
              <a:rPr lang="es-ES" sz="1400" i="1">
                <a:solidFill>
                  <a:srgbClr val="595959"/>
                </a:solidFill>
                <a:latin typeface="Calibri" charset="0"/>
              </a:rPr>
              <a:t>, 68% en empresas. PNUD) </a:t>
            </a:r>
          </a:p>
          <a:p>
            <a:pPr eaLnBrk="1" hangingPunct="1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</a:pPr>
            <a:endParaRPr lang="es-ES_tradnl" sz="160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</a:pPr>
            <a:endParaRPr lang="es-ES_tradnl" sz="1600">
              <a:solidFill>
                <a:srgbClr val="595959"/>
              </a:solidFill>
              <a:latin typeface="Verdana" charset="0"/>
            </a:endParaRPr>
          </a:p>
        </p:txBody>
      </p:sp>
      <p:sp>
        <p:nvSpPr>
          <p:cNvPr id="270340" name="Footer Placeholder 10"/>
          <p:cNvSpPr>
            <a:spLocks noGrp="1"/>
          </p:cNvSpPr>
          <p:nvPr>
            <p:ph type="ftr" sz="quarter" idx="10"/>
          </p:nvPr>
        </p:nvSpPr>
        <p:spPr bwMode="auto">
          <a:xfrm>
            <a:off x="19050" y="6527800"/>
            <a:ext cx="4408488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  <a:latin typeface="Verdana" charset="0"/>
              </a:rPr>
              <a:t>Gobierno de Chile | Corporación de Fomento de la Producción - CORFO</a:t>
            </a:r>
          </a:p>
        </p:txBody>
      </p:sp>
      <p:sp>
        <p:nvSpPr>
          <p:cNvPr id="270341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8101013" y="6453188"/>
            <a:ext cx="71913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fld id="{05855734-2278-E04F-9899-9D82B0236421}" type="slidenum">
              <a:rPr lang="en-US">
                <a:solidFill>
                  <a:srgbClr val="898989"/>
                </a:solidFill>
                <a:latin typeface="Verdana" charset="0"/>
              </a:rPr>
              <a:pPr algn="ctr" eaLnBrk="1" hangingPunct="1"/>
              <a:t>15</a:t>
            </a:fld>
            <a:endParaRPr lang="en-US">
              <a:solidFill>
                <a:srgbClr val="898989"/>
              </a:solidFill>
              <a:latin typeface="Verdana" charset="0"/>
            </a:endParaRPr>
          </a:p>
        </p:txBody>
      </p:sp>
      <p:pic>
        <p:nvPicPr>
          <p:cNvPr id="270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8465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650" y="6165850"/>
            <a:ext cx="23971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www. groupeloyal.cl</a:t>
            </a:r>
          </a:p>
        </p:txBody>
      </p:sp>
    </p:spTree>
    <p:extLst>
      <p:ext uri="{BB962C8B-B14F-4D97-AF65-F5344CB8AC3E}">
        <p14:creationId xmlns:p14="http://schemas.microsoft.com/office/powerpoint/2010/main" val="417762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Diversificación Productiva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41300"/>
            <a:ext cx="8394700" cy="6375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6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28600"/>
            <a:ext cx="8280400" cy="63881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8458200" cy="63881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75856" y="28750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06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Productividad</a:t>
            </a:r>
          </a:p>
          <a:p>
            <a:r>
              <a:rPr lang="es-CL" dirty="0" smtClean="0"/>
              <a:t>Gasto en I+D</a:t>
            </a:r>
          </a:p>
          <a:p>
            <a:r>
              <a:rPr lang="es-CL" dirty="0" smtClean="0"/>
              <a:t>% de firmas que innovan y dispersión de productividad</a:t>
            </a:r>
          </a:p>
          <a:p>
            <a:r>
              <a:rPr lang="es-CL" dirty="0" smtClean="0"/>
              <a:t>Conexión universidad empresa</a:t>
            </a:r>
          </a:p>
          <a:p>
            <a:r>
              <a:rPr lang="es-CL" dirty="0" smtClean="0"/>
              <a:t>Ecosistema de emprendimiento incipiente</a:t>
            </a:r>
          </a:p>
          <a:p>
            <a:r>
              <a:rPr lang="es-CL" dirty="0" smtClean="0"/>
              <a:t>Institucionalidad insuficiente</a:t>
            </a:r>
          </a:p>
          <a:p>
            <a:r>
              <a:rPr lang="es-CL" dirty="0" smtClean="0"/>
              <a:t>Falta de foco de políticas</a:t>
            </a:r>
          </a:p>
          <a:p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Desafíos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61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9" y="228600"/>
            <a:ext cx="8318500" cy="6400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987824" y="288667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37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contraste</a:t>
            </a:r>
            <a:r>
              <a:rPr lang="en-US" sz="4000" dirty="0" smtClean="0"/>
              <a:t>: </a:t>
            </a:r>
            <a:r>
              <a:rPr lang="en-US" sz="4000" dirty="0" err="1" smtClean="0"/>
              <a:t>Turquía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32848" cy="61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8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contraste</a:t>
            </a:r>
            <a:r>
              <a:rPr lang="en-US" sz="4000" dirty="0" smtClean="0"/>
              <a:t>: </a:t>
            </a:r>
            <a:r>
              <a:rPr lang="en-US" sz="4000" dirty="0" err="1" smtClean="0"/>
              <a:t>Turquía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9" y="756526"/>
            <a:ext cx="7569473" cy="612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64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contraste</a:t>
            </a:r>
            <a:r>
              <a:rPr lang="en-US" sz="4000" dirty="0" smtClean="0"/>
              <a:t>: </a:t>
            </a:r>
            <a:r>
              <a:rPr lang="en-US" sz="4000" dirty="0" err="1" smtClean="0"/>
              <a:t>Turquía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83013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71800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0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contraste</a:t>
            </a:r>
            <a:r>
              <a:rPr lang="en-US" sz="4000" dirty="0" smtClean="0"/>
              <a:t>: </a:t>
            </a:r>
            <a:r>
              <a:rPr lang="en-US" sz="4000" dirty="0" err="1" smtClean="0"/>
              <a:t>Turquía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7560840" cy="61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9632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3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80" y="332656"/>
            <a:ext cx="5886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403054"/>
            <a:ext cx="58197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0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Se han ido complejizando (1990-2014)</a:t>
            </a:r>
          </a:p>
          <a:p>
            <a:r>
              <a:rPr lang="es-CL" dirty="0" smtClean="0"/>
              <a:t>Sin embargo siguen adoleciendo de</a:t>
            </a:r>
          </a:p>
          <a:p>
            <a:pPr lvl="1"/>
            <a:r>
              <a:rPr lang="es-CL" dirty="0" smtClean="0"/>
              <a:t>Montos pequeños y múltiples instrumentos</a:t>
            </a:r>
          </a:p>
          <a:p>
            <a:pPr lvl="1"/>
            <a:r>
              <a:rPr lang="es-CL" dirty="0" smtClean="0"/>
              <a:t>Falta de foco (masa crítica)</a:t>
            </a:r>
          </a:p>
          <a:p>
            <a:pPr lvl="1"/>
            <a:r>
              <a:rPr lang="es-CL" dirty="0" smtClean="0"/>
              <a:t>Falta de institucionalidad adecuada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Políticas de innovación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18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dirty="0" smtClean="0"/>
              <a:t>Potenciando la competitividad y productividad de nuestros sectores competitivos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Abriendo camino a nuevos sectores de alta productividad y ligados a conocimiento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Promoviendo crecimiento inclusivo, que expanda el potencial productivo del país, ampliando la base emprendedora e innovadora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Mejorando la institucionalidad de forma de aumentar el impacto de las políticas e instituciones que promueven innovación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/>
              <a:t>Dando el ejemplo, empujando </a:t>
            </a:r>
            <a:r>
              <a:rPr lang="es-CL" dirty="0"/>
              <a:t>y motivando al sector privado a </a:t>
            </a:r>
            <a:r>
              <a:rPr lang="es-CL" dirty="0" smtClean="0"/>
              <a:t>innovar, </a:t>
            </a:r>
            <a:r>
              <a:rPr lang="es-CL" dirty="0"/>
              <a:t>y fomentando cultura innovadora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Como avanzamos?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11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032448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Inversiones estratégicas y planes de desarrollo sectoriales</a:t>
            </a:r>
          </a:p>
          <a:p>
            <a:endParaRPr lang="es-CL" dirty="0"/>
          </a:p>
          <a:p>
            <a:r>
              <a:rPr lang="es-CL" dirty="0"/>
              <a:t>Infraestructura para el nuevo desarrollo</a:t>
            </a:r>
          </a:p>
          <a:p>
            <a:endParaRPr lang="es-CL" dirty="0"/>
          </a:p>
          <a:p>
            <a:r>
              <a:rPr lang="es-CL" dirty="0"/>
              <a:t>Financiamiento y apoyo a la gestión de las PYMES</a:t>
            </a:r>
          </a:p>
          <a:p>
            <a:endParaRPr lang="es-CL" dirty="0"/>
          </a:p>
          <a:p>
            <a:r>
              <a:rPr lang="es-CL" dirty="0"/>
              <a:t>Impulso al emprendimiento y la innovación</a:t>
            </a:r>
          </a:p>
          <a:p>
            <a:endParaRPr lang="es-CL" dirty="0"/>
          </a:p>
          <a:p>
            <a:r>
              <a:rPr lang="es-CL" dirty="0"/>
              <a:t>Eficiencia en la regulación y en la oferta de servicios públicos</a:t>
            </a:r>
          </a:p>
          <a:p>
            <a:endParaRPr lang="es-CL" dirty="0"/>
          </a:p>
          <a:p>
            <a:r>
              <a:rPr lang="es-CL" dirty="0"/>
              <a:t>Mejores mercados</a:t>
            </a:r>
          </a:p>
          <a:p>
            <a:endParaRPr lang="es-CL" dirty="0"/>
          </a:p>
          <a:p>
            <a:r>
              <a:rPr lang="es-CL" dirty="0"/>
              <a:t>Nueva institucionalidad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Ejes de la Agenda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07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40625"/>
            <a:ext cx="8229600" cy="572151"/>
          </a:xfrm>
        </p:spPr>
        <p:txBody>
          <a:bodyPr>
            <a:normAutofit fontScale="90000"/>
          </a:bodyPr>
          <a:lstStyle/>
          <a:p>
            <a:pPr lvl="0" algn="l"/>
            <a:r>
              <a:rPr lang="es-CL" sz="3300" b="1" dirty="0" smtClean="0">
                <a:latin typeface="gobCL"/>
              </a:rPr>
              <a:t/>
            </a:r>
            <a:br>
              <a:rPr lang="es-CL" sz="3300" b="1" dirty="0" smtClean="0">
                <a:latin typeface="gobCL"/>
              </a:rPr>
            </a:br>
            <a:r>
              <a:rPr lang="es-CL" sz="2700" b="1" dirty="0">
                <a:solidFill>
                  <a:schemeClr val="bg1"/>
                </a:solidFill>
                <a:latin typeface="gobCL"/>
              </a:rPr>
              <a:t>1. </a:t>
            </a:r>
            <a:r>
              <a:rPr lang="es-CL" altLang="es-CL" sz="2700" b="1" dirty="0">
                <a:solidFill>
                  <a:schemeClr val="bg1"/>
                </a:solidFill>
                <a:latin typeface="gobCL"/>
              </a:rPr>
              <a:t>Inversiones estratégicas y planes de desarrollo sectoriales</a:t>
            </a:r>
            <a:r>
              <a:rPr lang="es-CL" altLang="es-CL" sz="2700" dirty="0">
                <a:solidFill>
                  <a:schemeClr val="bg1"/>
                </a:solidFill>
                <a:latin typeface="gobCL"/>
                <a:cs typeface="gobCL"/>
              </a:rPr>
              <a:t/>
            </a:r>
            <a:br>
              <a:rPr lang="es-CL" altLang="es-CL" sz="2700" dirty="0">
                <a:solidFill>
                  <a:schemeClr val="bg1"/>
                </a:solidFill>
                <a:latin typeface="gobCL"/>
                <a:cs typeface="gobCL"/>
              </a:rPr>
            </a:br>
            <a:r>
              <a:rPr lang="es-CL" sz="3000" b="1" dirty="0" smtClean="0">
                <a:latin typeface="gobCL"/>
              </a:rPr>
              <a:t/>
            </a:r>
            <a:br>
              <a:rPr lang="es-CL" sz="3000" b="1" dirty="0" smtClean="0">
                <a:latin typeface="gobCL"/>
              </a:rPr>
            </a:br>
            <a:endParaRPr lang="es-CL" sz="30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540060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Fondo de inversión estratégica: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financiará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bienes públicos que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gatillen inversiones en sectores de alto potencial de crecimiento y creación de empleo. </a:t>
            </a:r>
            <a:endParaRPr lang="es-CL" alt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Programa </a:t>
            </a: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de encadenamiento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productivo: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identificar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y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financiar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iniciativas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que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promuevan el encadenamiento productivo en torno a inversiones estratégicas y actividades priorizadas. 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b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Emprendimientos público-privado (</a:t>
            </a:r>
            <a:r>
              <a:rPr lang="es-CL" altLang="es-CL" sz="2100" b="1" i="1" dirty="0" smtClean="0">
                <a:solidFill>
                  <a:srgbClr val="FF0000"/>
                </a:solidFill>
                <a:latin typeface="gobCL Light"/>
                <a:cs typeface="gobCL Light"/>
              </a:rPr>
              <a:t>joint venture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):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desarrollar sectores estratégicos con altas complementariedades público-privadas.</a:t>
            </a:r>
            <a:endParaRPr lang="es-CL" altLang="es-CL" sz="2100" b="1" dirty="0" smtClean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b="1" dirty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Plan de desarrollo turístico: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la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promoción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, desarrollo de productos, infraestructura habilitante y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fomento, que nos transformen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en un destino turístico de escala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mundial.</a:t>
            </a:r>
            <a:endParaRPr lang="es-CL" altLang="es-CL" sz="2100" i="1" dirty="0">
              <a:latin typeface="gobCL Light"/>
              <a:cs typeface="gobCL Light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6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Debilidad de Chile en crecimiento de la productividad. Causas:</a:t>
            </a:r>
          </a:p>
          <a:p>
            <a:pPr lvl="2"/>
            <a:r>
              <a:rPr lang="es-CL" dirty="0" err="1" smtClean="0"/>
              <a:t>Debil</a:t>
            </a:r>
            <a:r>
              <a:rPr lang="es-CL" dirty="0" smtClean="0"/>
              <a:t> Innovación</a:t>
            </a:r>
          </a:p>
          <a:p>
            <a:pPr lvl="2"/>
            <a:r>
              <a:rPr lang="es-CL" dirty="0"/>
              <a:t>Diversificación de la economía y las </a:t>
            </a:r>
            <a:r>
              <a:rPr lang="es-CL" dirty="0" smtClean="0"/>
              <a:t>exportaciones insuficiente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Productividad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42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36112"/>
            <a:ext cx="8229600" cy="1252728"/>
          </a:xfrm>
        </p:spPr>
        <p:txBody>
          <a:bodyPr>
            <a:noAutofit/>
          </a:bodyPr>
          <a:lstStyle/>
          <a:p>
            <a:pPr lvl="0" algn="l"/>
            <a:r>
              <a:rPr lang="es-CL" sz="2400" b="1" dirty="0">
                <a:latin typeface="gobCL"/>
              </a:rPr>
              <a:t>2. Infraestructura para el nuevo desarrollo</a:t>
            </a:r>
            <a:r>
              <a:rPr lang="es-CL" altLang="es-CL" sz="2400" b="1" dirty="0">
                <a:latin typeface="gobCL"/>
              </a:rPr>
              <a:t/>
            </a:r>
            <a:br>
              <a:rPr lang="es-CL" altLang="es-CL" sz="2400" b="1" dirty="0">
                <a:latin typeface="gobCL"/>
              </a:rPr>
            </a:br>
            <a:r>
              <a:rPr lang="es-CL" sz="2400" b="1" dirty="0">
                <a:latin typeface="gobCL"/>
              </a:rPr>
              <a:t/>
            </a:r>
            <a:br>
              <a:rPr lang="es-CL" sz="2400" b="1" dirty="0">
                <a:latin typeface="gobCL"/>
              </a:rPr>
            </a:br>
            <a:endParaRPr lang="es-CL" sz="24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942" y="2575445"/>
            <a:ext cx="8229600" cy="452596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Infraestructura en puertos y transporte multimodal: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 haremos los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estudios necesarios para concretar la construcción de un puerto de gran escala en la zona central.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Plan de desarrollo de desarrollo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de transporte </a:t>
            </a: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y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logística: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para aumentar la eficiencia, coordinación y fortalecer nuestra vocación exportadora.</a:t>
            </a: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Inversión en el desarrollo de telecomunicaciones: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aumentar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la capacidad de transmisión de datos,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la cobertura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y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reducir los costos para los usuarios. </a:t>
            </a:r>
            <a:endParaRPr lang="es-CL" alt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  <a:p>
            <a:pPr marL="0" indent="0">
              <a:buNone/>
            </a:pPr>
            <a:endParaRPr lang="es-CL" sz="2100" dirty="0"/>
          </a:p>
        </p:txBody>
      </p:sp>
    </p:spTree>
    <p:extLst>
      <p:ext uri="{BB962C8B-B14F-4D97-AF65-F5344CB8AC3E}">
        <p14:creationId xmlns:p14="http://schemas.microsoft.com/office/powerpoint/2010/main" val="30344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64104"/>
            <a:ext cx="8229600" cy="1252728"/>
          </a:xfrm>
        </p:spPr>
        <p:txBody>
          <a:bodyPr>
            <a:normAutofit/>
          </a:bodyPr>
          <a:lstStyle/>
          <a:p>
            <a:pPr lvl="0" algn="l"/>
            <a:r>
              <a:rPr lang="es-CL" altLang="es-CL" sz="2400" b="1" dirty="0">
                <a:latin typeface="gobCL"/>
              </a:rPr>
              <a:t>3. Financiamiento y apoyo a la gestión de las </a:t>
            </a:r>
            <a:r>
              <a:rPr lang="es-CL" altLang="es-CL" sz="2400" b="1" dirty="0" smtClean="0">
                <a:latin typeface="gobCL"/>
              </a:rPr>
              <a:t>PYMES</a:t>
            </a:r>
            <a:r>
              <a:rPr lang="es-CL" sz="2400" b="1" dirty="0">
                <a:latin typeface="gobCL"/>
              </a:rPr>
              <a:t/>
            </a:r>
            <a:br>
              <a:rPr lang="es-CL" sz="2400" b="1" dirty="0">
                <a:latin typeface="gobCL"/>
              </a:rPr>
            </a:br>
            <a:endParaRPr lang="es-CL" sz="24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6031" y="2392288"/>
            <a:ext cx="8229600" cy="5141168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Capitalización de BancoEstado: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que pueda expandir de manera significativa el crédito que entrega a las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PYMES.</a:t>
            </a:r>
            <a:endParaRPr lang="es-CL" alt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Expansión de las garantías del FOGAPE: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aumentar el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crédito para las PYMES y el número de empresas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elegibles.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Centros </a:t>
            </a: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de desarrollo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empresarial: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 red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de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 50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c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entros para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apoyar a las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MIPYMES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en sus planes de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negocio y consolidar en un solo lugar la entrega de servicios.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>
              <a:latin typeface="gobCL Light"/>
              <a:cs typeface="gobCL Light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Apoyo </a:t>
            </a: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a las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PYMES exportadoras: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través de centros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PYME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Exporta en cada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región que coordinarán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acciones y herramientas de apoyo al esfuerzo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exportador. </a:t>
            </a:r>
            <a:endParaRPr lang="es-CL" alt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/>
          </a:bodyPr>
          <a:lstStyle/>
          <a:p>
            <a:pPr lvl="0" algn="l"/>
            <a:r>
              <a:rPr lang="es-CL" sz="2400" b="1" dirty="0">
                <a:latin typeface="gobCL"/>
              </a:rPr>
              <a:t>4. </a:t>
            </a:r>
            <a:r>
              <a:rPr lang="es-CL" altLang="es-CL" sz="2400" b="1" dirty="0">
                <a:latin typeface="gobCL"/>
              </a:rPr>
              <a:t>Impulso al emprendimiento y la innovación</a:t>
            </a:r>
            <a:r>
              <a:rPr lang="es-CL" sz="2400" b="1" dirty="0">
                <a:latin typeface="gobCL"/>
              </a:rPr>
              <a:t/>
            </a:r>
            <a:br>
              <a:rPr lang="es-CL" sz="2400" b="1" dirty="0">
                <a:latin typeface="gobCL"/>
              </a:rPr>
            </a:br>
            <a:endParaRPr lang="es-CL" sz="24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4503" y="2536304"/>
            <a:ext cx="8229600" cy="5141168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Regionalización de Start Up </a:t>
            </a: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Chile: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crear una plataforma de emprendimiento de Chile y Latinoamérica y llevar al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menos al 50% de los emprendedores 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regiones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Programa de innovación empresarial: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financiar proyectos de innovación empresarial para las PYMES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y crear una masa crítica de empresas innovadoras.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i="1" dirty="0" smtClean="0"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Difusión tecnológica: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identificar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,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aplicar y difundir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tecnología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y procesos del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exterior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entre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las empresas locales, en especial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las PYMES.</a:t>
            </a:r>
            <a:endParaRPr 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79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7164" y="341784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s-CL" sz="3300" b="1" dirty="0" smtClean="0">
                <a:latin typeface="gobCL"/>
              </a:rPr>
              <a:t/>
            </a:r>
            <a:br>
              <a:rPr lang="es-CL" sz="3300" b="1" dirty="0" smtClean="0">
                <a:latin typeface="gobCL"/>
              </a:rPr>
            </a:br>
            <a:r>
              <a:rPr lang="es-CL" sz="2700" b="1" dirty="0">
                <a:latin typeface="gobCL"/>
              </a:rPr>
              <a:t>5. </a:t>
            </a:r>
            <a:r>
              <a:rPr lang="es-CL" altLang="es-CL" sz="2700" b="1" dirty="0">
                <a:latin typeface="gobCL"/>
              </a:rPr>
              <a:t>Eficiencia en la regulación y en la oferta de servicios públicos</a:t>
            </a:r>
            <a:r>
              <a:rPr lang="es-CL" sz="3000" b="1" dirty="0" smtClean="0">
                <a:latin typeface="gobCL"/>
              </a:rPr>
              <a:t/>
            </a:r>
            <a:br>
              <a:rPr lang="es-CL" sz="3000" b="1" dirty="0" smtClean="0">
                <a:latin typeface="gobCL"/>
              </a:rPr>
            </a:br>
            <a:endParaRPr lang="es-CL" sz="30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64" y="2503437"/>
            <a:ext cx="8229600" cy="4525963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Eficiencia y coherencia regulatoria: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realizaremos estudio con la OECD y crearemos unidad para supervisar, evaluar y coordinar la regulación.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b="1" dirty="0" smtClean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Escritorio PYME: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plataforma que centraliza información y permite iniciar y terminar trámites PYME con todos los servicios del Estado. </a:t>
            </a:r>
            <a:endParaRPr lang="es-CL" altLang="es-CL" sz="2100" b="1" dirty="0" smtClean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altLang="es-CL" sz="2100" b="1" dirty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Modernización servicios notarios y conservadores: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para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aumentar la rapidez, eficiencia y seguridad del sistema. </a:t>
            </a:r>
            <a:endParaRPr lang="es-CL" altLang="es-CL" sz="2100" b="1" dirty="0" smtClean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94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043" y="48580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s-CL" altLang="es-CL" sz="2400" b="1" dirty="0">
                <a:latin typeface="gobCL"/>
              </a:rPr>
              <a:t>6. Mejores mercados</a:t>
            </a:r>
            <a:r>
              <a:rPr lang="es-CL" sz="2400" b="1" dirty="0">
                <a:latin typeface="gobCL"/>
              </a:rPr>
              <a:t/>
            </a:r>
            <a:br>
              <a:rPr lang="es-CL" sz="2400" b="1" dirty="0">
                <a:latin typeface="gobCL"/>
              </a:rPr>
            </a:br>
            <a:endParaRPr lang="es-CL" sz="24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143" y="1999381"/>
            <a:ext cx="8568952" cy="4525963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Perfeccionamiento de la protección de la libre </a:t>
            </a:r>
            <a:r>
              <a:rPr lang="es-CL" alt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competencia: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control preventivo de fusiones, mejoras en la delación compensada, aumento de multas, aumento de atribuciones de la FNE y fortalecimiento institucional.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sz="2100" i="1" dirty="0">
              <a:latin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Programa barrios </a:t>
            </a:r>
            <a:r>
              <a:rPr 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comerciales: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para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facilitar la asociatividad y financiar bienes y servicios que generar beneficios compartidos de PYMES localizadas en un mismo barrio.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sz="2100" b="1" dirty="0">
              <a:solidFill>
                <a:srgbClr val="FF0000"/>
              </a:solidFill>
              <a:latin typeface="gobCL Light"/>
              <a:cs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Fortalecimiento y desarrollo </a:t>
            </a:r>
            <a:r>
              <a:rPr 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cooperativas: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para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profesionalizarlas y asegurar que puedan seguir creciendo e innovando con una orientación social.</a:t>
            </a:r>
            <a:endParaRPr lang="es-CL" sz="2100" b="1" dirty="0">
              <a:solidFill>
                <a:srgbClr val="FF0000"/>
              </a:solidFill>
              <a:latin typeface="gobCL Light"/>
              <a:cs typeface="gobCL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0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388" y="511726"/>
            <a:ext cx="8229600" cy="901050"/>
          </a:xfrm>
        </p:spPr>
        <p:txBody>
          <a:bodyPr>
            <a:normAutofit/>
          </a:bodyPr>
          <a:lstStyle/>
          <a:p>
            <a:pPr lvl="0" algn="l"/>
            <a:r>
              <a:rPr lang="es-CL" altLang="es-CL" sz="2400" b="1" dirty="0">
                <a:latin typeface="gobCL"/>
              </a:rPr>
              <a:t>7. Nueva institucionalidad</a:t>
            </a:r>
            <a:r>
              <a:rPr lang="es-CL" sz="2400" b="1" dirty="0">
                <a:latin typeface="gobCL"/>
              </a:rPr>
              <a:t/>
            </a:r>
            <a:br>
              <a:rPr lang="es-CL" sz="2400" b="1" dirty="0">
                <a:latin typeface="gobCL"/>
              </a:rPr>
            </a:br>
            <a:endParaRPr lang="es-CL" sz="2400" b="1" dirty="0"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5624" y="2143397"/>
            <a:ext cx="8229600" cy="4525963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Comisión de la Productividad:</a:t>
            </a:r>
            <a:r>
              <a:rPr lang="es-CL" altLang="es-CL" sz="2100" i="1" dirty="0" smtClean="0">
                <a:latin typeface="gobCL Light"/>
                <a:cs typeface="gobCL Light"/>
              </a:rPr>
              <a:t>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para asesorar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al gobierno en la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temas de productividad orientada al crecimiento y promover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la coordinación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  <a:ea typeface="+mj-ea"/>
                <a:cs typeface="+mj-cs"/>
              </a:rPr>
              <a:t>público-privada en estos temas.</a:t>
            </a:r>
            <a:endParaRPr lang="es-CL" altLang="es-CL" sz="2100" dirty="0">
              <a:solidFill>
                <a:schemeClr val="accent1">
                  <a:lumMod val="75000"/>
                </a:schemeClr>
              </a:solidFill>
              <a:latin typeface="gobCL"/>
              <a:ea typeface="+mj-ea"/>
              <a:cs typeface="+mj-cs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CL" sz="2100" i="1" dirty="0">
              <a:latin typeface="gobCL Light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sz="2100" b="1" dirty="0">
                <a:solidFill>
                  <a:srgbClr val="FF0000"/>
                </a:solidFill>
                <a:latin typeface="gobCL Light"/>
                <a:cs typeface="gobCL Light"/>
              </a:rPr>
              <a:t>Agencia de promoción y atracción de inversión </a:t>
            </a:r>
            <a:r>
              <a:rPr lang="es-CL" sz="2100" b="1" dirty="0" smtClean="0">
                <a:solidFill>
                  <a:srgbClr val="FF0000"/>
                </a:solidFill>
                <a:latin typeface="gobCL Light"/>
                <a:cs typeface="gobCL Light"/>
              </a:rPr>
              <a:t>extranjera: </a:t>
            </a:r>
            <a:r>
              <a:rPr lang="es-CL" altLang="es-CL" sz="21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para </a:t>
            </a:r>
            <a:r>
              <a:rPr lang="es-CL" altLang="es-CL" sz="21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dotar de mayores competencias al Comité de Inversiones Extranjeras y cumplir un rol más activo y estratégico en la atracción de inversión. </a:t>
            </a:r>
            <a:endParaRPr lang="es-CL" sz="2100" b="1" dirty="0">
              <a:solidFill>
                <a:srgbClr val="FF0000"/>
              </a:solidFill>
              <a:latin typeface="gobCL Light"/>
              <a:cs typeface="gobCL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Políticas horizontales</a:t>
            </a:r>
          </a:p>
          <a:p>
            <a:pPr lvl="1"/>
            <a:r>
              <a:rPr lang="es-CL" dirty="0" smtClean="0"/>
              <a:t>Potenciamiento de innovación en empresas: Innovación tecnológica empresarial (CORFO)</a:t>
            </a:r>
          </a:p>
          <a:p>
            <a:pPr lvl="1"/>
            <a:r>
              <a:rPr lang="es-CL" dirty="0" smtClean="0"/>
              <a:t>Transferencia tecnológica: instrumento de </a:t>
            </a:r>
            <a:r>
              <a:rPr lang="es-CL" dirty="0" err="1" smtClean="0"/>
              <a:t>extensionismo</a:t>
            </a:r>
            <a:r>
              <a:rPr lang="es-CL" dirty="0" smtClean="0"/>
              <a:t> tecnológico (CORFO)</a:t>
            </a:r>
          </a:p>
          <a:p>
            <a:pPr lvl="1"/>
            <a:r>
              <a:rPr lang="es-CL" dirty="0" smtClean="0"/>
              <a:t>Conexión de instrumental de innovación CORFO con </a:t>
            </a:r>
            <a:r>
              <a:rPr lang="es-CL" dirty="0" err="1" smtClean="0"/>
              <a:t>Prochile</a:t>
            </a:r>
            <a:r>
              <a:rPr lang="es-CL" dirty="0" smtClean="0"/>
              <a:t> de forma de potenciar coordinación con exportaciones</a:t>
            </a:r>
          </a:p>
          <a:p>
            <a:pPr lvl="1"/>
            <a:r>
              <a:rPr lang="es-CL" dirty="0" smtClean="0"/>
              <a:t>Instrumento de apoyo al escalamiento productivo</a:t>
            </a:r>
          </a:p>
          <a:p>
            <a:pPr lvl="1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 y 2 Incrementar productividad de sectores existentes y nuevos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68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8136903" cy="4176463"/>
          </a:xfrm>
        </p:spPr>
        <p:txBody>
          <a:bodyPr>
            <a:normAutofit/>
          </a:bodyPr>
          <a:lstStyle/>
          <a:p>
            <a:r>
              <a:rPr lang="es-CL" dirty="0" smtClean="0"/>
              <a:t>Políticas Verticales: profundización y mejora de política selectiva</a:t>
            </a:r>
          </a:p>
          <a:p>
            <a:r>
              <a:rPr lang="es-CL" dirty="0" smtClean="0"/>
              <a:t>Objetivo: </a:t>
            </a:r>
            <a:r>
              <a:rPr lang="es-CL" dirty="0"/>
              <a:t>destrabar cuellos de botella en base a sustentabilidad, en alianzas público-privadas de alto </a:t>
            </a:r>
            <a:r>
              <a:rPr lang="es-CL" dirty="0" smtClean="0"/>
              <a:t>impacto, con coordinación regional</a:t>
            </a:r>
          </a:p>
          <a:p>
            <a:r>
              <a:rPr lang="es-CL" dirty="0" smtClean="0"/>
              <a:t>Retomar apoyo sectorial a sectores de alto potencial </a:t>
            </a:r>
            <a:r>
              <a:rPr lang="es-CL" sz="2400" dirty="0" smtClean="0"/>
              <a:t>“</a:t>
            </a:r>
            <a:r>
              <a:rPr lang="es-CL" sz="2400" dirty="0"/>
              <a:t>laboratorios naturales</a:t>
            </a:r>
            <a:r>
              <a:rPr lang="es-CL" sz="2400" dirty="0" smtClean="0"/>
              <a:t>”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lvl="1"/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 y 2 Incrementar productividad de sectores existentes y nuevos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25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rmAutofit/>
          </a:bodyPr>
          <a:lstStyle/>
          <a:p>
            <a:r>
              <a:rPr lang="es-CL" dirty="0" smtClean="0"/>
              <a:t>Creación de fondo de innovación social</a:t>
            </a:r>
          </a:p>
          <a:p>
            <a:r>
              <a:rPr lang="es-CL" dirty="0" smtClean="0"/>
              <a:t>Política y laboratorio de Innovación Pública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3 Crecimiento inclusivo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25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rmAutofit/>
          </a:bodyPr>
          <a:lstStyle/>
          <a:p>
            <a:r>
              <a:rPr lang="es-CL" dirty="0" smtClean="0"/>
              <a:t>Reflotar proyecto de Ley que le da institucionalidad al CNIC</a:t>
            </a:r>
          </a:p>
          <a:p>
            <a:pPr lvl="1"/>
            <a:r>
              <a:rPr lang="es-CL" dirty="0" smtClean="0"/>
              <a:t>Debe dejar de depender de decreto presidencial para su nombramiento. Independencia, y presupuesto</a:t>
            </a:r>
          </a:p>
          <a:p>
            <a:pPr lvl="1"/>
            <a:r>
              <a:rPr lang="es-CL" dirty="0" smtClean="0"/>
              <a:t>Debe definir solo una estrategia de innovación a 20 años plazo, independiente del gobierno de turno</a:t>
            </a:r>
          </a:p>
          <a:p>
            <a:pPr lvl="1"/>
            <a:r>
              <a:rPr lang="es-CL" dirty="0" smtClean="0"/>
              <a:t>Colabora en dar lineamientos de selectividad y de orientaciones estratégicas para inversiones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4 Institucionalidad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7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err="1" smtClean="0"/>
              <a:t>Estancamiento</a:t>
            </a:r>
            <a:r>
              <a:rPr lang="en-US" sz="3900" dirty="0" smtClean="0"/>
              <a:t> en la </a:t>
            </a:r>
            <a:r>
              <a:rPr lang="en-US" sz="3900" dirty="0" err="1" smtClean="0"/>
              <a:t>productividad</a:t>
            </a:r>
            <a:r>
              <a:rPr lang="en-US" sz="3900" dirty="0" smtClean="0"/>
              <a:t>	</a:t>
            </a:r>
            <a:endParaRPr lang="es-CL" sz="3900" dirty="0"/>
          </a:p>
        </p:txBody>
      </p:sp>
      <p:grpSp>
        <p:nvGrpSpPr>
          <p:cNvPr id="6" name="5 Grupo"/>
          <p:cNvGrpSpPr/>
          <p:nvPr/>
        </p:nvGrpSpPr>
        <p:grpSpPr>
          <a:xfrm>
            <a:off x="5361654" y="1692455"/>
            <a:ext cx="3514725" cy="2365231"/>
            <a:chOff x="323528" y="1844824"/>
            <a:chExt cx="3514725" cy="23652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44824"/>
              <a:ext cx="3514725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323528" y="393305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Fuente</a:t>
              </a:r>
              <a:r>
                <a:rPr lang="en-US" sz="1200" dirty="0" smtClean="0"/>
                <a:t>: Fuentes et al 2004</a:t>
              </a:r>
              <a:endParaRPr lang="es-CL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4340683" cy="18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608327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</a:t>
            </a:r>
            <a:r>
              <a:rPr lang="en-US" sz="1200" dirty="0" err="1" smtClean="0"/>
              <a:t>Vergara</a:t>
            </a:r>
            <a:r>
              <a:rPr lang="en-US" sz="1200" dirty="0" smtClean="0"/>
              <a:t> y Beyer 2002</a:t>
            </a:r>
            <a:endParaRPr lang="es-CL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9588"/>
            <a:ext cx="2876575" cy="22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59904" y="391385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</a:t>
            </a:r>
            <a:r>
              <a:rPr lang="en-US" sz="1200" dirty="0" err="1" smtClean="0"/>
              <a:t>Gallego</a:t>
            </a:r>
            <a:r>
              <a:rPr lang="en-US" sz="1200" dirty="0" smtClean="0"/>
              <a:t> y </a:t>
            </a:r>
            <a:r>
              <a:rPr lang="en-US" sz="1200" dirty="0" err="1" smtClean="0"/>
              <a:t>Loayza</a:t>
            </a:r>
            <a:r>
              <a:rPr lang="en-US" sz="1200" dirty="0" smtClean="0"/>
              <a:t> 2002</a:t>
            </a:r>
            <a:endParaRPr lang="es-CL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077072"/>
            <a:ext cx="3960439" cy="226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rmAutofit/>
          </a:bodyPr>
          <a:lstStyle/>
          <a:p>
            <a:r>
              <a:rPr lang="es-CL" dirty="0" smtClean="0"/>
              <a:t>Política selectiva: regiones con rol fundamental</a:t>
            </a:r>
          </a:p>
          <a:p>
            <a:r>
              <a:rPr lang="es-CL" dirty="0" smtClean="0"/>
              <a:t>Areas prioritarias </a:t>
            </a:r>
          </a:p>
          <a:p>
            <a:r>
              <a:rPr lang="es-CL" dirty="0" smtClean="0"/>
              <a:t>Startup-Chile Regional</a:t>
            </a:r>
          </a:p>
          <a:p>
            <a:r>
              <a:rPr lang="es-CL" dirty="0" smtClean="0"/>
              <a:t>Centros de Extensionismo tecnológico</a:t>
            </a:r>
          </a:p>
          <a:p>
            <a:r>
              <a:rPr lang="es-CL" dirty="0" smtClean="0"/>
              <a:t>Centros de Desarrollo Empresarial</a:t>
            </a:r>
          </a:p>
          <a:p>
            <a:endParaRPr lang="es-CL" dirty="0" smtClean="0"/>
          </a:p>
          <a:p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Regional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18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Productividad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3659364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Chile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de LAC</a:t>
            </a:r>
          </a:p>
          <a:p>
            <a:r>
              <a:rPr lang="en-US" dirty="0" smtClean="0"/>
              <a:t>Mayor </a:t>
            </a:r>
            <a:r>
              <a:rPr lang="en-US" dirty="0" err="1" smtClean="0"/>
              <a:t>brecha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en el sector </a:t>
            </a:r>
            <a:r>
              <a:rPr lang="en-US" dirty="0" err="1" smtClean="0"/>
              <a:t>servicios</a:t>
            </a:r>
            <a:r>
              <a:rPr lang="en-US" dirty="0" smtClean="0"/>
              <a:t>, </a:t>
            </a:r>
            <a:r>
              <a:rPr lang="en-US" dirty="0" err="1" smtClean="0"/>
              <a:t>ojo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1" y="2780928"/>
            <a:ext cx="4615126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0570" y="2503929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BID 2011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3418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0927"/>
              </p:ext>
            </p:extLst>
          </p:nvPr>
        </p:nvGraphicFramePr>
        <p:xfrm>
          <a:off x="1086027" y="1135376"/>
          <a:ext cx="6942357" cy="560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Hoja de cálculo" r:id="rId4" imgW="6946900" imgH="3810000" progId="Excel.Sheet.8">
                  <p:embed/>
                </p:oleObj>
              </mc:Choice>
              <mc:Fallback>
                <p:oleObj name="Hoja de cálculo" r:id="rId4" imgW="6946900" imgH="381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27" y="1135376"/>
                        <a:ext cx="6942357" cy="560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2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5" y="332656"/>
            <a:ext cx="906080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64488" cy="605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6" y="404664"/>
            <a:ext cx="876605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24363</TotalTime>
  <Words>1196</Words>
  <Application>Microsoft Office PowerPoint</Application>
  <PresentationFormat>Presentación en pantalla (4:3)</PresentationFormat>
  <Paragraphs>170</Paragraphs>
  <Slides>40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Forma de onda</vt:lpstr>
      <vt:lpstr>Hoja de cálculo</vt:lpstr>
      <vt:lpstr>Agenda de Productividad, Innovación y Crecimiento: oportunidades para la CTIE</vt:lpstr>
      <vt:lpstr>Desafíos</vt:lpstr>
      <vt:lpstr>Productividad</vt:lpstr>
      <vt:lpstr>Estancamiento en la productividad </vt:lpstr>
      <vt:lpstr>Productividad</vt:lpstr>
      <vt:lpstr>Innovación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Esfuerzo Público en Innovación</vt:lpstr>
      <vt:lpstr>Innovación Empresarial en Chile</vt:lpstr>
      <vt:lpstr>Colaboración entre empresas y capital social</vt:lpstr>
      <vt:lpstr>Presentación de PowerPoint</vt:lpstr>
      <vt:lpstr>Diversificación Productiva</vt:lpstr>
      <vt:lpstr>Presentación de PowerPoint</vt:lpstr>
      <vt:lpstr>Presentación de PowerPoint</vt:lpstr>
      <vt:lpstr>Presentación de PowerPoint</vt:lpstr>
      <vt:lpstr>Presentación de PowerPoint</vt:lpstr>
      <vt:lpstr>Un contraste: Turquía</vt:lpstr>
      <vt:lpstr>Un contraste: Turquía</vt:lpstr>
      <vt:lpstr>Un contraste: Turquía</vt:lpstr>
      <vt:lpstr>Un contraste: Turquía</vt:lpstr>
      <vt:lpstr>Presentación de PowerPoint</vt:lpstr>
      <vt:lpstr>Políticas de innovación</vt:lpstr>
      <vt:lpstr>Como avanzamos?</vt:lpstr>
      <vt:lpstr>Ejes de la Agenda</vt:lpstr>
      <vt:lpstr> 1. Inversiones estratégicas y planes de desarrollo sectoriales  </vt:lpstr>
      <vt:lpstr>2. Infraestructura para el nuevo desarrollo  </vt:lpstr>
      <vt:lpstr>3. Financiamiento y apoyo a la gestión de las PYMES </vt:lpstr>
      <vt:lpstr>4. Impulso al emprendimiento y la innovación </vt:lpstr>
      <vt:lpstr> 5. Eficiencia en la regulación y en la oferta de servicios públicos </vt:lpstr>
      <vt:lpstr>6. Mejores mercados </vt:lpstr>
      <vt:lpstr>7. Nueva institucionalidad </vt:lpstr>
      <vt:lpstr>1 y 2 Incrementar productividad de sectores existentes y nuevos</vt:lpstr>
      <vt:lpstr>1 y 2 Incrementar productividad de sectores existentes y nuevos</vt:lpstr>
      <vt:lpstr>3 Crecimiento inclusivo</vt:lpstr>
      <vt:lpstr>4 Institucionalidad</vt:lpstr>
      <vt:lpstr>Regional</vt:lpstr>
    </vt:vector>
  </TitlesOfParts>
  <Company>Subsecretaria de Economia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Zahler</dc:creator>
  <cp:lastModifiedBy>Rodrigo Alonso Duran Guzman</cp:lastModifiedBy>
  <cp:revision>35</cp:revision>
  <dcterms:created xsi:type="dcterms:W3CDTF">2014-03-21T16:04:14Z</dcterms:created>
  <dcterms:modified xsi:type="dcterms:W3CDTF">2014-07-02T20:19:11Z</dcterms:modified>
</cp:coreProperties>
</file>