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6" r:id="rId3"/>
    <p:sldId id="297" r:id="rId4"/>
    <p:sldId id="299" r:id="rId5"/>
    <p:sldId id="302" r:id="rId6"/>
    <p:sldId id="363" r:id="rId7"/>
    <p:sldId id="366" r:id="rId8"/>
    <p:sldId id="364" r:id="rId9"/>
    <p:sldId id="367" r:id="rId10"/>
    <p:sldId id="365" r:id="rId11"/>
    <p:sldId id="309" r:id="rId12"/>
    <p:sldId id="362" r:id="rId13"/>
    <p:sldId id="368" r:id="rId14"/>
    <p:sldId id="314" r:id="rId15"/>
    <p:sldId id="316" r:id="rId16"/>
    <p:sldId id="318" r:id="rId17"/>
    <p:sldId id="319" r:id="rId18"/>
    <p:sldId id="352" r:id="rId19"/>
    <p:sldId id="353" r:id="rId20"/>
    <p:sldId id="354" r:id="rId21"/>
    <p:sldId id="355" r:id="rId22"/>
    <p:sldId id="356" r:id="rId23"/>
    <p:sldId id="312" r:id="rId24"/>
    <p:sldId id="320" r:id="rId25"/>
    <p:sldId id="322" r:id="rId26"/>
    <p:sldId id="323" r:id="rId27"/>
    <p:sldId id="325" r:id="rId28"/>
    <p:sldId id="328" r:id="rId29"/>
    <p:sldId id="321" r:id="rId30"/>
    <p:sldId id="345" r:id="rId31"/>
    <p:sldId id="349" r:id="rId32"/>
    <p:sldId id="331" r:id="rId33"/>
    <p:sldId id="347" r:id="rId34"/>
    <p:sldId id="330" r:id="rId35"/>
    <p:sldId id="262" r:id="rId36"/>
    <p:sldId id="341" r:id="rId37"/>
    <p:sldId id="306" r:id="rId38"/>
    <p:sldId id="28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4" y="-72"/>
      </p:cViewPr>
      <p:guideLst>
        <p:guide orient="horz" pos="2160"/>
        <p:guide pos="2880"/>
      </p:guideLst>
    </p:cSldViewPr>
  </p:slideViewPr>
  <p:notesTextViewPr>
    <p:cViewPr>
      <p:scale>
        <a:sx n="1" d="1"/>
        <a:sy n="1" d="1"/>
      </p:scale>
      <p:origin x="0" y="0"/>
    </p:cViewPr>
  </p:notesTextViewPr>
  <p:sorterViewPr>
    <p:cViewPr>
      <p:scale>
        <a:sx n="100" d="100"/>
        <a:sy n="100" d="100"/>
      </p:scale>
      <p:origin x="0" y="13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lf\AppData\Local\Microsoft\Windows\Temporary%20Internet%20Files\Content.Outlook\LPLLZOFS\Copy%20of%20NSF%20WMD%20reports%20data%201980%20-%20201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ASEE\Presentations%20etc\GEM%2035th%20Ann%208-5-2011\NSF%20Degree%20recipients%202000%20-%202008.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4"/>
          <c:order val="0"/>
          <c:tx>
            <c:v>Women %</c:v>
          </c:tx>
          <c:marker>
            <c:symbol val="none"/>
          </c:marker>
          <c:cat>
            <c:numRef>
              <c:f>sheet1!$A$6:$A$37</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sheet1!$M$7:$M$36</c:f>
              <c:numCache>
                <c:formatCode>General</c:formatCode>
                <c:ptCount val="30"/>
                <c:pt idx="0" formatCode="0.00%">
                  <c:v>0.10788757932910245</c:v>
                </c:pt>
                <c:pt idx="4" formatCode="0.00%">
                  <c:v>0.15148264171995021</c:v>
                </c:pt>
                <c:pt idx="6" formatCode="0.00%">
                  <c:v>0.15987194758784992</c:v>
                </c:pt>
                <c:pt idx="8" formatCode="0.00%">
                  <c:v>0.15760896310756056</c:v>
                </c:pt>
                <c:pt idx="9" formatCode="0.00%">
                  <c:v>0.16648588239161161</c:v>
                </c:pt>
                <c:pt idx="10" formatCode="0.00%">
                  <c:v>0.16848904888470209</c:v>
                </c:pt>
                <c:pt idx="11" formatCode="0.00%">
                  <c:v>0.16826403887688984</c:v>
                </c:pt>
                <c:pt idx="12" formatCode="0.00%">
                  <c:v>0.17307151017434641</c:v>
                </c:pt>
                <c:pt idx="13" formatCode="0.00%">
                  <c:v>0.17988607215430227</c:v>
                </c:pt>
                <c:pt idx="14" formatCode="0.00%">
                  <c:v>0.18883654103180969</c:v>
                </c:pt>
                <c:pt idx="15" formatCode="0.00%">
                  <c:v>0.19488584474885845</c:v>
                </c:pt>
                <c:pt idx="16" formatCode="0.00%">
                  <c:v>0.20241701900988782</c:v>
                </c:pt>
                <c:pt idx="17" formatCode="0.00%">
                  <c:v>0.20275357087608931</c:v>
                </c:pt>
                <c:pt idx="18" formatCode="0.00%">
                  <c:v>0.21515109316251219</c:v>
                </c:pt>
                <c:pt idx="19" formatCode="0.00%">
                  <c:v>0.22428183726765324</c:v>
                </c:pt>
                <c:pt idx="20" formatCode="0.00%">
                  <c:v>0.21861952415667041</c:v>
                </c:pt>
                <c:pt idx="21" formatCode="0.00%">
                  <c:v>0.22107259872391791</c:v>
                </c:pt>
                <c:pt idx="22" formatCode="0.00%">
                  <c:v>0.21755840566567344</c:v>
                </c:pt>
                <c:pt idx="23" formatCode="0.00%">
                  <c:v>0.21758382572791343</c:v>
                </c:pt>
                <c:pt idx="24" formatCode="0.00%">
                  <c:v>0.21131624952031722</c:v>
                </c:pt>
                <c:pt idx="25" formatCode="0.00%">
                  <c:v>0.20712660249614837</c:v>
                </c:pt>
                <c:pt idx="26" formatCode="0.00%">
                  <c:v>0.19953021748666355</c:v>
                </c:pt>
                <c:pt idx="27" formatCode="0.00%">
                  <c:v>0.19171736725663716</c:v>
                </c:pt>
                <c:pt idx="28" formatCode="0.00%">
                  <c:v>0.18971483453623536</c:v>
                </c:pt>
                <c:pt idx="29" formatCode="0.00%">
                  <c:v>0.19412711182622688</c:v>
                </c:pt>
              </c:numCache>
            </c:numRef>
          </c:val>
          <c:smooth val="0"/>
        </c:ser>
        <c:ser>
          <c:idx val="3"/>
          <c:order val="1"/>
          <c:tx>
            <c:v>Asian American %</c:v>
          </c:tx>
          <c:marker>
            <c:symbol val="none"/>
          </c:marker>
          <c:cat>
            <c:numRef>
              <c:f>sheet1!$A$6:$A$37</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sheet1!$N$7:$N$36</c:f>
              <c:numCache>
                <c:formatCode>General</c:formatCode>
                <c:ptCount val="30"/>
                <c:pt idx="0" formatCode="0.00%">
                  <c:v>4.4833737899570091E-2</c:v>
                </c:pt>
                <c:pt idx="4" formatCode="0.00%">
                  <c:v>6.4111916920568168E-2</c:v>
                </c:pt>
                <c:pt idx="6" formatCode="0.00%">
                  <c:v>8.3234067897558064E-2</c:v>
                </c:pt>
                <c:pt idx="8" formatCode="0.00%">
                  <c:v>9.9653877068945726E-2</c:v>
                </c:pt>
                <c:pt idx="9" formatCode="0.00%">
                  <c:v>9.0787818151499999E-2</c:v>
                </c:pt>
                <c:pt idx="10" formatCode="0.00%">
                  <c:v>9.8537180008126779E-2</c:v>
                </c:pt>
                <c:pt idx="11" formatCode="0.00%">
                  <c:v>0.10178624730963191</c:v>
                </c:pt>
                <c:pt idx="12" formatCode="0.00%">
                  <c:v>0.10405993753942247</c:v>
                </c:pt>
                <c:pt idx="13" formatCode="0.00%">
                  <c:v>0.1059495580944169</c:v>
                </c:pt>
                <c:pt idx="14" formatCode="0.00%">
                  <c:v>0.10897465597924293</c:v>
                </c:pt>
                <c:pt idx="15" formatCode="0.00%">
                  <c:v>0.11235386948994132</c:v>
                </c:pt>
                <c:pt idx="16" formatCode="0.00%">
                  <c:v>0.11714369114009618</c:v>
                </c:pt>
                <c:pt idx="17" formatCode="0.00%">
                  <c:v>0.11272169706933072</c:v>
                </c:pt>
                <c:pt idx="18" formatCode="0.00%">
                  <c:v>0.115616</c:v>
                </c:pt>
                <c:pt idx="19" formatCode="0.00%">
                  <c:v>0.11831539247269585</c:v>
                </c:pt>
                <c:pt idx="20" formatCode="0.00%">
                  <c:v>0.12792392054605414</c:v>
                </c:pt>
                <c:pt idx="21" formatCode="0.00%">
                  <c:v>0.1262819018762382</c:v>
                </c:pt>
                <c:pt idx="22" formatCode="0.00%">
                  <c:v>0.12934653676480387</c:v>
                </c:pt>
                <c:pt idx="23" formatCode="0.00%">
                  <c:v>0.13079746852097943</c:v>
                </c:pt>
                <c:pt idx="24" formatCode="0.00%">
                  <c:v>0.13200794705472152</c:v>
                </c:pt>
                <c:pt idx="25" formatCode="0.00%">
                  <c:v>0.12770850032193212</c:v>
                </c:pt>
                <c:pt idx="26" formatCode="0.00%">
                  <c:v>0.12484338525249594</c:v>
                </c:pt>
                <c:pt idx="27" formatCode="0.00%">
                  <c:v>0.11857548601294306</c:v>
                </c:pt>
                <c:pt idx="28" formatCode="0.00%">
                  <c:v>0.11607806691449814</c:v>
                </c:pt>
                <c:pt idx="29" formatCode="0.00%">
                  <c:v>0.11535559802836737</c:v>
                </c:pt>
              </c:numCache>
            </c:numRef>
          </c:val>
          <c:smooth val="0"/>
        </c:ser>
        <c:ser>
          <c:idx val="1"/>
          <c:order val="2"/>
          <c:tx>
            <c:v>Hispanic American %</c:v>
          </c:tx>
          <c:marker>
            <c:symbol val="none"/>
          </c:marker>
          <c:cat>
            <c:numRef>
              <c:f>sheet1!$A$6:$A$37</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sheet1!$P$6:$P$36</c:f>
              <c:numCache>
                <c:formatCode>0.00%</c:formatCode>
                <c:ptCount val="31"/>
                <c:pt idx="1">
                  <c:v>2.6613634369607814E-2</c:v>
                </c:pt>
                <c:pt idx="5">
                  <c:v>3.1283525726301338E-2</c:v>
                </c:pt>
                <c:pt idx="7">
                  <c:v>3.8028588445503275E-2</c:v>
                </c:pt>
                <c:pt idx="9">
                  <c:v>4.2010465707583537E-2</c:v>
                </c:pt>
                <c:pt idx="10">
                  <c:v>4.0643592019196005E-2</c:v>
                </c:pt>
                <c:pt idx="11">
                  <c:v>4.4796958584261345E-2</c:v>
                </c:pt>
                <c:pt idx="12">
                  <c:v>4.5693844492440606E-2</c:v>
                </c:pt>
                <c:pt idx="13">
                  <c:v>4.7104988658377069E-2</c:v>
                </c:pt>
                <c:pt idx="14">
                  <c:v>5.0717878676838003E-2</c:v>
                </c:pt>
                <c:pt idx="15">
                  <c:v>5.6953354717989839E-2</c:v>
                </c:pt>
                <c:pt idx="16">
                  <c:v>5.9061851390618515E-2</c:v>
                </c:pt>
                <c:pt idx="17">
                  <c:v>6.666777640909545E-2</c:v>
                </c:pt>
                <c:pt idx="18">
                  <c:v>6.7687653620722252E-2</c:v>
                </c:pt>
                <c:pt idx="19">
                  <c:v>7.0898899874669269E-2</c:v>
                </c:pt>
                <c:pt idx="20">
                  <c:v>7.0391042381415678E-2</c:v>
                </c:pt>
                <c:pt idx="21">
                  <c:v>6.8791835111670752E-2</c:v>
                </c:pt>
                <c:pt idx="22">
                  <c:v>6.7378388123344152E-2</c:v>
                </c:pt>
                <c:pt idx="23">
                  <c:v>6.6963193274891683E-2</c:v>
                </c:pt>
                <c:pt idx="24">
                  <c:v>6.8527087634370334E-2</c:v>
                </c:pt>
                <c:pt idx="25">
                  <c:v>6.9500703534729036E-2</c:v>
                </c:pt>
                <c:pt idx="26">
                  <c:v>7.0064594552573176E-2</c:v>
                </c:pt>
                <c:pt idx="27">
                  <c:v>7.2632338583011422E-2</c:v>
                </c:pt>
                <c:pt idx="28">
                  <c:v>7.585730088495575E-2</c:v>
                </c:pt>
                <c:pt idx="29">
                  <c:v>7.7513029476984782E-2</c:v>
                </c:pt>
                <c:pt idx="30">
                  <c:v>8.1161169214266554E-2</c:v>
                </c:pt>
              </c:numCache>
            </c:numRef>
          </c:val>
          <c:smooth val="0"/>
        </c:ser>
        <c:ser>
          <c:idx val="0"/>
          <c:order val="3"/>
          <c:tx>
            <c:v>African American %</c:v>
          </c:tx>
          <c:marker>
            <c:symbol val="none"/>
          </c:marker>
          <c:cat>
            <c:numRef>
              <c:f>sheet1!$A$6:$A$37</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sheet1!$O$6:$O$36</c:f>
              <c:numCache>
                <c:formatCode>0.00%</c:formatCode>
                <c:ptCount val="31"/>
                <c:pt idx="1">
                  <c:v>3.5811423390752495E-2</c:v>
                </c:pt>
                <c:pt idx="5">
                  <c:v>2.9166487862793061E-2</c:v>
                </c:pt>
                <c:pt idx="7">
                  <c:v>3.4469922572960096E-2</c:v>
                </c:pt>
                <c:pt idx="9">
                  <c:v>3.3906924099014121E-2</c:v>
                </c:pt>
                <c:pt idx="10">
                  <c:v>3.571311179042172E-2</c:v>
                </c:pt>
                <c:pt idx="11">
                  <c:v>3.8757864280187057E-2</c:v>
                </c:pt>
                <c:pt idx="12">
                  <c:v>4.0058045356371488E-2</c:v>
                </c:pt>
                <c:pt idx="13">
                  <c:v>4.3661108995479911E-2</c:v>
                </c:pt>
                <c:pt idx="14">
                  <c:v>4.6120790166228054E-2</c:v>
                </c:pt>
                <c:pt idx="15">
                  <c:v>4.8399492114407909E-2</c:v>
                </c:pt>
                <c:pt idx="16">
                  <c:v>5.1805728518057287E-2</c:v>
                </c:pt>
                <c:pt idx="17">
                  <c:v>5.3317574990844628E-2</c:v>
                </c:pt>
                <c:pt idx="18">
                  <c:v>5.4040117568194712E-2</c:v>
                </c:pt>
                <c:pt idx="19">
                  <c:v>5.5197744046790141E-2</c:v>
                </c:pt>
                <c:pt idx="20">
                  <c:v>5.3766193865533309E-2</c:v>
                </c:pt>
                <c:pt idx="21">
                  <c:v>5.2720524885678306E-2</c:v>
                </c:pt>
                <c:pt idx="22">
                  <c:v>5.2642305099625329E-2</c:v>
                </c:pt>
                <c:pt idx="23">
                  <c:v>4.9358725223474544E-2</c:v>
                </c:pt>
                <c:pt idx="24">
                  <c:v>5.2666049690325338E-2</c:v>
                </c:pt>
                <c:pt idx="25">
                  <c:v>5.338336246962009E-2</c:v>
                </c:pt>
                <c:pt idx="26">
                  <c:v>5.1915928140327069E-2</c:v>
                </c:pt>
                <c:pt idx="27">
                  <c:v>5.2850532750350211E-2</c:v>
                </c:pt>
                <c:pt idx="28">
                  <c:v>4.7981194690265488E-2</c:v>
                </c:pt>
                <c:pt idx="29">
                  <c:v>4.7908927840002259E-2</c:v>
                </c:pt>
                <c:pt idx="30">
                  <c:v>4.8739608474121746E-2</c:v>
                </c:pt>
              </c:numCache>
            </c:numRef>
          </c:val>
          <c:smooth val="0"/>
        </c:ser>
        <c:ser>
          <c:idx val="5"/>
          <c:order val="4"/>
          <c:tx>
            <c:v>Native American %</c:v>
          </c:tx>
          <c:spPr>
            <a:ln>
              <a:solidFill>
                <a:schemeClr val="accent6">
                  <a:lumMod val="75000"/>
                </a:schemeClr>
              </a:solidFill>
            </a:ln>
          </c:spPr>
          <c:marker>
            <c:symbol val="none"/>
          </c:marker>
          <c:cat>
            <c:numRef>
              <c:f>sheet1!$A$6:$A$37</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sheet1!$Q$7:$Q$36</c:f>
              <c:numCache>
                <c:formatCode>General</c:formatCode>
                <c:ptCount val="30"/>
                <c:pt idx="0" formatCode="0.00%">
                  <c:v>2.8514608253151228E-3</c:v>
                </c:pt>
                <c:pt idx="4" formatCode="0.00%">
                  <c:v>2.98960076671101E-3</c:v>
                </c:pt>
                <c:pt idx="6" formatCode="0.00%">
                  <c:v>3.1268612269207863E-3</c:v>
                </c:pt>
                <c:pt idx="8" formatCode="0.00%">
                  <c:v>2.9034956775643443E-3</c:v>
                </c:pt>
                <c:pt idx="9" formatCode="0.00%">
                  <c:v>1.8407126187423989E-3</c:v>
                </c:pt>
                <c:pt idx="10" formatCode="0.00%">
                  <c:v>2.4560104969215757E-3</c:v>
                </c:pt>
                <c:pt idx="11" formatCode="0.00%">
                  <c:v>2.7504049676025919E-3</c:v>
                </c:pt>
                <c:pt idx="12" formatCode="0.00%">
                  <c:v>2.8974949086875176E-3</c:v>
                </c:pt>
                <c:pt idx="13" formatCode="0.00%">
                  <c:v>3.4478163829574603E-3</c:v>
                </c:pt>
                <c:pt idx="14" formatCode="0.00%">
                  <c:v>3.84255546645282E-3</c:v>
                </c:pt>
                <c:pt idx="15" formatCode="0.00%">
                  <c:v>4.3669572436695727E-3</c:v>
                </c:pt>
                <c:pt idx="16" formatCode="0.00%">
                  <c:v>4.4112261544095614E-3</c:v>
                </c:pt>
                <c:pt idx="17" formatCode="0.00%">
                  <c:v>4.2455181422850173E-3</c:v>
                </c:pt>
                <c:pt idx="18" formatCode="0.00%">
                  <c:v>5.7095112101378642E-3</c:v>
                </c:pt>
                <c:pt idx="19" formatCode="0.00%">
                  <c:v>5.9228156416952565E-3</c:v>
                </c:pt>
                <c:pt idx="20" formatCode="0.00%">
                  <c:v>4.5562992908741466E-3</c:v>
                </c:pt>
                <c:pt idx="21" formatCode="0.00%">
                  <c:v>4.9381554813525842E-3</c:v>
                </c:pt>
                <c:pt idx="22" formatCode="0.00%">
                  <c:v>5.5850642714226082E-3</c:v>
                </c:pt>
                <c:pt idx="23" formatCode="0.00%">
                  <c:v>5.1541254360361645E-3</c:v>
                </c:pt>
                <c:pt idx="24" formatCode="0.00%">
                  <c:v>5.3724470217029804E-3</c:v>
                </c:pt>
                <c:pt idx="25" formatCode="0.00%">
                  <c:v>6.4453207819191788E-3</c:v>
                </c:pt>
                <c:pt idx="26" formatCode="0.00%">
                  <c:v>6.0279322494375346E-3</c:v>
                </c:pt>
                <c:pt idx="27" formatCode="0.00%">
                  <c:v>5.9043141592920352E-3</c:v>
                </c:pt>
                <c:pt idx="28" formatCode="0.00%">
                  <c:v>4.6327029279247464E-3</c:v>
                </c:pt>
                <c:pt idx="29" formatCode="0.00%">
                  <c:v>5.0683829444891394E-3</c:v>
                </c:pt>
              </c:numCache>
            </c:numRef>
          </c:val>
          <c:smooth val="0"/>
        </c:ser>
        <c:dLbls>
          <c:showLegendKey val="0"/>
          <c:showVal val="0"/>
          <c:showCatName val="0"/>
          <c:showSerName val="0"/>
          <c:showPercent val="0"/>
          <c:showBubbleSize val="0"/>
        </c:dLbls>
        <c:marker val="1"/>
        <c:smooth val="0"/>
        <c:axId val="81015168"/>
        <c:axId val="81016704"/>
      </c:lineChart>
      <c:catAx>
        <c:axId val="81015168"/>
        <c:scaling>
          <c:orientation val="minMax"/>
        </c:scaling>
        <c:delete val="0"/>
        <c:axPos val="b"/>
        <c:numFmt formatCode="General" sourceLinked="1"/>
        <c:majorTickMark val="out"/>
        <c:minorTickMark val="none"/>
        <c:tickLblPos val="nextTo"/>
        <c:crossAx val="81016704"/>
        <c:crosses val="autoZero"/>
        <c:auto val="1"/>
        <c:lblAlgn val="ctr"/>
        <c:lblOffset val="100"/>
        <c:noMultiLvlLbl val="0"/>
      </c:catAx>
      <c:valAx>
        <c:axId val="81016704"/>
        <c:scaling>
          <c:orientation val="minMax"/>
        </c:scaling>
        <c:delete val="0"/>
        <c:axPos val="l"/>
        <c:majorGridlines/>
        <c:numFmt formatCode="0.00%" sourceLinked="1"/>
        <c:majorTickMark val="out"/>
        <c:minorTickMark val="none"/>
        <c:tickLblPos val="nextTo"/>
        <c:crossAx val="8101516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v>Asian/Pacific</c:v>
          </c:tx>
          <c:marker>
            <c:symbol val="none"/>
          </c:marker>
          <c:cat>
            <c:numRef>
              <c:f>'US NS&amp;E degrees'!$B$3:$J$3</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'US NS&amp;E degrees'!$B$13:$J$13</c:f>
              <c:numCache>
                <c:formatCode>0.0</c:formatCode>
                <c:ptCount val="9"/>
                <c:pt idx="0">
                  <c:v>9.0868088719091578</c:v>
                </c:pt>
                <c:pt idx="1">
                  <c:v>9.2750293764275629</c:v>
                </c:pt>
                <c:pt idx="2">
                  <c:v>8.9580030698774564</c:v>
                </c:pt>
                <c:pt idx="3">
                  <c:v>8.8780569594481307</c:v>
                </c:pt>
                <c:pt idx="4">
                  <c:v>8.7937931591021758</c:v>
                </c:pt>
                <c:pt idx="5">
                  <c:v>8.9755361710500434</c:v>
                </c:pt>
                <c:pt idx="6">
                  <c:v>8.8781602034989362</c:v>
                </c:pt>
                <c:pt idx="7">
                  <c:v>8.5505650887275149</c:v>
                </c:pt>
                <c:pt idx="8">
                  <c:v>8.1553455000439889</c:v>
                </c:pt>
              </c:numCache>
            </c:numRef>
          </c:val>
          <c:smooth val="0"/>
        </c:ser>
        <c:ser>
          <c:idx val="0"/>
          <c:order val="1"/>
          <c:tx>
            <c:v>White</c:v>
          </c:tx>
          <c:marker>
            <c:symbol val="none"/>
          </c:marker>
          <c:cat>
            <c:numRef>
              <c:f>'US NS&amp;E degrees'!$B$3:$J$3</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'US NS&amp;E degrees'!$B$12:$J$12</c:f>
              <c:numCache>
                <c:formatCode>0.0</c:formatCode>
                <c:ptCount val="9"/>
                <c:pt idx="0">
                  <c:v>4.3529861875649045</c:v>
                </c:pt>
                <c:pt idx="1">
                  <c:v>4.350463830021492</c:v>
                </c:pt>
                <c:pt idx="2">
                  <c:v>4.3394935125703515</c:v>
                </c:pt>
                <c:pt idx="3">
                  <c:v>4.4311221165124461</c:v>
                </c:pt>
                <c:pt idx="4">
                  <c:v>4.3224468036746684</c:v>
                </c:pt>
                <c:pt idx="5">
                  <c:v>4.2705299927021114</c:v>
                </c:pt>
                <c:pt idx="6">
                  <c:v>4.303126949462035</c:v>
                </c:pt>
                <c:pt idx="7">
                  <c:v>4.258363986518086</c:v>
                </c:pt>
                <c:pt idx="8">
                  <c:v>4.3171086226118582</c:v>
                </c:pt>
              </c:numCache>
            </c:numRef>
          </c:val>
          <c:smooth val="0"/>
        </c:ser>
        <c:ser>
          <c:idx val="3"/>
          <c:order val="2"/>
          <c:tx>
            <c:v>Hispanic</c:v>
          </c:tx>
          <c:marker>
            <c:symbol val="none"/>
          </c:marker>
          <c:cat>
            <c:numRef>
              <c:f>'US NS&amp;E degrees'!$B$3:$J$3</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'US NS&amp;E degrees'!$B$15:$J$15</c:f>
              <c:numCache>
                <c:formatCode>0.0</c:formatCode>
                <c:ptCount val="9"/>
                <c:pt idx="0">
                  <c:v>4.6073831194527672</c:v>
                </c:pt>
                <c:pt idx="1">
                  <c:v>4.4496409256139726</c:v>
                </c:pt>
                <c:pt idx="2">
                  <c:v>4.3312528798223937</c:v>
                </c:pt>
                <c:pt idx="3">
                  <c:v>4.3135702266653464</c:v>
                </c:pt>
                <c:pt idx="4">
                  <c:v>4.2138211076437191</c:v>
                </c:pt>
                <c:pt idx="5">
                  <c:v>4.1463589449541285</c:v>
                </c:pt>
                <c:pt idx="6">
                  <c:v>4.1742548091176293</c:v>
                </c:pt>
                <c:pt idx="7">
                  <c:v>3.9763757442682333</c:v>
                </c:pt>
                <c:pt idx="8">
                  <c:v>3.9743346368502976</c:v>
                </c:pt>
              </c:numCache>
            </c:numRef>
          </c:val>
          <c:smooth val="0"/>
        </c:ser>
        <c:ser>
          <c:idx val="4"/>
          <c:order val="3"/>
          <c:tx>
            <c:v>Native American</c:v>
          </c:tx>
          <c:marker>
            <c:symbol val="none"/>
          </c:marker>
          <c:cat>
            <c:numRef>
              <c:f>'US NS&amp;E degrees'!$B$3:$J$3</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'US NS&amp;E degrees'!$B$16:$J$16</c:f>
              <c:numCache>
                <c:formatCode>0.0</c:formatCode>
                <c:ptCount val="9"/>
                <c:pt idx="0">
                  <c:v>3.8744948894699309</c:v>
                </c:pt>
                <c:pt idx="1">
                  <c:v>2.9482897616031325</c:v>
                </c:pt>
                <c:pt idx="2">
                  <c:v>3.5224153705397985</c:v>
                </c:pt>
                <c:pt idx="3">
                  <c:v>3.4356882112948255</c:v>
                </c:pt>
                <c:pt idx="4">
                  <c:v>3.3230216545254967</c:v>
                </c:pt>
                <c:pt idx="5">
                  <c:v>3.5964550700741964</c:v>
                </c:pt>
                <c:pt idx="6">
                  <c:v>3.4335181402587298</c:v>
                </c:pt>
                <c:pt idx="7">
                  <c:v>2.8369454004278674</c:v>
                </c:pt>
                <c:pt idx="8">
                  <c:v>3.1946508172362553</c:v>
                </c:pt>
              </c:numCache>
            </c:numRef>
          </c:val>
          <c:smooth val="0"/>
        </c:ser>
        <c:ser>
          <c:idx val="2"/>
          <c:order val="4"/>
          <c:tx>
            <c:v>Black</c:v>
          </c:tx>
          <c:marker>
            <c:symbol val="none"/>
          </c:marker>
          <c:cat>
            <c:numRef>
              <c:f>'US NS&amp;E degrees'!$B$3:$J$3</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'US NS&amp;E degrees'!$B$14:$J$14</c:f>
              <c:numCache>
                <c:formatCode>0.0</c:formatCode>
                <c:ptCount val="9"/>
                <c:pt idx="0">
                  <c:v>2.9413174111806479</c:v>
                </c:pt>
                <c:pt idx="1">
                  <c:v>2.703662846138025</c:v>
                </c:pt>
                <c:pt idx="2">
                  <c:v>2.6785233090811102</c:v>
                </c:pt>
                <c:pt idx="3">
                  <c:v>2.622517005648759</c:v>
                </c:pt>
                <c:pt idx="4">
                  <c:v>2.6100812061211944</c:v>
                </c:pt>
                <c:pt idx="5">
                  <c:v>2.5051180671677944</c:v>
                </c:pt>
                <c:pt idx="6">
                  <c:v>2.3993779113673237</c:v>
                </c:pt>
                <c:pt idx="7">
                  <c:v>2.2999869153715307</c:v>
                </c:pt>
                <c:pt idx="8">
                  <c:v>2.1749803613511389</c:v>
                </c:pt>
              </c:numCache>
            </c:numRef>
          </c:val>
          <c:smooth val="0"/>
        </c:ser>
        <c:dLbls>
          <c:showLegendKey val="0"/>
          <c:showVal val="0"/>
          <c:showCatName val="0"/>
          <c:showSerName val="0"/>
          <c:showPercent val="0"/>
          <c:showBubbleSize val="0"/>
        </c:dLbls>
        <c:marker val="1"/>
        <c:smooth val="0"/>
        <c:axId val="81091968"/>
        <c:axId val="81106048"/>
      </c:lineChart>
      <c:catAx>
        <c:axId val="81091968"/>
        <c:scaling>
          <c:orientation val="minMax"/>
        </c:scaling>
        <c:delete val="0"/>
        <c:axPos val="b"/>
        <c:numFmt formatCode="General" sourceLinked="1"/>
        <c:majorTickMark val="out"/>
        <c:minorTickMark val="none"/>
        <c:tickLblPos val="nextTo"/>
        <c:crossAx val="81106048"/>
        <c:crosses val="autoZero"/>
        <c:auto val="1"/>
        <c:lblAlgn val="ctr"/>
        <c:lblOffset val="100"/>
        <c:noMultiLvlLbl val="0"/>
      </c:catAx>
      <c:valAx>
        <c:axId val="81106048"/>
        <c:scaling>
          <c:orientation val="minMax"/>
        </c:scaling>
        <c:delete val="0"/>
        <c:axPos val="l"/>
        <c:majorGridlines/>
        <c:numFmt formatCode="0.0" sourceLinked="1"/>
        <c:majorTickMark val="out"/>
        <c:minorTickMark val="none"/>
        <c:tickLblPos val="nextTo"/>
        <c:crossAx val="81091968"/>
        <c:crosses val="autoZero"/>
        <c:crossBetween val="between"/>
      </c:valAx>
    </c:plotArea>
    <c:legend>
      <c:legendPos val="r"/>
      <c:layout>
        <c:manualLayout>
          <c:xMode val="edge"/>
          <c:yMode val="edge"/>
          <c:x val="0.78974521477498238"/>
          <c:y val="0.25977349228534385"/>
          <c:w val="0.21025478522501762"/>
          <c:h val="0.34545138976708861"/>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0.23762</cdr:x>
      <cdr:y>0.34446</cdr:y>
    </cdr:from>
    <cdr:to>
      <cdr:x>0.26858</cdr:x>
      <cdr:y>0.35638</cdr:y>
    </cdr:to>
    <cdr:cxnSp macro="">
      <cdr:nvCxnSpPr>
        <cdr:cNvPr id="3" name="Straight Connector 2"/>
        <cdr:cNvCxnSpPr/>
      </cdr:nvCxnSpPr>
      <cdr:spPr>
        <a:xfrm xmlns:a="http://schemas.openxmlformats.org/drawingml/2006/main" flipH="1" flipV="1">
          <a:off x="1754505" y="1651636"/>
          <a:ext cx="228600" cy="57150"/>
        </a:xfrm>
        <a:prstGeom xmlns:a="http://schemas.openxmlformats.org/drawingml/2006/main" prst="line">
          <a:avLst/>
        </a:prstGeom>
        <a:ln xmlns:a="http://schemas.openxmlformats.org/drawingml/2006/main" w="28575">
          <a:solidFill>
            <a:schemeClr val="accent5">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0.19956</cdr:x>
      <cdr:y>0.34512</cdr:y>
    </cdr:from>
    <cdr:to>
      <cdr:x>0.23805</cdr:x>
      <cdr:y>0.37227</cdr:y>
    </cdr:to>
    <cdr:cxnSp macro="">
      <cdr:nvCxnSpPr>
        <cdr:cNvPr id="9" name="Straight Connector 8"/>
        <cdr:cNvCxnSpPr/>
      </cdr:nvCxnSpPr>
      <cdr:spPr>
        <a:xfrm xmlns:a="http://schemas.openxmlformats.org/drawingml/2006/main" flipH="1">
          <a:off x="1473520" y="1654811"/>
          <a:ext cx="284160" cy="130175"/>
        </a:xfrm>
        <a:prstGeom xmlns:a="http://schemas.openxmlformats.org/drawingml/2006/main" prst="line">
          <a:avLst/>
        </a:prstGeom>
        <a:ln xmlns:a="http://schemas.openxmlformats.org/drawingml/2006/main" w="28575">
          <a:solidFill>
            <a:schemeClr val="accent5">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0.0844</cdr:x>
      <cdr:y>0.3709</cdr:y>
    </cdr:from>
    <cdr:to>
      <cdr:x>0.20134</cdr:x>
      <cdr:y>0.50579</cdr:y>
    </cdr:to>
    <cdr:cxnSp macro="">
      <cdr:nvCxnSpPr>
        <cdr:cNvPr id="13" name="Straight Connector 12"/>
        <cdr:cNvCxnSpPr/>
      </cdr:nvCxnSpPr>
      <cdr:spPr>
        <a:xfrm xmlns:a="http://schemas.openxmlformats.org/drawingml/2006/main" flipH="1">
          <a:off x="623981" y="1767983"/>
          <a:ext cx="864637" cy="642970"/>
        </a:xfrm>
        <a:prstGeom xmlns:a="http://schemas.openxmlformats.org/drawingml/2006/main" prst="line">
          <a:avLst/>
        </a:prstGeom>
        <a:ln xmlns:a="http://schemas.openxmlformats.org/drawingml/2006/main" w="28575">
          <a:solidFill>
            <a:schemeClr val="accent5">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0.24063</cdr:x>
      <cdr:y>0.34644</cdr:y>
    </cdr:from>
    <cdr:to>
      <cdr:x>0.26858</cdr:x>
      <cdr:y>0.35638</cdr:y>
    </cdr:to>
    <cdr:cxnSp macro="">
      <cdr:nvCxnSpPr>
        <cdr:cNvPr id="15" name="Straight Connector 2"/>
        <cdr:cNvCxnSpPr/>
      </cdr:nvCxnSpPr>
      <cdr:spPr>
        <a:xfrm xmlns:a="http://schemas.openxmlformats.org/drawingml/2006/main" flipH="1" flipV="1">
          <a:off x="1776730" y="1661161"/>
          <a:ext cx="206407" cy="47642"/>
        </a:xfrm>
        <a:prstGeom xmlns:a="http://schemas.openxmlformats.org/drawingml/2006/main" prst="line">
          <a:avLst/>
        </a:prstGeom>
        <a:ln xmlns:a="http://schemas.openxmlformats.org/drawingml/2006/main" w="28575">
          <a:solidFill>
            <a:schemeClr val="accent5">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0.0844</cdr:x>
      <cdr:y>0.3709</cdr:y>
    </cdr:from>
    <cdr:to>
      <cdr:x>0.20134</cdr:x>
      <cdr:y>0.50579</cdr:y>
    </cdr:to>
    <cdr:cxnSp macro="">
      <cdr:nvCxnSpPr>
        <cdr:cNvPr id="17" name="Straight Connector 12"/>
        <cdr:cNvCxnSpPr/>
      </cdr:nvCxnSpPr>
      <cdr:spPr>
        <a:xfrm xmlns:a="http://schemas.openxmlformats.org/drawingml/2006/main" flipH="1">
          <a:off x="623981" y="1767983"/>
          <a:ext cx="864637" cy="642970"/>
        </a:xfrm>
        <a:prstGeom xmlns:a="http://schemas.openxmlformats.org/drawingml/2006/main" prst="line">
          <a:avLst/>
        </a:prstGeom>
        <a:ln xmlns:a="http://schemas.openxmlformats.org/drawingml/2006/main" w="28575">
          <a:solidFill>
            <a:schemeClr val="accent5">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0.20666</cdr:x>
      <cdr:y>0.56099</cdr:y>
    </cdr:from>
    <cdr:to>
      <cdr:x>0.26858</cdr:x>
      <cdr:y>0.62654</cdr:y>
    </cdr:to>
    <cdr:cxnSp macro="">
      <cdr:nvCxnSpPr>
        <cdr:cNvPr id="19" name="Straight Connector 18"/>
        <cdr:cNvCxnSpPr/>
      </cdr:nvCxnSpPr>
      <cdr:spPr>
        <a:xfrm xmlns:a="http://schemas.openxmlformats.org/drawingml/2006/main" flipH="1">
          <a:off x="1525905" y="2689861"/>
          <a:ext cx="457201" cy="314325"/>
        </a:xfrm>
        <a:prstGeom xmlns:a="http://schemas.openxmlformats.org/drawingml/2006/main" prst="line">
          <a:avLst/>
        </a:prstGeom>
        <a:ln xmlns:a="http://schemas.openxmlformats.org/drawingml/2006/main" w="28575">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0.15807</cdr:x>
      <cdr:y>0.62455</cdr:y>
    </cdr:from>
    <cdr:to>
      <cdr:x>0.20838</cdr:x>
      <cdr:y>0.706</cdr:y>
    </cdr:to>
    <cdr:cxnSp macro="">
      <cdr:nvCxnSpPr>
        <cdr:cNvPr id="21" name="Straight Connector 20"/>
        <cdr:cNvCxnSpPr/>
      </cdr:nvCxnSpPr>
      <cdr:spPr>
        <a:xfrm xmlns:a="http://schemas.openxmlformats.org/drawingml/2006/main" flipH="1">
          <a:off x="1167131" y="2994661"/>
          <a:ext cx="371474" cy="390525"/>
        </a:xfrm>
        <a:prstGeom xmlns:a="http://schemas.openxmlformats.org/drawingml/2006/main" prst="line">
          <a:avLst/>
        </a:prstGeom>
        <a:ln xmlns:a="http://schemas.openxmlformats.org/drawingml/2006/main" w="28575">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0.09075</cdr:x>
      <cdr:y>0.7016</cdr:y>
    </cdr:from>
    <cdr:to>
      <cdr:x>0.1616</cdr:x>
      <cdr:y>0.77457</cdr:y>
    </cdr:to>
    <cdr:cxnSp macro="">
      <cdr:nvCxnSpPr>
        <cdr:cNvPr id="23" name="Straight Connector 22"/>
        <cdr:cNvCxnSpPr/>
      </cdr:nvCxnSpPr>
      <cdr:spPr>
        <a:xfrm xmlns:a="http://schemas.openxmlformats.org/drawingml/2006/main" flipH="1">
          <a:off x="670936" y="3344303"/>
          <a:ext cx="523867" cy="347829"/>
        </a:xfrm>
        <a:prstGeom xmlns:a="http://schemas.openxmlformats.org/drawingml/2006/main" prst="line">
          <a:avLst/>
        </a:prstGeom>
        <a:ln xmlns:a="http://schemas.openxmlformats.org/drawingml/2006/main" w="28575">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0.22593</cdr:x>
      <cdr:y>0.79145</cdr:y>
    </cdr:from>
    <cdr:to>
      <cdr:x>0.29125</cdr:x>
      <cdr:y>0.79286</cdr:y>
    </cdr:to>
    <cdr:cxnSp macro="">
      <cdr:nvCxnSpPr>
        <cdr:cNvPr id="26" name="Straight Connector 25"/>
        <cdr:cNvCxnSpPr/>
      </cdr:nvCxnSpPr>
      <cdr:spPr>
        <a:xfrm xmlns:a="http://schemas.openxmlformats.org/drawingml/2006/main">
          <a:off x="1670390" y="3772625"/>
          <a:ext cx="482958" cy="6708"/>
        </a:xfrm>
        <a:prstGeom xmlns:a="http://schemas.openxmlformats.org/drawingml/2006/main" prst="line">
          <a:avLst/>
        </a:prstGeom>
        <a:ln xmlns:a="http://schemas.openxmlformats.org/drawingml/2006/main" w="28575">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0.19962</cdr:x>
      <cdr:y>0.79142</cdr:y>
    </cdr:from>
    <cdr:to>
      <cdr:x>0.2273</cdr:x>
      <cdr:y>0.81819</cdr:y>
    </cdr:to>
    <cdr:cxnSp macro="">
      <cdr:nvCxnSpPr>
        <cdr:cNvPr id="27" name="Straight Connector 26"/>
        <cdr:cNvCxnSpPr/>
      </cdr:nvCxnSpPr>
      <cdr:spPr>
        <a:xfrm xmlns:a="http://schemas.openxmlformats.org/drawingml/2006/main" flipV="1">
          <a:off x="1473950" y="3794761"/>
          <a:ext cx="204355" cy="128367"/>
        </a:xfrm>
        <a:prstGeom xmlns:a="http://schemas.openxmlformats.org/drawingml/2006/main" prst="line">
          <a:avLst/>
        </a:prstGeom>
        <a:ln xmlns:a="http://schemas.openxmlformats.org/drawingml/2006/main" w="28575">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0.09347</cdr:x>
      <cdr:y>0.7999</cdr:y>
    </cdr:from>
    <cdr:to>
      <cdr:x>0.20193</cdr:x>
      <cdr:y>0.81839</cdr:y>
    </cdr:to>
    <cdr:cxnSp macro="">
      <cdr:nvCxnSpPr>
        <cdr:cNvPr id="31" name="Straight Connector 30"/>
        <cdr:cNvCxnSpPr/>
      </cdr:nvCxnSpPr>
      <cdr:spPr>
        <a:xfrm xmlns:a="http://schemas.openxmlformats.org/drawingml/2006/main">
          <a:off x="691059" y="3812872"/>
          <a:ext cx="801907" cy="88175"/>
        </a:xfrm>
        <a:prstGeom xmlns:a="http://schemas.openxmlformats.org/drawingml/2006/main" prst="line">
          <a:avLst/>
        </a:prstGeom>
        <a:ln xmlns:a="http://schemas.openxmlformats.org/drawingml/2006/main" w="28575">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48395-862A-462B-9BD6-F55C96025A57}" type="datetimeFigureOut">
              <a:rPr lang="en-US" smtClean="0"/>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272CC-419E-47BE-BC13-B28F76E63FC8}" type="slidenum">
              <a:rPr lang="en-US" smtClean="0"/>
              <a:t>‹#›</a:t>
            </a:fld>
            <a:endParaRPr lang="en-US"/>
          </a:p>
        </p:txBody>
      </p:sp>
    </p:spTree>
    <p:extLst>
      <p:ext uri="{BB962C8B-B14F-4D97-AF65-F5344CB8AC3E}">
        <p14:creationId xmlns:p14="http://schemas.microsoft.com/office/powerpoint/2010/main" val="328389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1</a:t>
            </a:fld>
            <a:endParaRPr lang="en-US"/>
          </a:p>
        </p:txBody>
      </p:sp>
    </p:spTree>
    <p:extLst>
      <p:ext uri="{BB962C8B-B14F-4D97-AF65-F5344CB8AC3E}">
        <p14:creationId xmlns:p14="http://schemas.microsoft.com/office/powerpoint/2010/main" val="279855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smtClean="0"/>
          </a:p>
        </p:txBody>
      </p:sp>
      <p:sp>
        <p:nvSpPr>
          <p:cNvPr id="101380" name="Slide Number Placeholder 3"/>
          <p:cNvSpPr>
            <a:spLocks noGrp="1"/>
          </p:cNvSpPr>
          <p:nvPr>
            <p:ph type="sldNum" sz="quarter" idx="5"/>
          </p:nvPr>
        </p:nvSpPr>
        <p:spPr>
          <a:noFill/>
        </p:spPr>
        <p:txBody>
          <a:bodyPr/>
          <a:lstStyle>
            <a:lvl1pPr defTabSz="893763">
              <a:defRPr>
                <a:solidFill>
                  <a:schemeClr val="tx1"/>
                </a:solidFill>
                <a:latin typeface="Garamond" pitchFamily="18" charset="0"/>
              </a:defRPr>
            </a:lvl1pPr>
            <a:lvl2pPr marL="742950" indent="-285750" defTabSz="893763">
              <a:defRPr>
                <a:solidFill>
                  <a:schemeClr val="tx1"/>
                </a:solidFill>
                <a:latin typeface="Garamond" pitchFamily="18" charset="0"/>
              </a:defRPr>
            </a:lvl2pPr>
            <a:lvl3pPr marL="1143000" indent="-228600" defTabSz="893763">
              <a:defRPr>
                <a:solidFill>
                  <a:schemeClr val="tx1"/>
                </a:solidFill>
                <a:latin typeface="Garamond" pitchFamily="18" charset="0"/>
              </a:defRPr>
            </a:lvl3pPr>
            <a:lvl4pPr marL="1600200" indent="-228600" defTabSz="893763">
              <a:defRPr>
                <a:solidFill>
                  <a:schemeClr val="tx1"/>
                </a:solidFill>
                <a:latin typeface="Garamond" pitchFamily="18" charset="0"/>
              </a:defRPr>
            </a:lvl4pPr>
            <a:lvl5pPr marL="2057400" indent="-228600" defTabSz="893763">
              <a:defRPr>
                <a:solidFill>
                  <a:schemeClr val="tx1"/>
                </a:solidFill>
                <a:latin typeface="Garamond" pitchFamily="18" charset="0"/>
              </a:defRPr>
            </a:lvl5pPr>
            <a:lvl6pPr marL="2514600" indent="-228600" defTabSz="893763" eaLnBrk="0" fontAlgn="base" hangingPunct="0">
              <a:spcBef>
                <a:spcPct val="0"/>
              </a:spcBef>
              <a:spcAft>
                <a:spcPct val="0"/>
              </a:spcAft>
              <a:defRPr>
                <a:solidFill>
                  <a:schemeClr val="tx1"/>
                </a:solidFill>
                <a:latin typeface="Garamond" pitchFamily="18" charset="0"/>
              </a:defRPr>
            </a:lvl6pPr>
            <a:lvl7pPr marL="2971800" indent="-228600" defTabSz="893763" eaLnBrk="0" fontAlgn="base" hangingPunct="0">
              <a:spcBef>
                <a:spcPct val="0"/>
              </a:spcBef>
              <a:spcAft>
                <a:spcPct val="0"/>
              </a:spcAft>
              <a:defRPr>
                <a:solidFill>
                  <a:schemeClr val="tx1"/>
                </a:solidFill>
                <a:latin typeface="Garamond" pitchFamily="18" charset="0"/>
              </a:defRPr>
            </a:lvl7pPr>
            <a:lvl8pPr marL="3429000" indent="-228600" defTabSz="893763" eaLnBrk="0" fontAlgn="base" hangingPunct="0">
              <a:spcBef>
                <a:spcPct val="0"/>
              </a:spcBef>
              <a:spcAft>
                <a:spcPct val="0"/>
              </a:spcAft>
              <a:defRPr>
                <a:solidFill>
                  <a:schemeClr val="tx1"/>
                </a:solidFill>
                <a:latin typeface="Garamond" pitchFamily="18" charset="0"/>
              </a:defRPr>
            </a:lvl8pPr>
            <a:lvl9pPr marL="3886200" indent="-228600" defTabSz="893763" eaLnBrk="0" fontAlgn="base" hangingPunct="0">
              <a:spcBef>
                <a:spcPct val="0"/>
              </a:spcBef>
              <a:spcAft>
                <a:spcPct val="0"/>
              </a:spcAft>
              <a:defRPr>
                <a:solidFill>
                  <a:schemeClr val="tx1"/>
                </a:solidFill>
                <a:latin typeface="Garamond" pitchFamily="18" charset="0"/>
              </a:defRPr>
            </a:lvl9pPr>
          </a:lstStyle>
          <a:p>
            <a:fld id="{AFD2AA26-F6DF-4798-AF46-23D737F0933E}" type="slidenum">
              <a:rPr lang="en-US">
                <a:latin typeface="Times New Roman" pitchFamily="18" charset="0"/>
              </a:rPr>
              <a:pPr/>
              <a:t>10</a:t>
            </a:fld>
            <a:endParaRPr 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Major intervention program initiated by Ray Landis of Cal State LA with support from ARCO foundation back in the late 1980’s.</a:t>
            </a:r>
          </a:p>
          <a:p>
            <a:pPr eaLnBrk="1" hangingPunct="1"/>
            <a:endParaRPr lang="en-US" smtClean="0"/>
          </a:p>
          <a:p>
            <a:pPr eaLnBrk="1" hangingPunct="1"/>
            <a:r>
              <a:rPr lang="en-US" smtClean="0"/>
              <a:t>Various studies were done on interventions to create “better prepared” students, but this line of research was diminished by Sheila Tobias “They’re not Dumb they’re Different” (1990) and Seyour and Hewitt’s “Talking about Leaving” (1997) which led to a greater focus on understanding students a focus on their learning.</a:t>
            </a:r>
          </a:p>
          <a:p>
            <a:pPr eaLnBrk="1" hangingPunct="1"/>
            <a:endParaRPr lang="en-US" smtClean="0"/>
          </a:p>
          <a:p>
            <a:pPr eaLnBrk="1" hangingPunct="1"/>
            <a:r>
              <a:rPr lang="en-US" smtClean="0"/>
              <a:t>The focus on education systems is seen in the work of UW’s CAEE, NAE’s CASEE and most recently in BHEF’s dynamical systems model.</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C87F89F1-9EB5-40B7-9508-AC1499BE62D7}"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926608C-B5CD-4C4A-93AA-16DCCECBE890}"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Major intervention program initiated by Ray Landis of Cal State LA with support from ARCO foundation back in the late 1980’s.</a:t>
            </a:r>
          </a:p>
          <a:p>
            <a:pPr eaLnBrk="1" hangingPunct="1"/>
            <a:endParaRPr lang="en-US" smtClean="0"/>
          </a:p>
          <a:p>
            <a:pPr eaLnBrk="1" hangingPunct="1"/>
            <a:r>
              <a:rPr lang="en-US" smtClean="0"/>
              <a:t>Various studies were done on interventions to create “better prepared” students, but this line of research was diminished by Sheila Tobias “They’re not Dumb they’re Different” (1990) and Seyour and Hewitt’s “Talking about Leaving” (1997) which led to a greater focus on understanding students a focus on their learning.</a:t>
            </a:r>
          </a:p>
          <a:p>
            <a:pPr eaLnBrk="1" hangingPunct="1"/>
            <a:endParaRPr lang="en-US" smtClean="0"/>
          </a:p>
          <a:p>
            <a:pPr eaLnBrk="1" hangingPunct="1"/>
            <a:r>
              <a:rPr lang="en-US" smtClean="0"/>
              <a:t>The focus on education systems is seen in the work of UW’s CAEE, NAE’s CASEE and most recently in BHEF’s dynamical systems model.</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C87F89F1-9EB5-40B7-9508-AC1499BE62D7}"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1C50-BBCE-4AF9-A009-FB2A732E1C48}" type="slidenum">
              <a:rPr lang="en-US" smtClean="0"/>
              <a:pPr/>
              <a:t>14</a:t>
            </a:fld>
            <a:endParaRPr lang="en-US"/>
          </a:p>
        </p:txBody>
      </p:sp>
    </p:spTree>
    <p:extLst>
      <p:ext uri="{BB962C8B-B14F-4D97-AF65-F5344CB8AC3E}">
        <p14:creationId xmlns:p14="http://schemas.microsoft.com/office/powerpoint/2010/main" val="299443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1C50-BBCE-4AF9-A009-FB2A732E1C48}" type="slidenum">
              <a:rPr lang="en-US" smtClean="0"/>
              <a:pPr/>
              <a:t>15</a:t>
            </a:fld>
            <a:endParaRPr lang="en-US"/>
          </a:p>
        </p:txBody>
      </p:sp>
    </p:spTree>
    <p:extLst>
      <p:ext uri="{BB962C8B-B14F-4D97-AF65-F5344CB8AC3E}">
        <p14:creationId xmlns:p14="http://schemas.microsoft.com/office/powerpoint/2010/main" val="2994433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pPr eaLnBrk="1" hangingPunct="1"/>
            <a:endParaRPr lang="en-US" smtClean="0"/>
          </a:p>
        </p:txBody>
      </p:sp>
      <p:sp>
        <p:nvSpPr>
          <p:cNvPr id="14340" name="Slide Number Placeholder 3"/>
          <p:cNvSpPr>
            <a:spLocks noGrp="1"/>
          </p:cNvSpPr>
          <p:nvPr>
            <p:ph type="sldNum" sz="quarter" idx="5"/>
          </p:nvPr>
        </p:nvSpPr>
        <p:spPr>
          <a:noFill/>
        </p:spPr>
        <p:txBody>
          <a:bodyPr/>
          <a:lstStyle>
            <a:lvl1pPr defTabSz="905727" eaLnBrk="0" hangingPunct="0">
              <a:defRPr sz="2300">
                <a:solidFill>
                  <a:schemeClr val="tx1"/>
                </a:solidFill>
                <a:latin typeface="Times New Roman" pitchFamily="18" charset="0"/>
              </a:defRPr>
            </a:lvl1pPr>
            <a:lvl2pPr marL="720884" indent="-277263" defTabSz="905727" eaLnBrk="0" hangingPunct="0">
              <a:defRPr sz="2300">
                <a:solidFill>
                  <a:schemeClr val="tx1"/>
                </a:solidFill>
                <a:latin typeface="Times New Roman" pitchFamily="18" charset="0"/>
              </a:defRPr>
            </a:lvl2pPr>
            <a:lvl3pPr marL="1109053" indent="-221811" defTabSz="905727" eaLnBrk="0" hangingPunct="0">
              <a:defRPr sz="2300">
                <a:solidFill>
                  <a:schemeClr val="tx1"/>
                </a:solidFill>
                <a:latin typeface="Times New Roman" pitchFamily="18" charset="0"/>
              </a:defRPr>
            </a:lvl3pPr>
            <a:lvl4pPr marL="1552674" indent="-221811" defTabSz="905727" eaLnBrk="0" hangingPunct="0">
              <a:defRPr sz="2300">
                <a:solidFill>
                  <a:schemeClr val="tx1"/>
                </a:solidFill>
                <a:latin typeface="Times New Roman" pitchFamily="18" charset="0"/>
              </a:defRPr>
            </a:lvl4pPr>
            <a:lvl5pPr marL="1996295" indent="-221811" defTabSz="905727" eaLnBrk="0" hangingPunct="0">
              <a:defRPr sz="2300">
                <a:solidFill>
                  <a:schemeClr val="tx1"/>
                </a:solidFill>
                <a:latin typeface="Times New Roman" pitchFamily="18" charset="0"/>
              </a:defRPr>
            </a:lvl5pPr>
            <a:lvl6pPr marL="2439916" indent="-221811" defTabSz="905727" eaLnBrk="0" fontAlgn="base" hangingPunct="0">
              <a:spcBef>
                <a:spcPct val="0"/>
              </a:spcBef>
              <a:spcAft>
                <a:spcPct val="0"/>
              </a:spcAft>
              <a:defRPr sz="2300">
                <a:solidFill>
                  <a:schemeClr val="tx1"/>
                </a:solidFill>
                <a:latin typeface="Times New Roman" pitchFamily="18" charset="0"/>
              </a:defRPr>
            </a:lvl6pPr>
            <a:lvl7pPr marL="2883538" indent="-221811" defTabSz="905727" eaLnBrk="0" fontAlgn="base" hangingPunct="0">
              <a:spcBef>
                <a:spcPct val="0"/>
              </a:spcBef>
              <a:spcAft>
                <a:spcPct val="0"/>
              </a:spcAft>
              <a:defRPr sz="2300">
                <a:solidFill>
                  <a:schemeClr val="tx1"/>
                </a:solidFill>
                <a:latin typeface="Times New Roman" pitchFamily="18" charset="0"/>
              </a:defRPr>
            </a:lvl7pPr>
            <a:lvl8pPr marL="3327159" indent="-221811" defTabSz="905727" eaLnBrk="0" fontAlgn="base" hangingPunct="0">
              <a:spcBef>
                <a:spcPct val="0"/>
              </a:spcBef>
              <a:spcAft>
                <a:spcPct val="0"/>
              </a:spcAft>
              <a:defRPr sz="2300">
                <a:solidFill>
                  <a:schemeClr val="tx1"/>
                </a:solidFill>
                <a:latin typeface="Times New Roman" pitchFamily="18" charset="0"/>
              </a:defRPr>
            </a:lvl8pPr>
            <a:lvl9pPr marL="3770780" indent="-221811" defTabSz="905727" eaLnBrk="0" fontAlgn="base" hangingPunct="0">
              <a:spcBef>
                <a:spcPct val="0"/>
              </a:spcBef>
              <a:spcAft>
                <a:spcPct val="0"/>
              </a:spcAft>
              <a:defRPr sz="2300">
                <a:solidFill>
                  <a:schemeClr val="tx1"/>
                </a:solidFill>
                <a:latin typeface="Times New Roman" pitchFamily="18" charset="0"/>
              </a:defRPr>
            </a:lvl9pPr>
          </a:lstStyle>
          <a:p>
            <a:pPr eaLnBrk="1" hangingPunct="1"/>
            <a:fld id="{76382B19-B5CD-4B31-B57A-8177FD24E646}"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lvl1pPr defTabSz="905727" eaLnBrk="0" hangingPunct="0">
              <a:defRPr sz="2300">
                <a:solidFill>
                  <a:schemeClr val="tx1"/>
                </a:solidFill>
                <a:latin typeface="Times New Roman" pitchFamily="18" charset="0"/>
              </a:defRPr>
            </a:lvl1pPr>
            <a:lvl2pPr marL="720884" indent="-277263" defTabSz="905727" eaLnBrk="0" hangingPunct="0">
              <a:defRPr sz="2300">
                <a:solidFill>
                  <a:schemeClr val="tx1"/>
                </a:solidFill>
                <a:latin typeface="Times New Roman" pitchFamily="18" charset="0"/>
              </a:defRPr>
            </a:lvl2pPr>
            <a:lvl3pPr marL="1109053" indent="-221811" defTabSz="905727" eaLnBrk="0" hangingPunct="0">
              <a:defRPr sz="2300">
                <a:solidFill>
                  <a:schemeClr val="tx1"/>
                </a:solidFill>
                <a:latin typeface="Times New Roman" pitchFamily="18" charset="0"/>
              </a:defRPr>
            </a:lvl3pPr>
            <a:lvl4pPr marL="1552674" indent="-221811" defTabSz="905727" eaLnBrk="0" hangingPunct="0">
              <a:defRPr sz="2300">
                <a:solidFill>
                  <a:schemeClr val="tx1"/>
                </a:solidFill>
                <a:latin typeface="Times New Roman" pitchFamily="18" charset="0"/>
              </a:defRPr>
            </a:lvl4pPr>
            <a:lvl5pPr marL="1996295" indent="-221811" defTabSz="905727" eaLnBrk="0" hangingPunct="0">
              <a:defRPr sz="2300">
                <a:solidFill>
                  <a:schemeClr val="tx1"/>
                </a:solidFill>
                <a:latin typeface="Times New Roman" pitchFamily="18" charset="0"/>
              </a:defRPr>
            </a:lvl5pPr>
            <a:lvl6pPr marL="2439916" indent="-221811" defTabSz="905727" eaLnBrk="0" fontAlgn="base" hangingPunct="0">
              <a:spcBef>
                <a:spcPct val="0"/>
              </a:spcBef>
              <a:spcAft>
                <a:spcPct val="0"/>
              </a:spcAft>
              <a:defRPr sz="2300">
                <a:solidFill>
                  <a:schemeClr val="tx1"/>
                </a:solidFill>
                <a:latin typeface="Times New Roman" pitchFamily="18" charset="0"/>
              </a:defRPr>
            </a:lvl6pPr>
            <a:lvl7pPr marL="2883538" indent="-221811" defTabSz="905727" eaLnBrk="0" fontAlgn="base" hangingPunct="0">
              <a:spcBef>
                <a:spcPct val="0"/>
              </a:spcBef>
              <a:spcAft>
                <a:spcPct val="0"/>
              </a:spcAft>
              <a:defRPr sz="2300">
                <a:solidFill>
                  <a:schemeClr val="tx1"/>
                </a:solidFill>
                <a:latin typeface="Times New Roman" pitchFamily="18" charset="0"/>
              </a:defRPr>
            </a:lvl7pPr>
            <a:lvl8pPr marL="3327159" indent="-221811" defTabSz="905727" eaLnBrk="0" fontAlgn="base" hangingPunct="0">
              <a:spcBef>
                <a:spcPct val="0"/>
              </a:spcBef>
              <a:spcAft>
                <a:spcPct val="0"/>
              </a:spcAft>
              <a:defRPr sz="2300">
                <a:solidFill>
                  <a:schemeClr val="tx1"/>
                </a:solidFill>
                <a:latin typeface="Times New Roman" pitchFamily="18" charset="0"/>
              </a:defRPr>
            </a:lvl8pPr>
            <a:lvl9pPr marL="3770780" indent="-221811" defTabSz="905727" eaLnBrk="0" fontAlgn="base" hangingPunct="0">
              <a:spcBef>
                <a:spcPct val="0"/>
              </a:spcBef>
              <a:spcAft>
                <a:spcPct val="0"/>
              </a:spcAft>
              <a:defRPr sz="2300">
                <a:solidFill>
                  <a:schemeClr val="tx1"/>
                </a:solidFill>
                <a:latin typeface="Times New Roman" pitchFamily="18" charset="0"/>
              </a:defRPr>
            </a:lvl9pPr>
          </a:lstStyle>
          <a:p>
            <a:pPr eaLnBrk="1" hangingPunct="1"/>
            <a:fld id="{388D5360-CC9C-44CC-9D7D-3E1A4764978D}"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ASEE surveyed engineering deans</a:t>
            </a:r>
            <a:r>
              <a:rPr lang="en-US" baseline="0" dirty="0" smtClean="0"/>
              <a:t> across the country about “their hottest, most innovative, and most exciting courses.”  The result was published in the Summer 2011 issue of ASEE’s general interest magazine Prism.</a:t>
            </a:r>
            <a:endParaRPr lang="en-US" dirty="0"/>
          </a:p>
        </p:txBody>
      </p:sp>
      <p:sp>
        <p:nvSpPr>
          <p:cNvPr id="4" name="Slide Number Placeholder 3"/>
          <p:cNvSpPr>
            <a:spLocks noGrp="1"/>
          </p:cNvSpPr>
          <p:nvPr>
            <p:ph type="sldNum" sz="quarter" idx="10"/>
          </p:nvPr>
        </p:nvSpPr>
        <p:spPr/>
        <p:txBody>
          <a:bodyPr/>
          <a:lstStyle/>
          <a:p>
            <a:fld id="{568272CC-419E-47BE-BC13-B28F76E63FC8}" type="slidenum">
              <a:rPr lang="en-US" smtClean="0"/>
              <a:t>18</a:t>
            </a:fld>
            <a:endParaRPr lang="en-US"/>
          </a:p>
        </p:txBody>
      </p:sp>
    </p:spTree>
    <p:extLst>
      <p:ext uri="{BB962C8B-B14F-4D97-AF65-F5344CB8AC3E}">
        <p14:creationId xmlns:p14="http://schemas.microsoft.com/office/powerpoint/2010/main" val="256731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19</a:t>
            </a:fld>
            <a:endParaRPr lang="en-US"/>
          </a:p>
        </p:txBody>
      </p:sp>
    </p:spTree>
    <p:extLst>
      <p:ext uri="{BB962C8B-B14F-4D97-AF65-F5344CB8AC3E}">
        <p14:creationId xmlns:p14="http://schemas.microsoft.com/office/powerpoint/2010/main" val="138265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47B95-F613-4206-A322-F10934106B1D}" type="slidenum">
              <a:rPr lang="en-US" smtClean="0"/>
              <a:pPr/>
              <a:t>2</a:t>
            </a:fld>
            <a:endParaRPr lang="en-US"/>
          </a:p>
        </p:txBody>
      </p:sp>
    </p:spTree>
    <p:extLst>
      <p:ext uri="{BB962C8B-B14F-4D97-AF65-F5344CB8AC3E}">
        <p14:creationId xmlns:p14="http://schemas.microsoft.com/office/powerpoint/2010/main" val="69642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20</a:t>
            </a:fld>
            <a:endParaRPr lang="en-US"/>
          </a:p>
        </p:txBody>
      </p:sp>
    </p:spTree>
    <p:extLst>
      <p:ext uri="{BB962C8B-B14F-4D97-AF65-F5344CB8AC3E}">
        <p14:creationId xmlns:p14="http://schemas.microsoft.com/office/powerpoint/2010/main" val="131407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21</a:t>
            </a:fld>
            <a:endParaRPr lang="en-US"/>
          </a:p>
        </p:txBody>
      </p:sp>
    </p:spTree>
    <p:extLst>
      <p:ext uri="{BB962C8B-B14F-4D97-AF65-F5344CB8AC3E}">
        <p14:creationId xmlns:p14="http://schemas.microsoft.com/office/powerpoint/2010/main" val="1314073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22</a:t>
            </a:fld>
            <a:endParaRPr lang="en-US"/>
          </a:p>
        </p:txBody>
      </p:sp>
    </p:spTree>
    <p:extLst>
      <p:ext uri="{BB962C8B-B14F-4D97-AF65-F5344CB8AC3E}">
        <p14:creationId xmlns:p14="http://schemas.microsoft.com/office/powerpoint/2010/main" val="131407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a:t>
            </a:r>
            <a:r>
              <a:rPr lang="en-US" baseline="0" dirty="0" smtClean="0"/>
              <a:t> can an innovation be institutionalized without further investment.  An even bigger challenge is a faculty culture that does not value adoption of other’s innovations.</a:t>
            </a:r>
          </a:p>
          <a:p>
            <a:endParaRPr lang="en-US" baseline="0" dirty="0"/>
          </a:p>
          <a:p>
            <a:r>
              <a:rPr lang="en-US" baseline="0" dirty="0" smtClean="0"/>
              <a:t>On-campus </a:t>
            </a:r>
            <a:r>
              <a:rPr lang="en-US" baseline="0" dirty="0" err="1" smtClean="0"/>
              <a:t>innovatiosns</a:t>
            </a:r>
            <a:r>
              <a:rPr lang="en-US" baseline="0" dirty="0" smtClean="0"/>
              <a:t> often appear disconnected from engineering practice  and so the search continues for NEW innovations.</a:t>
            </a:r>
          </a:p>
          <a:p>
            <a:endParaRPr lang="en-US" baseline="0" dirty="0" smtClean="0"/>
          </a:p>
          <a:p>
            <a:r>
              <a:rPr lang="en-US" baseline="0" dirty="0" smtClean="0"/>
              <a:t>We frequently frame our task as one of national competitiveness, but there are some issues that are similar around the globe and collaboration would make more sense at least in developing solution strategies (and then competing on implementation).</a:t>
            </a:r>
          </a:p>
        </p:txBody>
      </p:sp>
      <p:sp>
        <p:nvSpPr>
          <p:cNvPr id="4" name="Slide Number Placeholder 3"/>
          <p:cNvSpPr>
            <a:spLocks noGrp="1"/>
          </p:cNvSpPr>
          <p:nvPr>
            <p:ph type="sldNum" sz="quarter" idx="10"/>
          </p:nvPr>
        </p:nvSpPr>
        <p:spPr/>
        <p:txBody>
          <a:bodyPr/>
          <a:lstStyle/>
          <a:p>
            <a:fld id="{437C1C50-BBCE-4AF9-A009-FB2A732E1C48}" type="slidenum">
              <a:rPr lang="en-US" smtClean="0"/>
              <a:pPr/>
              <a:t>23</a:t>
            </a:fld>
            <a:endParaRPr lang="en-US"/>
          </a:p>
        </p:txBody>
      </p:sp>
    </p:spTree>
    <p:extLst>
      <p:ext uri="{BB962C8B-B14F-4D97-AF65-F5344CB8AC3E}">
        <p14:creationId xmlns:p14="http://schemas.microsoft.com/office/powerpoint/2010/main" val="299443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eaLnBrk="1" hangingPunct="1"/>
            <a:endParaRPr lang="en-US" smtClean="0"/>
          </a:p>
        </p:txBody>
      </p:sp>
      <p:sp>
        <p:nvSpPr>
          <p:cNvPr id="16388" name="Slide Number Placeholder 3"/>
          <p:cNvSpPr>
            <a:spLocks noGrp="1"/>
          </p:cNvSpPr>
          <p:nvPr>
            <p:ph type="sldNum" sz="quarter" idx="5"/>
          </p:nvPr>
        </p:nvSpPr>
        <p:spPr>
          <a:noFill/>
        </p:spPr>
        <p:txBody>
          <a:bodyPr/>
          <a:lstStyle>
            <a:lvl1pPr defTabSz="905727" eaLnBrk="0" hangingPunct="0">
              <a:defRPr sz="2300">
                <a:solidFill>
                  <a:schemeClr val="tx1"/>
                </a:solidFill>
                <a:latin typeface="Times New Roman" pitchFamily="18" charset="0"/>
              </a:defRPr>
            </a:lvl1pPr>
            <a:lvl2pPr marL="720884" indent="-277263" defTabSz="905727" eaLnBrk="0" hangingPunct="0">
              <a:defRPr sz="2300">
                <a:solidFill>
                  <a:schemeClr val="tx1"/>
                </a:solidFill>
                <a:latin typeface="Times New Roman" pitchFamily="18" charset="0"/>
              </a:defRPr>
            </a:lvl2pPr>
            <a:lvl3pPr marL="1109053" indent="-221811" defTabSz="905727" eaLnBrk="0" hangingPunct="0">
              <a:defRPr sz="2300">
                <a:solidFill>
                  <a:schemeClr val="tx1"/>
                </a:solidFill>
                <a:latin typeface="Times New Roman" pitchFamily="18" charset="0"/>
              </a:defRPr>
            </a:lvl3pPr>
            <a:lvl4pPr marL="1552674" indent="-221811" defTabSz="905727" eaLnBrk="0" hangingPunct="0">
              <a:defRPr sz="2300">
                <a:solidFill>
                  <a:schemeClr val="tx1"/>
                </a:solidFill>
                <a:latin typeface="Times New Roman" pitchFamily="18" charset="0"/>
              </a:defRPr>
            </a:lvl4pPr>
            <a:lvl5pPr marL="1996295" indent="-221811" defTabSz="905727" eaLnBrk="0" hangingPunct="0">
              <a:defRPr sz="2300">
                <a:solidFill>
                  <a:schemeClr val="tx1"/>
                </a:solidFill>
                <a:latin typeface="Times New Roman" pitchFamily="18" charset="0"/>
              </a:defRPr>
            </a:lvl5pPr>
            <a:lvl6pPr marL="2439916" indent="-221811" defTabSz="905727" eaLnBrk="0" fontAlgn="base" hangingPunct="0">
              <a:spcBef>
                <a:spcPct val="0"/>
              </a:spcBef>
              <a:spcAft>
                <a:spcPct val="0"/>
              </a:spcAft>
              <a:defRPr sz="2300">
                <a:solidFill>
                  <a:schemeClr val="tx1"/>
                </a:solidFill>
                <a:latin typeface="Times New Roman" pitchFamily="18" charset="0"/>
              </a:defRPr>
            </a:lvl6pPr>
            <a:lvl7pPr marL="2883538" indent="-221811" defTabSz="905727" eaLnBrk="0" fontAlgn="base" hangingPunct="0">
              <a:spcBef>
                <a:spcPct val="0"/>
              </a:spcBef>
              <a:spcAft>
                <a:spcPct val="0"/>
              </a:spcAft>
              <a:defRPr sz="2300">
                <a:solidFill>
                  <a:schemeClr val="tx1"/>
                </a:solidFill>
                <a:latin typeface="Times New Roman" pitchFamily="18" charset="0"/>
              </a:defRPr>
            </a:lvl7pPr>
            <a:lvl8pPr marL="3327159" indent="-221811" defTabSz="905727" eaLnBrk="0" fontAlgn="base" hangingPunct="0">
              <a:spcBef>
                <a:spcPct val="0"/>
              </a:spcBef>
              <a:spcAft>
                <a:spcPct val="0"/>
              </a:spcAft>
              <a:defRPr sz="2300">
                <a:solidFill>
                  <a:schemeClr val="tx1"/>
                </a:solidFill>
                <a:latin typeface="Times New Roman" pitchFamily="18" charset="0"/>
              </a:defRPr>
            </a:lvl8pPr>
            <a:lvl9pPr marL="3770780" indent="-221811" defTabSz="905727" eaLnBrk="0" fontAlgn="base" hangingPunct="0">
              <a:spcBef>
                <a:spcPct val="0"/>
              </a:spcBef>
              <a:spcAft>
                <a:spcPct val="0"/>
              </a:spcAft>
              <a:defRPr sz="2300">
                <a:solidFill>
                  <a:schemeClr val="tx1"/>
                </a:solidFill>
                <a:latin typeface="Times New Roman" pitchFamily="18" charset="0"/>
              </a:defRPr>
            </a:lvl9pPr>
          </a:lstStyle>
          <a:p>
            <a:pPr eaLnBrk="1" hangingPunct="1"/>
            <a:fld id="{8255ACF7-0C7E-4965-A797-28C2F0D34E9D}"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C71AD-30B4-44D6-831A-42EACC4CEF73}" type="slidenum">
              <a:rPr lang="en-US" smtClean="0"/>
              <a:t>25</a:t>
            </a:fld>
            <a:endParaRPr lang="en-US"/>
          </a:p>
        </p:txBody>
      </p:sp>
    </p:spTree>
    <p:extLst>
      <p:ext uri="{BB962C8B-B14F-4D97-AF65-F5344CB8AC3E}">
        <p14:creationId xmlns:p14="http://schemas.microsoft.com/office/powerpoint/2010/main" val="2858580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INNOVATION WITH IMPACT</a:t>
            </a:r>
          </a:p>
          <a:p>
            <a:pPr marL="171441" indent="-171441">
              <a:buFont typeface="Arial" pitchFamily="34" charset="0"/>
              <a:buChar char="•"/>
            </a:pPr>
            <a:r>
              <a:rPr lang="en-US" dirty="0" smtClean="0"/>
              <a:t>Engage engineering faculty and administrators, provide for their scholarly</a:t>
            </a:r>
            <a:r>
              <a:rPr lang="en-US" baseline="0" dirty="0" smtClean="0"/>
              <a:t> development in education, and promote their cross–campus collaboration.</a:t>
            </a:r>
            <a:endParaRPr lang="en-US" dirty="0" smtClean="0"/>
          </a:p>
          <a:p>
            <a:pPr marL="171441" indent="-171441">
              <a:buFont typeface="Arial" pitchFamily="34" charset="0"/>
              <a:buChar char="•"/>
            </a:pPr>
            <a:r>
              <a:rPr lang="en-US" dirty="0" smtClean="0"/>
              <a:t>Educational</a:t>
            </a:r>
            <a:r>
              <a:rPr lang="en-US" baseline="0" dirty="0" smtClean="0"/>
              <a:t> programs must be more engaging, relevant, and welcoming to a broad array of students</a:t>
            </a:r>
            <a:endParaRPr lang="en-US" dirty="0" smtClean="0"/>
          </a:p>
          <a:p>
            <a:pPr marL="171441" indent="-171441">
              <a:buFont typeface="Arial" pitchFamily="34" charset="0"/>
              <a:buChar char="•"/>
            </a:pPr>
            <a:r>
              <a:rPr lang="en-US" dirty="0" smtClean="0"/>
              <a:t>Value the scholarship</a:t>
            </a:r>
            <a:r>
              <a:rPr lang="en-US" baseline="0" dirty="0" smtClean="0"/>
              <a:t> of teaching and learning, as well as educational innovation and provide resources for their pursuit by faculty</a:t>
            </a:r>
          </a:p>
          <a:p>
            <a:pPr marL="171441" indent="-171441">
              <a:buFont typeface="Arial" pitchFamily="34" charset="0"/>
              <a:buChar char="•"/>
            </a:pPr>
            <a:r>
              <a:rPr lang="en-US" baseline="0" dirty="0" smtClean="0"/>
              <a:t>Assess student, faculty, institutional, and community-wide learning and progress.</a:t>
            </a:r>
          </a:p>
          <a:p>
            <a:endParaRPr lang="en-US" baseline="0" smtClean="0"/>
          </a:p>
          <a:p>
            <a:r>
              <a:rPr lang="en-US" baseline="0" smtClean="0"/>
              <a:t>ACHIEVING EXCELLENCE IN ENGINEERING EDUCATION</a:t>
            </a:r>
            <a:endParaRPr lang="en-US" baseline="0" dirty="0" smtClean="0"/>
          </a:p>
          <a:p>
            <a:pPr marL="171441" indent="-171441">
              <a:buFont typeface="Arial" pitchFamily="34" charset="0"/>
              <a:buChar char="•"/>
            </a:pPr>
            <a:r>
              <a:rPr lang="en-US" dirty="0" smtClean="0"/>
              <a:t>Successful</a:t>
            </a:r>
            <a:r>
              <a:rPr lang="en-US" baseline="0" dirty="0" smtClean="0"/>
              <a:t> widespread changes are usually triggered by significant threats to the market position of the department/school</a:t>
            </a:r>
          </a:p>
          <a:p>
            <a:pPr marL="171441" indent="-171441">
              <a:buFont typeface="Arial" pitchFamily="34" charset="0"/>
              <a:buChar char="•"/>
            </a:pPr>
            <a:r>
              <a:rPr lang="en-US" baseline="0" dirty="0" smtClean="0"/>
              <a:t>Successful change is associated with the extent to which the change is embedded into a coherent and interconnected curriculum</a:t>
            </a:r>
          </a:p>
          <a:p>
            <a:pPr marL="171441" indent="-171441">
              <a:buFont typeface="Arial" pitchFamily="34" charset="0"/>
              <a:buChar char="•"/>
            </a:pPr>
            <a:r>
              <a:rPr lang="en-US" baseline="0" dirty="0" smtClean="0"/>
              <a:t>Successful changes are those that had taken a department-wide approach to reform and the role of the department head is key</a:t>
            </a:r>
          </a:p>
          <a:p>
            <a:pPr marL="171441" indent="-171441">
              <a:buFont typeface="Arial" pitchFamily="34" charset="0"/>
              <a:buChar char="•"/>
            </a:pPr>
            <a:r>
              <a:rPr lang="en-US" baseline="0" dirty="0" smtClean="0"/>
              <a:t>Resilient and persistent change are those that involve a cross-section of faculty in delivery of the new program , have a well-disseminated impact evaluation , and an on-going focus on educational innovation and reinvention.</a:t>
            </a:r>
            <a:endParaRPr lang="en-US" dirty="0"/>
          </a:p>
        </p:txBody>
      </p:sp>
      <p:sp>
        <p:nvSpPr>
          <p:cNvPr id="4" name="Slide Number Placeholder 3"/>
          <p:cNvSpPr>
            <a:spLocks noGrp="1"/>
          </p:cNvSpPr>
          <p:nvPr>
            <p:ph type="sldNum" sz="quarter" idx="10"/>
          </p:nvPr>
        </p:nvSpPr>
        <p:spPr/>
        <p:txBody>
          <a:bodyPr/>
          <a:lstStyle/>
          <a:p>
            <a:fld id="{568272CC-419E-47BE-BC13-B28F76E63FC8}" type="slidenum">
              <a:rPr lang="en-US" smtClean="0"/>
              <a:t>26</a:t>
            </a:fld>
            <a:endParaRPr lang="en-US"/>
          </a:p>
        </p:txBody>
      </p:sp>
    </p:spTree>
    <p:extLst>
      <p:ext uri="{BB962C8B-B14F-4D97-AF65-F5344CB8AC3E}">
        <p14:creationId xmlns:p14="http://schemas.microsoft.com/office/powerpoint/2010/main" val="1314073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C71AD-30B4-44D6-831A-42EACC4CEF73}" type="slidenum">
              <a:rPr lang="en-US" smtClean="0"/>
              <a:t>27</a:t>
            </a:fld>
            <a:endParaRPr lang="en-US"/>
          </a:p>
        </p:txBody>
      </p:sp>
    </p:spTree>
    <p:extLst>
      <p:ext uri="{BB962C8B-B14F-4D97-AF65-F5344CB8AC3E}">
        <p14:creationId xmlns:p14="http://schemas.microsoft.com/office/powerpoint/2010/main" val="3980185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C71AD-30B4-44D6-831A-42EACC4CEF73}" type="slidenum">
              <a:rPr lang="en-US" smtClean="0"/>
              <a:t>28</a:t>
            </a:fld>
            <a:endParaRPr lang="en-US"/>
          </a:p>
        </p:txBody>
      </p:sp>
    </p:spTree>
    <p:extLst>
      <p:ext uri="{BB962C8B-B14F-4D97-AF65-F5344CB8AC3E}">
        <p14:creationId xmlns:p14="http://schemas.microsoft.com/office/powerpoint/2010/main" val="1018902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C1C50-BBCE-4AF9-A009-FB2A732E1C48}" type="slidenum">
              <a:rPr lang="en-US" smtClean="0"/>
              <a:pPr/>
              <a:t>29</a:t>
            </a:fld>
            <a:endParaRPr lang="en-US"/>
          </a:p>
        </p:txBody>
      </p:sp>
    </p:spTree>
    <p:extLst>
      <p:ext uri="{BB962C8B-B14F-4D97-AF65-F5344CB8AC3E}">
        <p14:creationId xmlns:p14="http://schemas.microsoft.com/office/powerpoint/2010/main" val="299443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3</a:t>
            </a:fld>
            <a:endParaRPr lang="en-US"/>
          </a:p>
        </p:txBody>
      </p:sp>
    </p:spTree>
    <p:extLst>
      <p:ext uri="{BB962C8B-B14F-4D97-AF65-F5344CB8AC3E}">
        <p14:creationId xmlns:p14="http://schemas.microsoft.com/office/powerpoint/2010/main" val="3850817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smtClean="0"/>
          </a:p>
        </p:txBody>
      </p:sp>
      <p:sp>
        <p:nvSpPr>
          <p:cNvPr id="24580" name="Slide Number Placeholder 3"/>
          <p:cNvSpPr>
            <a:spLocks noGrp="1"/>
          </p:cNvSpPr>
          <p:nvPr>
            <p:ph type="sldNum" sz="quarter" idx="5"/>
          </p:nvPr>
        </p:nvSpPr>
        <p:spPr>
          <a:noFill/>
        </p:spPr>
        <p:txBody>
          <a:bodyPr/>
          <a:lstStyle>
            <a:lvl1pPr defTabSz="896465">
              <a:defRPr>
                <a:solidFill>
                  <a:schemeClr val="tx1"/>
                </a:solidFill>
                <a:latin typeface="Garamond" pitchFamily="18" charset="0"/>
              </a:defRPr>
            </a:lvl1pPr>
            <a:lvl2pPr marL="702756" indent="-270291" defTabSz="896465">
              <a:defRPr>
                <a:solidFill>
                  <a:schemeClr val="tx1"/>
                </a:solidFill>
                <a:latin typeface="Garamond" pitchFamily="18" charset="0"/>
              </a:defRPr>
            </a:lvl2pPr>
            <a:lvl3pPr marL="1081164" indent="-216233" defTabSz="896465">
              <a:defRPr>
                <a:solidFill>
                  <a:schemeClr val="tx1"/>
                </a:solidFill>
                <a:latin typeface="Garamond" pitchFamily="18" charset="0"/>
              </a:defRPr>
            </a:lvl3pPr>
            <a:lvl4pPr marL="1513629" indent="-216233" defTabSz="896465">
              <a:defRPr>
                <a:solidFill>
                  <a:schemeClr val="tx1"/>
                </a:solidFill>
                <a:latin typeface="Garamond" pitchFamily="18" charset="0"/>
              </a:defRPr>
            </a:lvl4pPr>
            <a:lvl5pPr marL="1946095" indent="-216233" defTabSz="896465">
              <a:defRPr>
                <a:solidFill>
                  <a:schemeClr val="tx1"/>
                </a:solidFill>
                <a:latin typeface="Garamond" pitchFamily="18" charset="0"/>
              </a:defRPr>
            </a:lvl5pPr>
            <a:lvl6pPr marL="2378560" indent="-216233" defTabSz="896465" eaLnBrk="0" fontAlgn="base" hangingPunct="0">
              <a:spcBef>
                <a:spcPct val="0"/>
              </a:spcBef>
              <a:spcAft>
                <a:spcPct val="0"/>
              </a:spcAft>
              <a:defRPr>
                <a:solidFill>
                  <a:schemeClr val="tx1"/>
                </a:solidFill>
                <a:latin typeface="Garamond" pitchFamily="18" charset="0"/>
              </a:defRPr>
            </a:lvl6pPr>
            <a:lvl7pPr marL="2811026" indent="-216233" defTabSz="896465" eaLnBrk="0" fontAlgn="base" hangingPunct="0">
              <a:spcBef>
                <a:spcPct val="0"/>
              </a:spcBef>
              <a:spcAft>
                <a:spcPct val="0"/>
              </a:spcAft>
              <a:defRPr>
                <a:solidFill>
                  <a:schemeClr val="tx1"/>
                </a:solidFill>
                <a:latin typeface="Garamond" pitchFamily="18" charset="0"/>
              </a:defRPr>
            </a:lvl7pPr>
            <a:lvl8pPr marL="3243491" indent="-216233" defTabSz="896465" eaLnBrk="0" fontAlgn="base" hangingPunct="0">
              <a:spcBef>
                <a:spcPct val="0"/>
              </a:spcBef>
              <a:spcAft>
                <a:spcPct val="0"/>
              </a:spcAft>
              <a:defRPr>
                <a:solidFill>
                  <a:schemeClr val="tx1"/>
                </a:solidFill>
                <a:latin typeface="Garamond" pitchFamily="18" charset="0"/>
              </a:defRPr>
            </a:lvl8pPr>
            <a:lvl9pPr marL="3675957" indent="-216233" defTabSz="896465" eaLnBrk="0" fontAlgn="base" hangingPunct="0">
              <a:spcBef>
                <a:spcPct val="0"/>
              </a:spcBef>
              <a:spcAft>
                <a:spcPct val="0"/>
              </a:spcAft>
              <a:defRPr>
                <a:solidFill>
                  <a:schemeClr val="tx1"/>
                </a:solidFill>
                <a:latin typeface="Garamond" pitchFamily="18" charset="0"/>
              </a:defRPr>
            </a:lvl9pPr>
          </a:lstStyle>
          <a:p>
            <a:fld id="{B8CED7CC-C51F-4CAB-B1B6-A9BC7ADB8FFE}" type="slidenum">
              <a:rPr lang="en-US">
                <a:latin typeface="Times New Roman" pitchFamily="18" charset="0"/>
              </a:rPr>
              <a:pPr/>
              <a:t>30</a:t>
            </a:fld>
            <a:endParaRPr 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31</a:t>
            </a:fld>
            <a:endParaRPr lang="en-US"/>
          </a:p>
        </p:txBody>
      </p:sp>
    </p:spTree>
    <p:extLst>
      <p:ext uri="{BB962C8B-B14F-4D97-AF65-F5344CB8AC3E}">
        <p14:creationId xmlns:p14="http://schemas.microsoft.com/office/powerpoint/2010/main" val="6098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32</a:t>
            </a:fld>
            <a:endParaRPr lang="en-US"/>
          </a:p>
        </p:txBody>
      </p:sp>
    </p:spTree>
    <p:extLst>
      <p:ext uri="{BB962C8B-B14F-4D97-AF65-F5344CB8AC3E}">
        <p14:creationId xmlns:p14="http://schemas.microsoft.com/office/powerpoint/2010/main" val="840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896465">
              <a:defRPr>
                <a:solidFill>
                  <a:schemeClr val="tx1"/>
                </a:solidFill>
                <a:latin typeface="Garamond" pitchFamily="18" charset="0"/>
              </a:defRPr>
            </a:lvl1pPr>
            <a:lvl2pPr marL="702756" indent="-270291" defTabSz="896465">
              <a:defRPr>
                <a:solidFill>
                  <a:schemeClr val="tx1"/>
                </a:solidFill>
                <a:latin typeface="Garamond" pitchFamily="18" charset="0"/>
              </a:defRPr>
            </a:lvl2pPr>
            <a:lvl3pPr marL="1081164" indent="-216233" defTabSz="896465">
              <a:defRPr>
                <a:solidFill>
                  <a:schemeClr val="tx1"/>
                </a:solidFill>
                <a:latin typeface="Garamond" pitchFamily="18" charset="0"/>
              </a:defRPr>
            </a:lvl3pPr>
            <a:lvl4pPr marL="1513629" indent="-216233" defTabSz="896465">
              <a:defRPr>
                <a:solidFill>
                  <a:schemeClr val="tx1"/>
                </a:solidFill>
                <a:latin typeface="Garamond" pitchFamily="18" charset="0"/>
              </a:defRPr>
            </a:lvl4pPr>
            <a:lvl5pPr marL="1946095" indent="-216233" defTabSz="896465">
              <a:defRPr>
                <a:solidFill>
                  <a:schemeClr val="tx1"/>
                </a:solidFill>
                <a:latin typeface="Garamond" pitchFamily="18" charset="0"/>
              </a:defRPr>
            </a:lvl5pPr>
            <a:lvl6pPr marL="2378560" indent="-216233" defTabSz="896465" eaLnBrk="0" fontAlgn="base" hangingPunct="0">
              <a:spcBef>
                <a:spcPct val="0"/>
              </a:spcBef>
              <a:spcAft>
                <a:spcPct val="0"/>
              </a:spcAft>
              <a:defRPr>
                <a:solidFill>
                  <a:schemeClr val="tx1"/>
                </a:solidFill>
                <a:latin typeface="Garamond" pitchFamily="18" charset="0"/>
              </a:defRPr>
            </a:lvl6pPr>
            <a:lvl7pPr marL="2811026" indent="-216233" defTabSz="896465" eaLnBrk="0" fontAlgn="base" hangingPunct="0">
              <a:spcBef>
                <a:spcPct val="0"/>
              </a:spcBef>
              <a:spcAft>
                <a:spcPct val="0"/>
              </a:spcAft>
              <a:defRPr>
                <a:solidFill>
                  <a:schemeClr val="tx1"/>
                </a:solidFill>
                <a:latin typeface="Garamond" pitchFamily="18" charset="0"/>
              </a:defRPr>
            </a:lvl7pPr>
            <a:lvl8pPr marL="3243491" indent="-216233" defTabSz="896465" eaLnBrk="0" fontAlgn="base" hangingPunct="0">
              <a:spcBef>
                <a:spcPct val="0"/>
              </a:spcBef>
              <a:spcAft>
                <a:spcPct val="0"/>
              </a:spcAft>
              <a:defRPr>
                <a:solidFill>
                  <a:schemeClr val="tx1"/>
                </a:solidFill>
                <a:latin typeface="Garamond" pitchFamily="18" charset="0"/>
              </a:defRPr>
            </a:lvl8pPr>
            <a:lvl9pPr marL="3675957" indent="-216233" defTabSz="896465" eaLnBrk="0" fontAlgn="base" hangingPunct="0">
              <a:spcBef>
                <a:spcPct val="0"/>
              </a:spcBef>
              <a:spcAft>
                <a:spcPct val="0"/>
              </a:spcAft>
              <a:defRPr>
                <a:solidFill>
                  <a:schemeClr val="tx1"/>
                </a:solidFill>
                <a:latin typeface="Garamond" pitchFamily="18" charset="0"/>
              </a:defRPr>
            </a:lvl9pPr>
          </a:lstStyle>
          <a:p>
            <a:fld id="{E2A6B855-2491-4D59-9D87-E65AB3ED0EF1}" type="slidenum">
              <a:rPr lang="en-US">
                <a:latin typeface="Times New Roman" pitchFamily="18" charset="0"/>
              </a:rPr>
              <a:pPr/>
              <a:t>33</a:t>
            </a:fld>
            <a:endParaRPr lang="en-US">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sz="1500"/>
              <a:t>NSF 07-307 – Table 6</a:t>
            </a:r>
          </a:p>
          <a:p>
            <a:endParaRPr lang="en-US" sz="1500"/>
          </a:p>
          <a:p>
            <a:r>
              <a:rPr lang="en-US" sz="1500"/>
              <a:t>The only consistent decline is in Earth and Physical Science, all others are sinusoidal</a:t>
            </a:r>
          </a:p>
          <a:p>
            <a:endParaRPr lang="en-US" sz="1500"/>
          </a:p>
          <a:p>
            <a:r>
              <a:rPr lang="en-US" sz="1500"/>
              <a:t>Math/CS and Engineering appear to be having the means increase.</a:t>
            </a:r>
          </a:p>
          <a:p>
            <a:endParaRPr lang="en-US" sz="1500"/>
          </a:p>
          <a:p>
            <a:endParaRPr lang="en-US" sz="15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smtClean="0"/>
          </a:p>
        </p:txBody>
      </p:sp>
      <p:sp>
        <p:nvSpPr>
          <p:cNvPr id="22532" name="Slide Number Placeholder 3"/>
          <p:cNvSpPr>
            <a:spLocks noGrp="1"/>
          </p:cNvSpPr>
          <p:nvPr>
            <p:ph type="sldNum" sz="quarter" idx="5"/>
          </p:nvPr>
        </p:nvSpPr>
        <p:spPr>
          <a:noFill/>
        </p:spPr>
        <p:txBody>
          <a:bodyPr/>
          <a:lstStyle>
            <a:lvl1pPr defTabSz="899942">
              <a:defRPr sz="2800" b="1">
                <a:solidFill>
                  <a:schemeClr val="tx1"/>
                </a:solidFill>
                <a:latin typeface="Arial" charset="0"/>
              </a:defRPr>
            </a:lvl1pPr>
            <a:lvl2pPr marL="732474" indent="-281721" defTabSz="899942">
              <a:defRPr sz="2800" b="1">
                <a:solidFill>
                  <a:schemeClr val="tx1"/>
                </a:solidFill>
                <a:latin typeface="Arial" charset="0"/>
              </a:defRPr>
            </a:lvl2pPr>
            <a:lvl3pPr marL="1126884" indent="-225377" defTabSz="899942">
              <a:defRPr sz="2800" b="1">
                <a:solidFill>
                  <a:schemeClr val="tx1"/>
                </a:solidFill>
                <a:latin typeface="Arial" charset="0"/>
              </a:defRPr>
            </a:lvl3pPr>
            <a:lvl4pPr marL="1577637" indent="-225377" defTabSz="899942">
              <a:defRPr sz="2800" b="1">
                <a:solidFill>
                  <a:schemeClr val="tx1"/>
                </a:solidFill>
                <a:latin typeface="Arial" charset="0"/>
              </a:defRPr>
            </a:lvl4pPr>
            <a:lvl5pPr marL="2028391" indent="-225377" defTabSz="899942">
              <a:defRPr sz="2800" b="1">
                <a:solidFill>
                  <a:schemeClr val="tx1"/>
                </a:solidFill>
                <a:latin typeface="Arial" charset="0"/>
              </a:defRPr>
            </a:lvl5pPr>
            <a:lvl6pPr marL="2479144" indent="-225377" defTabSz="899942" eaLnBrk="0" fontAlgn="base" hangingPunct="0">
              <a:spcBef>
                <a:spcPct val="20000"/>
              </a:spcBef>
              <a:spcAft>
                <a:spcPct val="0"/>
              </a:spcAft>
              <a:buClr>
                <a:srgbClr val="0000BE"/>
              </a:buClr>
              <a:buSzPct val="75000"/>
              <a:buFont typeface="Monotype Sorts" pitchFamily="2" charset="2"/>
              <a:buChar char="l"/>
              <a:defRPr sz="2800" b="1">
                <a:solidFill>
                  <a:schemeClr val="tx1"/>
                </a:solidFill>
                <a:latin typeface="Arial" charset="0"/>
              </a:defRPr>
            </a:lvl6pPr>
            <a:lvl7pPr marL="2929898" indent="-225377" defTabSz="899942" eaLnBrk="0" fontAlgn="base" hangingPunct="0">
              <a:spcBef>
                <a:spcPct val="20000"/>
              </a:spcBef>
              <a:spcAft>
                <a:spcPct val="0"/>
              </a:spcAft>
              <a:buClr>
                <a:srgbClr val="0000BE"/>
              </a:buClr>
              <a:buSzPct val="75000"/>
              <a:buFont typeface="Monotype Sorts" pitchFamily="2" charset="2"/>
              <a:buChar char="l"/>
              <a:defRPr sz="2800" b="1">
                <a:solidFill>
                  <a:schemeClr val="tx1"/>
                </a:solidFill>
                <a:latin typeface="Arial" charset="0"/>
              </a:defRPr>
            </a:lvl7pPr>
            <a:lvl8pPr marL="3380651" indent="-225377" defTabSz="899942" eaLnBrk="0" fontAlgn="base" hangingPunct="0">
              <a:spcBef>
                <a:spcPct val="20000"/>
              </a:spcBef>
              <a:spcAft>
                <a:spcPct val="0"/>
              </a:spcAft>
              <a:buClr>
                <a:srgbClr val="0000BE"/>
              </a:buClr>
              <a:buSzPct val="75000"/>
              <a:buFont typeface="Monotype Sorts" pitchFamily="2" charset="2"/>
              <a:buChar char="l"/>
              <a:defRPr sz="2800" b="1">
                <a:solidFill>
                  <a:schemeClr val="tx1"/>
                </a:solidFill>
                <a:latin typeface="Arial" charset="0"/>
              </a:defRPr>
            </a:lvl8pPr>
            <a:lvl9pPr marL="3831405" indent="-225377" defTabSz="899942" eaLnBrk="0" fontAlgn="base" hangingPunct="0">
              <a:spcBef>
                <a:spcPct val="20000"/>
              </a:spcBef>
              <a:spcAft>
                <a:spcPct val="0"/>
              </a:spcAft>
              <a:buClr>
                <a:srgbClr val="0000BE"/>
              </a:buClr>
              <a:buSzPct val="75000"/>
              <a:buFont typeface="Monotype Sorts" pitchFamily="2" charset="2"/>
              <a:buChar char="l"/>
              <a:defRPr sz="2800" b="1">
                <a:solidFill>
                  <a:schemeClr val="tx1"/>
                </a:solidFill>
                <a:latin typeface="Arial" charset="0"/>
              </a:defRPr>
            </a:lvl9pPr>
          </a:lstStyle>
          <a:p>
            <a:fld id="{C5748409-0593-4200-A5EC-E9E32A5EE88C}" type="slidenum">
              <a:rPr lang="en-US" sz="1200" b="0">
                <a:latin typeface="Times New Roman" pitchFamily="18" charset="0"/>
              </a:rPr>
              <a:pPr/>
              <a:t>34</a:t>
            </a:fld>
            <a:endParaRPr lang="en-US" sz="1200" b="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35</a:t>
            </a:fld>
            <a:endParaRPr lang="en-US"/>
          </a:p>
        </p:txBody>
      </p:sp>
    </p:spTree>
    <p:extLst>
      <p:ext uri="{BB962C8B-B14F-4D97-AF65-F5344CB8AC3E}">
        <p14:creationId xmlns:p14="http://schemas.microsoft.com/office/powerpoint/2010/main" val="1747429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to improve teaching and learning in the STEM disciplines, </a:t>
            </a:r>
            <a:r>
              <a:rPr lang="en-US" b="1" dirty="0"/>
              <a:t>districts need to enhance</a:t>
            </a:r>
          </a:p>
          <a:p>
            <a:r>
              <a:rPr lang="en-US" b="1" dirty="0"/>
              <a:t>the capacity of K-12 teachers. </a:t>
            </a:r>
            <a:r>
              <a:rPr lang="en-US" dirty="0"/>
              <a:t>STEM teachers should have a deep knowledge of their</a:t>
            </a:r>
          </a:p>
          <a:p>
            <a:r>
              <a:rPr lang="en-US" dirty="0"/>
              <a:t>subject matter and “an understanding of how students’ learning develops in that field, the kinds of</a:t>
            </a:r>
          </a:p>
          <a:p>
            <a:r>
              <a:rPr lang="en-US" dirty="0"/>
              <a:t>misconceptions students may develop, and strategies for addressing students’ evolving needs.”82</a:t>
            </a:r>
          </a:p>
          <a:p>
            <a:endParaRPr lang="en-US" dirty="0"/>
          </a:p>
          <a:p>
            <a:r>
              <a:rPr lang="en-US" dirty="0"/>
              <a:t>Fifth, </a:t>
            </a:r>
            <a:r>
              <a:rPr lang="en-US" b="1" dirty="0"/>
              <a:t>districts should provide instructional leaders with professional development</a:t>
            </a:r>
          </a:p>
          <a:p>
            <a:r>
              <a:rPr lang="en-US" b="1" dirty="0"/>
              <a:t>that helps them to create the school conditions that appear to support student</a:t>
            </a:r>
          </a:p>
          <a:p>
            <a:r>
              <a:rPr lang="en-US" b="1" dirty="0"/>
              <a:t>achievement </a:t>
            </a:r>
            <a:r>
              <a:rPr lang="en-US" dirty="0"/>
              <a:t>(see section above on school conditions). School leaders should be held accountable</a:t>
            </a:r>
          </a:p>
          <a:p>
            <a:r>
              <a:rPr lang="en-US" dirty="0"/>
              <a:t>for creating school contexts that are conducive to learning in STEM.</a:t>
            </a:r>
          </a:p>
        </p:txBody>
      </p:sp>
      <p:sp>
        <p:nvSpPr>
          <p:cNvPr id="4" name="Slide Number Placeholder 3"/>
          <p:cNvSpPr>
            <a:spLocks noGrp="1"/>
          </p:cNvSpPr>
          <p:nvPr>
            <p:ph type="sldNum" sz="quarter" idx="10"/>
          </p:nvPr>
        </p:nvSpPr>
        <p:spPr/>
        <p:txBody>
          <a:bodyPr/>
          <a:lstStyle/>
          <a:p>
            <a:fld id="{8ABC71AD-30B4-44D6-831A-42EACC4CEF73}" type="slidenum">
              <a:rPr lang="en-US" smtClean="0"/>
              <a:t>36</a:t>
            </a:fld>
            <a:endParaRPr lang="en-US"/>
          </a:p>
        </p:txBody>
      </p:sp>
    </p:spTree>
    <p:extLst>
      <p:ext uri="{BB962C8B-B14F-4D97-AF65-F5344CB8AC3E}">
        <p14:creationId xmlns:p14="http://schemas.microsoft.com/office/powerpoint/2010/main" val="201265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893763">
              <a:defRPr>
                <a:solidFill>
                  <a:schemeClr val="tx1"/>
                </a:solidFill>
                <a:latin typeface="Garamond" pitchFamily="18" charset="0"/>
              </a:defRPr>
            </a:lvl1pPr>
            <a:lvl2pPr marL="742950" indent="-285750" defTabSz="893763">
              <a:defRPr>
                <a:solidFill>
                  <a:schemeClr val="tx1"/>
                </a:solidFill>
                <a:latin typeface="Garamond" pitchFamily="18" charset="0"/>
              </a:defRPr>
            </a:lvl2pPr>
            <a:lvl3pPr marL="1143000" indent="-228600" defTabSz="893763">
              <a:defRPr>
                <a:solidFill>
                  <a:schemeClr val="tx1"/>
                </a:solidFill>
                <a:latin typeface="Garamond" pitchFamily="18" charset="0"/>
              </a:defRPr>
            </a:lvl3pPr>
            <a:lvl4pPr marL="1600200" indent="-228600" defTabSz="893763">
              <a:defRPr>
                <a:solidFill>
                  <a:schemeClr val="tx1"/>
                </a:solidFill>
                <a:latin typeface="Garamond" pitchFamily="18" charset="0"/>
              </a:defRPr>
            </a:lvl4pPr>
            <a:lvl5pPr marL="2057400" indent="-228600" defTabSz="893763">
              <a:defRPr>
                <a:solidFill>
                  <a:schemeClr val="tx1"/>
                </a:solidFill>
                <a:latin typeface="Garamond" pitchFamily="18" charset="0"/>
              </a:defRPr>
            </a:lvl5pPr>
            <a:lvl6pPr marL="2514600" indent="-228600" defTabSz="893763" eaLnBrk="0" fontAlgn="base" hangingPunct="0">
              <a:spcBef>
                <a:spcPct val="0"/>
              </a:spcBef>
              <a:spcAft>
                <a:spcPct val="0"/>
              </a:spcAft>
              <a:defRPr>
                <a:solidFill>
                  <a:schemeClr val="tx1"/>
                </a:solidFill>
                <a:latin typeface="Garamond" pitchFamily="18" charset="0"/>
              </a:defRPr>
            </a:lvl6pPr>
            <a:lvl7pPr marL="2971800" indent="-228600" defTabSz="893763" eaLnBrk="0" fontAlgn="base" hangingPunct="0">
              <a:spcBef>
                <a:spcPct val="0"/>
              </a:spcBef>
              <a:spcAft>
                <a:spcPct val="0"/>
              </a:spcAft>
              <a:defRPr>
                <a:solidFill>
                  <a:schemeClr val="tx1"/>
                </a:solidFill>
                <a:latin typeface="Garamond" pitchFamily="18" charset="0"/>
              </a:defRPr>
            </a:lvl7pPr>
            <a:lvl8pPr marL="3429000" indent="-228600" defTabSz="893763" eaLnBrk="0" fontAlgn="base" hangingPunct="0">
              <a:spcBef>
                <a:spcPct val="0"/>
              </a:spcBef>
              <a:spcAft>
                <a:spcPct val="0"/>
              </a:spcAft>
              <a:defRPr>
                <a:solidFill>
                  <a:schemeClr val="tx1"/>
                </a:solidFill>
                <a:latin typeface="Garamond" pitchFamily="18" charset="0"/>
              </a:defRPr>
            </a:lvl8pPr>
            <a:lvl9pPr marL="3886200" indent="-228600" defTabSz="893763" eaLnBrk="0" fontAlgn="base" hangingPunct="0">
              <a:spcBef>
                <a:spcPct val="0"/>
              </a:spcBef>
              <a:spcAft>
                <a:spcPct val="0"/>
              </a:spcAft>
              <a:defRPr>
                <a:solidFill>
                  <a:schemeClr val="tx1"/>
                </a:solidFill>
                <a:latin typeface="Garamond" pitchFamily="18" charset="0"/>
              </a:defRPr>
            </a:lvl9pPr>
          </a:lstStyle>
          <a:p>
            <a:fld id="{DAE49CD0-3ADD-4234-B0DE-C3B84434122B}" type="slidenum">
              <a:rPr lang="en-US">
                <a:latin typeface="Times New Roman" pitchFamily="18" charset="0"/>
              </a:rPr>
              <a:pPr/>
              <a:t>37</a:t>
            </a:fld>
            <a:endParaRPr lang="en-US">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38</a:t>
            </a:fld>
            <a:endParaRPr lang="en-US"/>
          </a:p>
        </p:txBody>
      </p:sp>
    </p:spTree>
    <p:extLst>
      <p:ext uri="{BB962C8B-B14F-4D97-AF65-F5344CB8AC3E}">
        <p14:creationId xmlns:p14="http://schemas.microsoft.com/office/powerpoint/2010/main" val="266573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72CC-419E-47BE-BC13-B28F76E63FC8}" type="slidenum">
              <a:rPr lang="en-US" smtClean="0"/>
              <a:t>4</a:t>
            </a:fld>
            <a:endParaRPr lang="en-US"/>
          </a:p>
        </p:txBody>
      </p:sp>
    </p:spTree>
    <p:extLst>
      <p:ext uri="{BB962C8B-B14F-4D97-AF65-F5344CB8AC3E}">
        <p14:creationId xmlns:p14="http://schemas.microsoft.com/office/powerpoint/2010/main" val="319736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US" smtClean="0"/>
          </a:p>
        </p:txBody>
      </p:sp>
      <p:sp>
        <p:nvSpPr>
          <p:cNvPr id="98308" name="Slide Number Placeholder 3"/>
          <p:cNvSpPr>
            <a:spLocks noGrp="1"/>
          </p:cNvSpPr>
          <p:nvPr>
            <p:ph type="sldNum" sz="quarter" idx="5"/>
          </p:nvPr>
        </p:nvSpPr>
        <p:spPr>
          <a:noFill/>
        </p:spPr>
        <p:txBody>
          <a:bodyPr/>
          <a:lstStyle>
            <a:lvl1pPr defTabSz="893763">
              <a:defRPr>
                <a:solidFill>
                  <a:schemeClr val="tx1"/>
                </a:solidFill>
                <a:latin typeface="Garamond" pitchFamily="18" charset="0"/>
              </a:defRPr>
            </a:lvl1pPr>
            <a:lvl2pPr marL="742950" indent="-285750" defTabSz="893763">
              <a:defRPr>
                <a:solidFill>
                  <a:schemeClr val="tx1"/>
                </a:solidFill>
                <a:latin typeface="Garamond" pitchFamily="18" charset="0"/>
              </a:defRPr>
            </a:lvl2pPr>
            <a:lvl3pPr marL="1143000" indent="-228600" defTabSz="893763">
              <a:defRPr>
                <a:solidFill>
                  <a:schemeClr val="tx1"/>
                </a:solidFill>
                <a:latin typeface="Garamond" pitchFamily="18" charset="0"/>
              </a:defRPr>
            </a:lvl3pPr>
            <a:lvl4pPr marL="1600200" indent="-228600" defTabSz="893763">
              <a:defRPr>
                <a:solidFill>
                  <a:schemeClr val="tx1"/>
                </a:solidFill>
                <a:latin typeface="Garamond" pitchFamily="18" charset="0"/>
              </a:defRPr>
            </a:lvl4pPr>
            <a:lvl5pPr marL="2057400" indent="-228600" defTabSz="893763">
              <a:defRPr>
                <a:solidFill>
                  <a:schemeClr val="tx1"/>
                </a:solidFill>
                <a:latin typeface="Garamond" pitchFamily="18" charset="0"/>
              </a:defRPr>
            </a:lvl5pPr>
            <a:lvl6pPr marL="2514600" indent="-228600" defTabSz="893763" eaLnBrk="0" fontAlgn="base" hangingPunct="0">
              <a:spcBef>
                <a:spcPct val="0"/>
              </a:spcBef>
              <a:spcAft>
                <a:spcPct val="0"/>
              </a:spcAft>
              <a:defRPr>
                <a:solidFill>
                  <a:schemeClr val="tx1"/>
                </a:solidFill>
                <a:latin typeface="Garamond" pitchFamily="18" charset="0"/>
              </a:defRPr>
            </a:lvl6pPr>
            <a:lvl7pPr marL="2971800" indent="-228600" defTabSz="893763" eaLnBrk="0" fontAlgn="base" hangingPunct="0">
              <a:spcBef>
                <a:spcPct val="0"/>
              </a:spcBef>
              <a:spcAft>
                <a:spcPct val="0"/>
              </a:spcAft>
              <a:defRPr>
                <a:solidFill>
                  <a:schemeClr val="tx1"/>
                </a:solidFill>
                <a:latin typeface="Garamond" pitchFamily="18" charset="0"/>
              </a:defRPr>
            </a:lvl7pPr>
            <a:lvl8pPr marL="3429000" indent="-228600" defTabSz="893763" eaLnBrk="0" fontAlgn="base" hangingPunct="0">
              <a:spcBef>
                <a:spcPct val="0"/>
              </a:spcBef>
              <a:spcAft>
                <a:spcPct val="0"/>
              </a:spcAft>
              <a:defRPr>
                <a:solidFill>
                  <a:schemeClr val="tx1"/>
                </a:solidFill>
                <a:latin typeface="Garamond" pitchFamily="18" charset="0"/>
              </a:defRPr>
            </a:lvl8pPr>
            <a:lvl9pPr marL="3886200" indent="-228600" defTabSz="893763" eaLnBrk="0" fontAlgn="base" hangingPunct="0">
              <a:spcBef>
                <a:spcPct val="0"/>
              </a:spcBef>
              <a:spcAft>
                <a:spcPct val="0"/>
              </a:spcAft>
              <a:defRPr>
                <a:solidFill>
                  <a:schemeClr val="tx1"/>
                </a:solidFill>
                <a:latin typeface="Garamond" pitchFamily="18" charset="0"/>
              </a:defRPr>
            </a:lvl9pPr>
          </a:lstStyle>
          <a:p>
            <a:fld id="{9E645631-F266-4D62-AEE2-B233B20FE507}" type="slidenum">
              <a:rPr lang="en-US">
                <a:latin typeface="Times New Roman" pitchFamily="18" charset="0"/>
              </a:rPr>
              <a:pPr/>
              <a:t>5</a:t>
            </a:fld>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893763">
              <a:defRPr>
                <a:solidFill>
                  <a:schemeClr val="tx1"/>
                </a:solidFill>
                <a:latin typeface="Garamond" pitchFamily="18" charset="0"/>
              </a:defRPr>
            </a:lvl1pPr>
            <a:lvl2pPr marL="742950" indent="-285750" defTabSz="893763">
              <a:defRPr>
                <a:solidFill>
                  <a:schemeClr val="tx1"/>
                </a:solidFill>
                <a:latin typeface="Garamond" pitchFamily="18" charset="0"/>
              </a:defRPr>
            </a:lvl2pPr>
            <a:lvl3pPr marL="1143000" indent="-228600" defTabSz="893763">
              <a:defRPr>
                <a:solidFill>
                  <a:schemeClr val="tx1"/>
                </a:solidFill>
                <a:latin typeface="Garamond" pitchFamily="18" charset="0"/>
              </a:defRPr>
            </a:lvl3pPr>
            <a:lvl4pPr marL="1600200" indent="-228600" defTabSz="893763">
              <a:defRPr>
                <a:solidFill>
                  <a:schemeClr val="tx1"/>
                </a:solidFill>
                <a:latin typeface="Garamond" pitchFamily="18" charset="0"/>
              </a:defRPr>
            </a:lvl4pPr>
            <a:lvl5pPr marL="2057400" indent="-228600" defTabSz="893763">
              <a:defRPr>
                <a:solidFill>
                  <a:schemeClr val="tx1"/>
                </a:solidFill>
                <a:latin typeface="Garamond" pitchFamily="18" charset="0"/>
              </a:defRPr>
            </a:lvl5pPr>
            <a:lvl6pPr marL="2514600" indent="-228600" defTabSz="893763" eaLnBrk="0" fontAlgn="base" hangingPunct="0">
              <a:spcBef>
                <a:spcPct val="0"/>
              </a:spcBef>
              <a:spcAft>
                <a:spcPct val="0"/>
              </a:spcAft>
              <a:defRPr>
                <a:solidFill>
                  <a:schemeClr val="tx1"/>
                </a:solidFill>
                <a:latin typeface="Garamond" pitchFamily="18" charset="0"/>
              </a:defRPr>
            </a:lvl6pPr>
            <a:lvl7pPr marL="2971800" indent="-228600" defTabSz="893763" eaLnBrk="0" fontAlgn="base" hangingPunct="0">
              <a:spcBef>
                <a:spcPct val="0"/>
              </a:spcBef>
              <a:spcAft>
                <a:spcPct val="0"/>
              </a:spcAft>
              <a:defRPr>
                <a:solidFill>
                  <a:schemeClr val="tx1"/>
                </a:solidFill>
                <a:latin typeface="Garamond" pitchFamily="18" charset="0"/>
              </a:defRPr>
            </a:lvl7pPr>
            <a:lvl8pPr marL="3429000" indent="-228600" defTabSz="893763" eaLnBrk="0" fontAlgn="base" hangingPunct="0">
              <a:spcBef>
                <a:spcPct val="0"/>
              </a:spcBef>
              <a:spcAft>
                <a:spcPct val="0"/>
              </a:spcAft>
              <a:defRPr>
                <a:solidFill>
                  <a:schemeClr val="tx1"/>
                </a:solidFill>
                <a:latin typeface="Garamond" pitchFamily="18" charset="0"/>
              </a:defRPr>
            </a:lvl8pPr>
            <a:lvl9pPr marL="3886200" indent="-228600" defTabSz="893763" eaLnBrk="0" fontAlgn="base" hangingPunct="0">
              <a:spcBef>
                <a:spcPct val="0"/>
              </a:spcBef>
              <a:spcAft>
                <a:spcPct val="0"/>
              </a:spcAft>
              <a:defRPr>
                <a:solidFill>
                  <a:schemeClr val="tx1"/>
                </a:solidFill>
                <a:latin typeface="Garamond" pitchFamily="18" charset="0"/>
              </a:defRPr>
            </a:lvl9pPr>
          </a:lstStyle>
          <a:p>
            <a:fld id="{ED87B10A-8545-4AA1-8EB8-7CD61EA889D5}" type="slidenum">
              <a:rPr lang="en-US">
                <a:latin typeface="Times New Roman" pitchFamily="18" charset="0"/>
              </a:rPr>
              <a:pPr/>
              <a:t>6</a:t>
            </a:fld>
            <a:endParaRPr lang="en-US">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smtClean="0"/>
              <a:t>The Engineer of 2020 will not be turned into a commodity because she will possess attributes that allow her to adapt and grow over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86B9A-EF32-4217-B2A7-8DBB934362EB}" type="slidenum">
              <a:rPr lang="en-US"/>
              <a:pPr/>
              <a:t>7</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a:t>THIS IS A MESSAGE THAT CAN APPEAL TO OUR STUDENTS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893763">
              <a:defRPr>
                <a:solidFill>
                  <a:schemeClr val="tx1"/>
                </a:solidFill>
                <a:latin typeface="Garamond" pitchFamily="18" charset="0"/>
              </a:defRPr>
            </a:lvl1pPr>
            <a:lvl2pPr marL="742950" indent="-285750" defTabSz="893763">
              <a:defRPr>
                <a:solidFill>
                  <a:schemeClr val="tx1"/>
                </a:solidFill>
                <a:latin typeface="Garamond" pitchFamily="18" charset="0"/>
              </a:defRPr>
            </a:lvl2pPr>
            <a:lvl3pPr marL="1143000" indent="-228600" defTabSz="893763">
              <a:defRPr>
                <a:solidFill>
                  <a:schemeClr val="tx1"/>
                </a:solidFill>
                <a:latin typeface="Garamond" pitchFamily="18" charset="0"/>
              </a:defRPr>
            </a:lvl3pPr>
            <a:lvl4pPr marL="1600200" indent="-228600" defTabSz="893763">
              <a:defRPr>
                <a:solidFill>
                  <a:schemeClr val="tx1"/>
                </a:solidFill>
                <a:latin typeface="Garamond" pitchFamily="18" charset="0"/>
              </a:defRPr>
            </a:lvl4pPr>
            <a:lvl5pPr marL="2057400" indent="-228600" defTabSz="893763">
              <a:defRPr>
                <a:solidFill>
                  <a:schemeClr val="tx1"/>
                </a:solidFill>
                <a:latin typeface="Garamond" pitchFamily="18" charset="0"/>
              </a:defRPr>
            </a:lvl5pPr>
            <a:lvl6pPr marL="2514600" indent="-228600" defTabSz="893763" eaLnBrk="0" fontAlgn="base" hangingPunct="0">
              <a:spcBef>
                <a:spcPct val="0"/>
              </a:spcBef>
              <a:spcAft>
                <a:spcPct val="0"/>
              </a:spcAft>
              <a:defRPr>
                <a:solidFill>
                  <a:schemeClr val="tx1"/>
                </a:solidFill>
                <a:latin typeface="Garamond" pitchFamily="18" charset="0"/>
              </a:defRPr>
            </a:lvl6pPr>
            <a:lvl7pPr marL="2971800" indent="-228600" defTabSz="893763" eaLnBrk="0" fontAlgn="base" hangingPunct="0">
              <a:spcBef>
                <a:spcPct val="0"/>
              </a:spcBef>
              <a:spcAft>
                <a:spcPct val="0"/>
              </a:spcAft>
              <a:defRPr>
                <a:solidFill>
                  <a:schemeClr val="tx1"/>
                </a:solidFill>
                <a:latin typeface="Garamond" pitchFamily="18" charset="0"/>
              </a:defRPr>
            </a:lvl7pPr>
            <a:lvl8pPr marL="3429000" indent="-228600" defTabSz="893763" eaLnBrk="0" fontAlgn="base" hangingPunct="0">
              <a:spcBef>
                <a:spcPct val="0"/>
              </a:spcBef>
              <a:spcAft>
                <a:spcPct val="0"/>
              </a:spcAft>
              <a:defRPr>
                <a:solidFill>
                  <a:schemeClr val="tx1"/>
                </a:solidFill>
                <a:latin typeface="Garamond" pitchFamily="18" charset="0"/>
              </a:defRPr>
            </a:lvl8pPr>
            <a:lvl9pPr marL="3886200" indent="-228600" defTabSz="893763" eaLnBrk="0" fontAlgn="base" hangingPunct="0">
              <a:spcBef>
                <a:spcPct val="0"/>
              </a:spcBef>
              <a:spcAft>
                <a:spcPct val="0"/>
              </a:spcAft>
              <a:defRPr>
                <a:solidFill>
                  <a:schemeClr val="tx1"/>
                </a:solidFill>
                <a:latin typeface="Garamond" pitchFamily="18" charset="0"/>
              </a:defRPr>
            </a:lvl9pPr>
          </a:lstStyle>
          <a:p>
            <a:fld id="{17265B09-271C-41DA-82FB-9A9BEE810050}" type="slidenum">
              <a:rPr lang="en-US">
                <a:latin typeface="Times New Roman" pitchFamily="18" charset="0"/>
              </a:rPr>
              <a:pPr/>
              <a:t>8</a:t>
            </a:fld>
            <a:endParaRPr lang="en-US">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B51D1-93F2-4C5A-AC47-372CB255500B}" type="slidenum">
              <a:rPr lang="en-US" smtClean="0"/>
              <a:pPr/>
              <a:t>9</a:t>
            </a:fld>
            <a:endParaRPr lang="en-US"/>
          </a:p>
        </p:txBody>
      </p:sp>
    </p:spTree>
    <p:extLst>
      <p:ext uri="{BB962C8B-B14F-4D97-AF65-F5344CB8AC3E}">
        <p14:creationId xmlns:p14="http://schemas.microsoft.com/office/powerpoint/2010/main" val="55663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3C851-1A84-4342-BF5F-B28810B14FB4}"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73914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C851-1A84-4342-BF5F-B28810B14FB4}"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313695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C851-1A84-4342-BF5F-B28810B14FB4}"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319096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762000"/>
            <a:ext cx="83058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5A039334-F29D-47AB-A320-3AF73F9EDC31}" type="slidenum">
              <a:rPr lang="en-US"/>
              <a:pPr>
                <a:defRPr/>
              </a:pPr>
              <a:t>‹#›</a:t>
            </a:fld>
            <a:endParaRPr lang="en-US"/>
          </a:p>
        </p:txBody>
      </p:sp>
    </p:spTree>
    <p:extLst>
      <p:ext uri="{BB962C8B-B14F-4D97-AF65-F5344CB8AC3E}">
        <p14:creationId xmlns:p14="http://schemas.microsoft.com/office/powerpoint/2010/main" val="247873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912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645275"/>
            <a:ext cx="2133600" cy="365125"/>
          </a:xfrm>
        </p:spPr>
        <p:txBody>
          <a:bodyPr/>
          <a:lstStyle/>
          <a:p>
            <a:fld id="{4433C851-1A84-4342-BF5F-B28810B14FB4}" type="datetimeFigureOut">
              <a:rPr lang="en-US" smtClean="0"/>
              <a:t>2/24/2014</a:t>
            </a:fld>
            <a:endParaRPr lang="en-US"/>
          </a:p>
        </p:txBody>
      </p:sp>
      <p:sp>
        <p:nvSpPr>
          <p:cNvPr id="5" name="Footer Placeholder 4"/>
          <p:cNvSpPr>
            <a:spLocks noGrp="1"/>
          </p:cNvSpPr>
          <p:nvPr>
            <p:ph type="ftr" sz="quarter" idx="11"/>
          </p:nvPr>
        </p:nvSpPr>
        <p:spPr>
          <a:xfrm>
            <a:off x="3124200" y="6645275"/>
            <a:ext cx="2895600" cy="365125"/>
          </a:xfrm>
        </p:spPr>
        <p:txBody>
          <a:bodyPr/>
          <a:lstStyle/>
          <a:p>
            <a:endParaRPr lang="en-US"/>
          </a:p>
        </p:txBody>
      </p:sp>
      <p:sp>
        <p:nvSpPr>
          <p:cNvPr id="6" name="Slide Number Placeholder 5"/>
          <p:cNvSpPr>
            <a:spLocks noGrp="1"/>
          </p:cNvSpPr>
          <p:nvPr>
            <p:ph type="sldNum" sz="quarter" idx="12"/>
          </p:nvPr>
        </p:nvSpPr>
        <p:spPr>
          <a:xfrm>
            <a:off x="6553200" y="6645275"/>
            <a:ext cx="2133600" cy="365125"/>
          </a:xfrm>
        </p:spPr>
        <p:txBody>
          <a:bodyPr/>
          <a:lstStyle/>
          <a:p>
            <a:fld id="{FCD5FF1D-93EF-409A-A210-607E33E97FCE}" type="slidenum">
              <a:rPr lang="en-US" smtClean="0"/>
              <a:t>‹#›</a:t>
            </a:fld>
            <a:endParaRPr lang="en-US"/>
          </a:p>
        </p:txBody>
      </p:sp>
      <p:pic>
        <p:nvPicPr>
          <p:cNvPr id="7" name="Picture 2" descr="I:\ASEE Corporate Identity\LOGOS\ASEE Logo\Jpeg format\ASEE Main Letterhead ver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86" y="0"/>
            <a:ext cx="2817430" cy="52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7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3C851-1A84-4342-BF5F-B28810B14FB4}"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207914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3C851-1A84-4342-BF5F-B28810B14FB4}"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396869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3C851-1A84-4342-BF5F-B28810B14FB4}" type="datetimeFigureOut">
              <a:rPr lang="en-US" smtClean="0"/>
              <a:t>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426677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3C851-1A84-4342-BF5F-B28810B14FB4}" type="datetimeFigureOut">
              <a:rPr lang="en-US" smtClean="0"/>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386969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3C851-1A84-4342-BF5F-B28810B14FB4}" type="datetimeFigureOut">
              <a:rPr lang="en-US" smtClean="0"/>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5FF1D-93EF-409A-A210-607E33E97FCE}" type="slidenum">
              <a:rPr lang="en-US" smtClean="0"/>
              <a:t>‹#›</a:t>
            </a:fld>
            <a:endParaRPr lang="en-US"/>
          </a:p>
        </p:txBody>
      </p:sp>
      <p:pic>
        <p:nvPicPr>
          <p:cNvPr id="6" name="Picture 2" descr="I:\ASEE Corporate Identity\LOGOS\ASEE Logo\Jpeg format\ASEE Main Letterhead ver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86" y="21771"/>
            <a:ext cx="2817430" cy="52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94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C851-1A84-4342-BF5F-B28810B14FB4}"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75006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C851-1A84-4342-BF5F-B28810B14FB4}"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FF1D-93EF-409A-A210-607E33E97FCE}" type="slidenum">
              <a:rPr lang="en-US" smtClean="0"/>
              <a:t>‹#›</a:t>
            </a:fld>
            <a:endParaRPr lang="en-US"/>
          </a:p>
        </p:txBody>
      </p:sp>
    </p:spTree>
    <p:extLst>
      <p:ext uri="{BB962C8B-B14F-4D97-AF65-F5344CB8AC3E}">
        <p14:creationId xmlns:p14="http://schemas.microsoft.com/office/powerpoint/2010/main" val="30271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3C851-1A84-4342-BF5F-B28810B14FB4}" type="datetimeFigureOut">
              <a:rPr lang="en-US" smtClean="0"/>
              <a:t>2/24/2014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5FF1D-93EF-409A-A210-607E33E97FCE}" type="slidenum">
              <a:rPr lang="en-US" smtClean="0"/>
              <a:t>‹#›</a:t>
            </a:fld>
            <a:endParaRPr lang="en-US"/>
          </a:p>
        </p:txBody>
      </p:sp>
    </p:spTree>
    <p:extLst>
      <p:ext uri="{BB962C8B-B14F-4D97-AF65-F5344CB8AC3E}">
        <p14:creationId xmlns:p14="http://schemas.microsoft.com/office/powerpoint/2010/main" val="766975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ASEE Corporate Identity\LOGOS\ASEE Logo\Jpeg format\Largelogo 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79911"/>
            <a:ext cx="1752600" cy="17008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4999" y="2286000"/>
            <a:ext cx="5486401" cy="338554"/>
          </a:xfrm>
          <a:prstGeom prst="rect">
            <a:avLst/>
          </a:prstGeom>
          <a:noFill/>
        </p:spPr>
        <p:txBody>
          <a:bodyPr wrap="square" rtlCol="0">
            <a:spAutoFit/>
          </a:bodyPr>
          <a:lstStyle/>
          <a:p>
            <a:r>
              <a:rPr lang="en-US" sz="1600" dirty="0" smtClean="0">
                <a:solidFill>
                  <a:srgbClr val="002060"/>
                </a:solidFill>
              </a:rPr>
              <a:t>Inspiring Innovation. Advancing Research. Enhancing Education.</a:t>
            </a:r>
            <a:endParaRPr lang="en-US" sz="1600" dirty="0">
              <a:solidFill>
                <a:srgbClr val="002060"/>
              </a:solidFill>
            </a:endParaRPr>
          </a:p>
        </p:txBody>
      </p:sp>
      <p:sp>
        <p:nvSpPr>
          <p:cNvPr id="8" name="TextBox 7"/>
          <p:cNvSpPr txBox="1"/>
          <p:nvPr/>
        </p:nvSpPr>
        <p:spPr>
          <a:xfrm>
            <a:off x="990599" y="2971800"/>
            <a:ext cx="7086600" cy="2862322"/>
          </a:xfrm>
          <a:prstGeom prst="rect">
            <a:avLst/>
          </a:prstGeom>
          <a:noFill/>
        </p:spPr>
        <p:txBody>
          <a:bodyPr wrap="square" rtlCol="0">
            <a:spAutoFit/>
          </a:bodyPr>
          <a:lstStyle/>
          <a:p>
            <a:pPr algn="ctr"/>
            <a:r>
              <a:rPr lang="en-US" sz="3600" dirty="0" smtClean="0"/>
              <a:t>US Engineering Education</a:t>
            </a:r>
          </a:p>
          <a:p>
            <a:endParaRPr lang="en-US" dirty="0" smtClean="0"/>
          </a:p>
          <a:p>
            <a:pPr algn="ctr"/>
            <a:r>
              <a:rPr lang="en-US" b="1" dirty="0" err="1" smtClean="0"/>
              <a:t>InnovaChile</a:t>
            </a:r>
            <a:r>
              <a:rPr lang="en-US" b="1" dirty="0" smtClean="0"/>
              <a:t> - CORFO </a:t>
            </a:r>
          </a:p>
          <a:p>
            <a:pPr algn="ctr"/>
            <a:r>
              <a:rPr lang="en-US" b="1" dirty="0" smtClean="0"/>
              <a:t>New Engineering for 2030</a:t>
            </a:r>
          </a:p>
          <a:p>
            <a:pPr algn="ctr"/>
            <a:r>
              <a:rPr lang="en-US" b="1" dirty="0" smtClean="0"/>
              <a:t>Plaza San Francisco’s Hotel</a:t>
            </a:r>
          </a:p>
          <a:p>
            <a:pPr algn="ctr"/>
            <a:r>
              <a:rPr lang="en-US" b="1" dirty="0" smtClean="0"/>
              <a:t>March  </a:t>
            </a:r>
            <a:r>
              <a:rPr lang="en-US" b="1" dirty="0"/>
              <a:t>7</a:t>
            </a:r>
            <a:r>
              <a:rPr lang="en-US" b="1" dirty="0" smtClean="0"/>
              <a:t>, 2014</a:t>
            </a:r>
            <a:endParaRPr lang="en-US" dirty="0" smtClean="0"/>
          </a:p>
          <a:p>
            <a:endParaRPr lang="en-US" dirty="0"/>
          </a:p>
          <a:p>
            <a:pPr algn="ctr"/>
            <a:r>
              <a:rPr lang="en-US" dirty="0" smtClean="0"/>
              <a:t>Norman L. Fortenberry, Sc.D.</a:t>
            </a:r>
          </a:p>
          <a:p>
            <a:pPr algn="ctr"/>
            <a:r>
              <a:rPr lang="en-US" dirty="0" smtClean="0"/>
              <a:t>Executive Director, ASEE </a:t>
            </a:r>
            <a:endParaRPr lang="en-US" dirty="0"/>
          </a:p>
        </p:txBody>
      </p:sp>
    </p:spTree>
    <p:extLst>
      <p:ext uri="{BB962C8B-B14F-4D97-AF65-F5344CB8AC3E}">
        <p14:creationId xmlns:p14="http://schemas.microsoft.com/office/powerpoint/2010/main" val="2333435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Rectangle 3"/>
          <p:cNvSpPr>
            <a:spLocks noGrp="1" noChangeArrowheads="1"/>
          </p:cNvSpPr>
          <p:nvPr>
            <p:ph type="body" idx="1"/>
          </p:nvPr>
        </p:nvSpPr>
        <p:spPr/>
        <p:txBody>
          <a:bodyPr>
            <a:normAutofit lnSpcReduction="10000"/>
          </a:bodyPr>
          <a:lstStyle/>
          <a:p>
            <a:pPr eaLnBrk="1" hangingPunct="1">
              <a:defRPr/>
            </a:pPr>
            <a:r>
              <a:rPr lang="en-US" sz="2800" smtClean="0"/>
              <a:t>We’re preparing students for jobs that don’t yet exist, using technologies that have not yet been created, to solve problems we don’t yet know that we have (in addition to the ones we already know about).</a:t>
            </a:r>
          </a:p>
          <a:p>
            <a:pPr eaLnBrk="1" hangingPunct="1">
              <a:defRPr/>
            </a:pPr>
            <a:r>
              <a:rPr lang="en-US" sz="2800" smtClean="0"/>
              <a:t>We must also prepare our students to </a:t>
            </a:r>
            <a:r>
              <a:rPr lang="en-US" sz="2800" b="1" i="1" smtClean="0"/>
              <a:t>lead</a:t>
            </a:r>
          </a:p>
          <a:p>
            <a:pPr lvl="1" eaLnBrk="1" hangingPunct="1">
              <a:defRPr/>
            </a:pPr>
            <a:r>
              <a:rPr lang="en-US" sz="2400" smtClean="0"/>
              <a:t>Technically, </a:t>
            </a:r>
          </a:p>
          <a:p>
            <a:pPr lvl="1" eaLnBrk="1" hangingPunct="1">
              <a:defRPr/>
            </a:pPr>
            <a:r>
              <a:rPr lang="en-US" sz="2400" smtClean="0"/>
              <a:t>Entrepreneurially,</a:t>
            </a:r>
          </a:p>
          <a:p>
            <a:pPr lvl="1" eaLnBrk="1" hangingPunct="1">
              <a:defRPr/>
            </a:pPr>
            <a:r>
              <a:rPr lang="en-US" sz="2400" smtClean="0"/>
              <a:t>Managerially,</a:t>
            </a:r>
          </a:p>
          <a:p>
            <a:pPr lvl="1" eaLnBrk="1" hangingPunct="1">
              <a:defRPr/>
            </a:pPr>
            <a:r>
              <a:rPr lang="en-US" sz="2400" smtClean="0"/>
              <a:t>As non-technical professionals, and</a:t>
            </a:r>
          </a:p>
          <a:p>
            <a:pPr lvl="1" eaLnBrk="1" hangingPunct="1">
              <a:defRPr/>
            </a:pPr>
            <a:r>
              <a:rPr lang="en-US" sz="2400" smtClean="0"/>
              <a:t>Politically and socially in a technological society.</a:t>
            </a:r>
          </a:p>
          <a:p>
            <a:pPr eaLnBrk="1" hangingPunct="1">
              <a:defRPr/>
            </a:pPr>
            <a:endParaRPr lang="en-US" sz="2800" smtClean="0"/>
          </a:p>
        </p:txBody>
      </p:sp>
      <p:sp>
        <p:nvSpPr>
          <p:cNvPr id="6" name="Title 1"/>
          <p:cNvSpPr>
            <a:spLocks noGrp="1"/>
          </p:cNvSpPr>
          <p:nvPr>
            <p:ph type="title"/>
          </p:nvPr>
        </p:nvSpPr>
        <p:spPr>
          <a:xfrm>
            <a:off x="457200" y="563563"/>
            <a:ext cx="8229600" cy="1143000"/>
          </a:xfrm>
          <a:solidFill>
            <a:srgbClr val="0070C0"/>
          </a:solidFill>
        </p:spPr>
        <p:txBody>
          <a:bodyPr>
            <a:normAutofit/>
          </a:bodyPr>
          <a:lstStyle/>
          <a:p>
            <a:r>
              <a:rPr lang="en-US" dirty="0" smtClean="0">
                <a:solidFill>
                  <a:srgbClr val="FFFF00"/>
                </a:solidFill>
              </a:rPr>
              <a:t>Constraints and External Influences</a:t>
            </a:r>
            <a:endParaRPr lang="en-US"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1143000"/>
          </a:xfrm>
        </p:spPr>
        <p:txBody>
          <a:bodyPr>
            <a:normAutofit fontScale="90000"/>
          </a:bodyPr>
          <a:lstStyle/>
          <a:p>
            <a:pPr algn="l"/>
            <a:r>
              <a:rPr lang="en-US" dirty="0" smtClean="0">
                <a:latin typeface="Calibri" pitchFamily="34" charset="0"/>
                <a:cs typeface="Trebuchet MS" pitchFamily="34" charset="0"/>
              </a:rPr>
              <a:t>Responses to Challenges in </a:t>
            </a:r>
            <a:br>
              <a:rPr lang="en-US" dirty="0" smtClean="0">
                <a:latin typeface="Calibri" pitchFamily="34" charset="0"/>
                <a:cs typeface="Trebuchet MS" pitchFamily="34" charset="0"/>
              </a:rPr>
            </a:br>
            <a:r>
              <a:rPr lang="en-US" dirty="0" smtClean="0">
                <a:latin typeface="Calibri" pitchFamily="34" charset="0"/>
                <a:cs typeface="Trebuchet MS" pitchFamily="34" charset="0"/>
              </a:rPr>
              <a:t>Engineering Education</a:t>
            </a:r>
          </a:p>
        </p:txBody>
      </p:sp>
      <p:sp>
        <p:nvSpPr>
          <p:cNvPr id="13315" name="Content Placeholder 2"/>
          <p:cNvSpPr>
            <a:spLocks noGrp="1"/>
          </p:cNvSpPr>
          <p:nvPr>
            <p:ph idx="1"/>
          </p:nvPr>
        </p:nvSpPr>
        <p:spPr>
          <a:xfrm>
            <a:off x="457200" y="1951038"/>
            <a:ext cx="8229600" cy="4525962"/>
          </a:xfrm>
        </p:spPr>
        <p:txBody>
          <a:bodyPr/>
          <a:lstStyle/>
          <a:p>
            <a:r>
              <a:rPr lang="en-US" dirty="0" smtClean="0">
                <a:latin typeface="Calibri" pitchFamily="34" charset="0"/>
                <a:cs typeface="Trebuchet MS" pitchFamily="34" charset="0"/>
              </a:rPr>
              <a:t>Focus on finding and retaining students</a:t>
            </a:r>
          </a:p>
          <a:p>
            <a:r>
              <a:rPr lang="en-US" dirty="0" smtClean="0">
                <a:latin typeface="Calibri" pitchFamily="34" charset="0"/>
                <a:cs typeface="Trebuchet MS" pitchFamily="34" charset="0"/>
              </a:rPr>
              <a:t>Focus on “fixing” students</a:t>
            </a:r>
          </a:p>
          <a:p>
            <a:r>
              <a:rPr lang="en-US" dirty="0" smtClean="0">
                <a:latin typeface="Calibri" pitchFamily="34" charset="0"/>
                <a:cs typeface="Trebuchet MS" pitchFamily="34" charset="0"/>
              </a:rPr>
              <a:t>Focus on “understanding” students</a:t>
            </a:r>
          </a:p>
          <a:p>
            <a:r>
              <a:rPr lang="en-US" dirty="0" smtClean="0">
                <a:latin typeface="Calibri" pitchFamily="34" charset="0"/>
                <a:cs typeface="Trebuchet MS" pitchFamily="34" charset="0"/>
              </a:rPr>
              <a:t>Focus on “learning”</a:t>
            </a:r>
          </a:p>
          <a:p>
            <a:r>
              <a:rPr lang="en-US" dirty="0" smtClean="0">
                <a:latin typeface="Calibri" pitchFamily="34" charset="0"/>
                <a:cs typeface="Trebuchet MS" pitchFamily="34" charset="0"/>
              </a:rPr>
              <a:t>Focus on educational systems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44500"/>
            <a:ext cx="8229600" cy="1143000"/>
          </a:xfrm>
        </p:spPr>
        <p:txBody>
          <a:bodyPr>
            <a:normAutofit fontScale="90000"/>
          </a:bodyPr>
          <a:lstStyle/>
          <a:p>
            <a:r>
              <a:rPr lang="en-US" smtClean="0">
                <a:latin typeface="Trebuchet MS" pitchFamily="34" charset="0"/>
                <a:cs typeface="Trebuchet MS" pitchFamily="34" charset="0"/>
              </a:rPr>
              <a:t>Broader Challenges in Education</a:t>
            </a:r>
          </a:p>
        </p:txBody>
      </p:sp>
      <p:sp>
        <p:nvSpPr>
          <p:cNvPr id="14339" name="Content Placeholder 2"/>
          <p:cNvSpPr>
            <a:spLocks noGrp="1"/>
          </p:cNvSpPr>
          <p:nvPr>
            <p:ph idx="1"/>
          </p:nvPr>
        </p:nvSpPr>
        <p:spPr>
          <a:xfrm>
            <a:off x="457200" y="1874838"/>
            <a:ext cx="8229600" cy="4525962"/>
          </a:xfrm>
        </p:spPr>
        <p:txBody>
          <a:bodyPr/>
          <a:lstStyle/>
          <a:p>
            <a:r>
              <a:rPr lang="en-US" dirty="0" smtClean="0">
                <a:latin typeface="Trebuchet MS" pitchFamily="34" charset="0"/>
                <a:cs typeface="Trebuchet MS" pitchFamily="34" charset="0"/>
              </a:rPr>
              <a:t>STEM Education for ALL (including returning Service Members)</a:t>
            </a:r>
          </a:p>
          <a:p>
            <a:endParaRPr lang="en-US" dirty="0" smtClean="0">
              <a:latin typeface="Trebuchet MS" pitchFamily="34" charset="0"/>
              <a:cs typeface="Trebuchet MS" pitchFamily="34" charset="0"/>
            </a:endParaRPr>
          </a:p>
          <a:p>
            <a:r>
              <a:rPr lang="en-US" dirty="0" smtClean="0">
                <a:latin typeface="Trebuchet MS" pitchFamily="34" charset="0"/>
                <a:cs typeface="Trebuchet MS" pitchFamily="34" charset="0"/>
              </a:rPr>
              <a:t>Overcoming Impediments to Engaging Diverse Populations</a:t>
            </a:r>
          </a:p>
          <a:p>
            <a:endParaRPr lang="en-US" dirty="0" smtClean="0">
              <a:latin typeface="Trebuchet MS" pitchFamily="34" charset="0"/>
              <a:cs typeface="Trebuchet MS" pitchFamily="34" charset="0"/>
            </a:endParaRPr>
          </a:p>
          <a:p>
            <a:r>
              <a:rPr lang="en-US" dirty="0" smtClean="0">
                <a:latin typeface="Trebuchet MS" pitchFamily="34" charset="0"/>
                <a:cs typeface="Trebuchet MS" pitchFamily="34" charset="0"/>
              </a:rPr>
              <a:t>Large-Scale Faculty Development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229600" cy="1143000"/>
          </a:xfrm>
        </p:spPr>
        <p:txBody>
          <a:bodyPr>
            <a:normAutofit fontScale="90000"/>
          </a:bodyPr>
          <a:lstStyle/>
          <a:p>
            <a:pPr algn="l"/>
            <a:r>
              <a:rPr lang="en-US" dirty="0" smtClean="0">
                <a:latin typeface="Calibri" pitchFamily="34" charset="0"/>
                <a:cs typeface="Trebuchet MS" pitchFamily="34" charset="0"/>
              </a:rPr>
              <a:t>Broader Challenge: Shrinking Discretionary Federal Budget</a:t>
            </a:r>
            <a:endParaRPr lang="en-US" dirty="0" smtClean="0">
              <a:latin typeface="Calibri" pitchFamily="34" charset="0"/>
              <a:cs typeface="Trebuchet MS" pitchFamily="34" charset="0"/>
            </a:endParaRPr>
          </a:p>
        </p:txBody>
      </p:sp>
      <p:pic>
        <p:nvPicPr>
          <p:cNvPr id="512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816" y="1543391"/>
            <a:ext cx="6382584" cy="53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96338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534400" cy="4525963"/>
          </a:xfrm>
        </p:spPr>
        <p:txBody>
          <a:bodyPr>
            <a:normAutofit fontScale="92500" lnSpcReduction="20000"/>
          </a:bodyPr>
          <a:lstStyle/>
          <a:p>
            <a:pPr marL="0" indent="0">
              <a:buNone/>
            </a:pPr>
            <a:r>
              <a:rPr lang="en-US" dirty="0" smtClean="0">
                <a:latin typeface="Calibri" pitchFamily="34" charset="0"/>
              </a:rPr>
              <a:t>Innovations in Engineering Education</a:t>
            </a:r>
          </a:p>
          <a:p>
            <a:r>
              <a:rPr lang="en-US" dirty="0" smtClean="0">
                <a:latin typeface="Calibri" pitchFamily="34" charset="0"/>
              </a:rPr>
              <a:t>Experiential Learning</a:t>
            </a:r>
          </a:p>
          <a:p>
            <a:pPr lvl="1"/>
            <a:r>
              <a:rPr lang="en-US" dirty="0" smtClean="0">
                <a:latin typeface="Calibri" pitchFamily="34" charset="0"/>
              </a:rPr>
              <a:t>Internships/Contests/Service/Venturing/Clinics</a:t>
            </a:r>
          </a:p>
          <a:p>
            <a:r>
              <a:rPr lang="en-US" dirty="0" smtClean="0">
                <a:latin typeface="Calibri" pitchFamily="34" charset="0"/>
              </a:rPr>
              <a:t>Inductive Learning</a:t>
            </a:r>
          </a:p>
          <a:p>
            <a:pPr lvl="1"/>
            <a:r>
              <a:rPr lang="en-US" dirty="0" smtClean="0">
                <a:latin typeface="Calibri" pitchFamily="34" charset="0"/>
              </a:rPr>
              <a:t>PBL, Inquiry, Case-based, JIT, etc.</a:t>
            </a:r>
          </a:p>
          <a:p>
            <a:r>
              <a:rPr lang="en-US" dirty="0" smtClean="0">
                <a:latin typeface="Calibri" pitchFamily="34" charset="0"/>
              </a:rPr>
              <a:t>Design before fundamentals</a:t>
            </a:r>
          </a:p>
          <a:p>
            <a:pPr lvl="1"/>
            <a:r>
              <a:rPr lang="en-US" dirty="0" smtClean="0">
                <a:latin typeface="Calibri" pitchFamily="34" charset="0"/>
              </a:rPr>
              <a:t>Real engineering, real early</a:t>
            </a:r>
          </a:p>
          <a:p>
            <a:r>
              <a:rPr lang="en-US" dirty="0" smtClean="0">
                <a:latin typeface="Calibri" pitchFamily="34" charset="0"/>
              </a:rPr>
              <a:t>Deployment of education research</a:t>
            </a:r>
          </a:p>
          <a:p>
            <a:r>
              <a:rPr lang="en-US" dirty="0" smtClean="0">
                <a:latin typeface="Calibri" pitchFamily="34" charset="0"/>
              </a:rPr>
              <a:t>Concept Tests and Authentic Assessments</a:t>
            </a:r>
          </a:p>
          <a:p>
            <a:pPr marL="0" indent="0">
              <a:buNone/>
            </a:pPr>
            <a:r>
              <a:rPr lang="en-US" dirty="0" smtClean="0">
                <a:latin typeface="Calibri" pitchFamily="34" charset="0"/>
              </a:rPr>
              <a:t>Note overlaps in the elements above</a:t>
            </a:r>
          </a:p>
          <a:p>
            <a:pPr lvl="1"/>
            <a:endParaRPr lang="en-US" dirty="0"/>
          </a:p>
        </p:txBody>
      </p:sp>
      <p:sp>
        <p:nvSpPr>
          <p:cNvPr id="5" name="Title 1"/>
          <p:cNvSpPr txBox="1">
            <a:spLocks/>
          </p:cNvSpPr>
          <p:nvPr/>
        </p:nvSpPr>
        <p:spPr>
          <a:xfrm>
            <a:off x="609600" y="715963"/>
            <a:ext cx="8229600" cy="1143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rgbClr val="FFFF00"/>
                </a:solidFill>
              </a:rPr>
              <a:t>Teaching, Learning &amp; Assessment</a:t>
            </a:r>
            <a:endParaRPr lang="en-US" dirty="0">
              <a:solidFill>
                <a:srgbClr val="FFFF00"/>
              </a:solidFill>
            </a:endParaRPr>
          </a:p>
        </p:txBody>
      </p:sp>
    </p:spTree>
    <p:extLst>
      <p:ext uri="{BB962C8B-B14F-4D97-AF65-F5344CB8AC3E}">
        <p14:creationId xmlns:p14="http://schemas.microsoft.com/office/powerpoint/2010/main" val="199992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534400" cy="4525963"/>
          </a:xfrm>
        </p:spPr>
        <p:txBody>
          <a:bodyPr>
            <a:normAutofit/>
          </a:bodyPr>
          <a:lstStyle/>
          <a:p>
            <a:pPr>
              <a:buNone/>
            </a:pPr>
            <a:r>
              <a:rPr lang="en-US" dirty="0" smtClean="0">
                <a:latin typeface="Tahoma" pitchFamily="34" charset="0"/>
              </a:rPr>
              <a:t>AWARENESS: Pre-college </a:t>
            </a:r>
            <a:r>
              <a:rPr lang="en-US" dirty="0">
                <a:latin typeface="Tahoma" pitchFamily="34" charset="0"/>
              </a:rPr>
              <a:t>and first year overview courses suitable for </a:t>
            </a:r>
            <a:r>
              <a:rPr lang="en-US" dirty="0" smtClean="0">
                <a:latin typeface="Tahoma" pitchFamily="34" charset="0"/>
              </a:rPr>
              <a:t>non-majors</a:t>
            </a:r>
            <a:endParaRPr lang="en-US" dirty="0">
              <a:latin typeface="Tahoma" pitchFamily="34" charset="0"/>
            </a:endParaRPr>
          </a:p>
          <a:p>
            <a:r>
              <a:rPr lang="en-US" dirty="0">
                <a:latin typeface="Tahoma" pitchFamily="34" charset="0"/>
              </a:rPr>
              <a:t>Engineering as design and as distinct from science </a:t>
            </a:r>
            <a:r>
              <a:rPr lang="en-US" sz="1400" dirty="0">
                <a:latin typeface="Tahoma" pitchFamily="34" charset="0"/>
              </a:rPr>
              <a:t>(</a:t>
            </a:r>
            <a:r>
              <a:rPr lang="en-US" sz="1400" dirty="0" err="1">
                <a:latin typeface="Tahoma" pitchFamily="34" charset="0"/>
              </a:rPr>
              <a:t>Pertrosky</a:t>
            </a:r>
            <a:r>
              <a:rPr lang="en-US" sz="1400" dirty="0">
                <a:latin typeface="Tahoma" pitchFamily="34" charset="0"/>
              </a:rPr>
              <a:t>, PRISM, 12/2009)</a:t>
            </a:r>
            <a:endParaRPr lang="en-US" dirty="0">
              <a:latin typeface="Tahoma" pitchFamily="34" charset="0"/>
            </a:endParaRPr>
          </a:p>
          <a:p>
            <a:r>
              <a:rPr lang="en-US" dirty="0">
                <a:latin typeface="Tahoma" pitchFamily="34" charset="0"/>
              </a:rPr>
              <a:t>Engineering as an integrator and realization of SMT concepts </a:t>
            </a:r>
            <a:r>
              <a:rPr lang="en-US" sz="1400" dirty="0">
                <a:latin typeface="Tahoma" pitchFamily="34" charset="0"/>
              </a:rPr>
              <a:t>(NAE, 2009)</a:t>
            </a:r>
            <a:endParaRPr lang="en-US" dirty="0">
              <a:latin typeface="Tahoma" pitchFamily="34" charset="0"/>
            </a:endParaRPr>
          </a:p>
          <a:p>
            <a:r>
              <a:rPr lang="en-US" dirty="0">
                <a:latin typeface="Tahoma" pitchFamily="34" charset="0"/>
              </a:rPr>
              <a:t>Engineering as public service</a:t>
            </a:r>
          </a:p>
          <a:p>
            <a:pPr marL="457200" lvl="1" indent="0">
              <a:buNone/>
            </a:pPr>
            <a:endParaRPr lang="en-US" dirty="0"/>
          </a:p>
        </p:txBody>
      </p:sp>
      <p:sp>
        <p:nvSpPr>
          <p:cNvPr id="5" name="Title 1"/>
          <p:cNvSpPr txBox="1">
            <a:spLocks/>
          </p:cNvSpPr>
          <p:nvPr/>
        </p:nvSpPr>
        <p:spPr>
          <a:xfrm>
            <a:off x="609600" y="715963"/>
            <a:ext cx="8229600" cy="1341437"/>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Curriculum, Laboratories &amp; Ed Tech</a:t>
            </a:r>
            <a:endParaRPr lang="en-US" dirty="0">
              <a:solidFill>
                <a:srgbClr val="FFFF00"/>
              </a:solidFill>
            </a:endParaRPr>
          </a:p>
        </p:txBody>
      </p:sp>
    </p:spTree>
    <p:extLst>
      <p:ext uri="{BB962C8B-B14F-4D97-AF65-F5344CB8AC3E}">
        <p14:creationId xmlns:p14="http://schemas.microsoft.com/office/powerpoint/2010/main" val="274320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5E9F24-55F9-4B4A-B5E8-B10C137838DC}" type="slidenum">
              <a:rPr lang="en-US" sz="1400">
                <a:solidFill>
                  <a:srgbClr val="FFFA00"/>
                </a:solidFill>
              </a:rPr>
              <a:pPr eaLnBrk="1" hangingPunct="1"/>
              <a:t>16</a:t>
            </a:fld>
            <a:endParaRPr lang="en-US" sz="1400">
              <a:solidFill>
                <a:srgbClr val="FFFA00"/>
              </a:solidFill>
            </a:endParaRPr>
          </a:p>
        </p:txBody>
      </p:sp>
      <p:sp>
        <p:nvSpPr>
          <p:cNvPr id="6147" name="Rectangle 2"/>
          <p:cNvSpPr>
            <a:spLocks noGrp="1" noChangeArrowheads="1"/>
          </p:cNvSpPr>
          <p:nvPr>
            <p:ph type="title"/>
          </p:nvPr>
        </p:nvSpPr>
        <p:spPr/>
        <p:txBody>
          <a:bodyPr/>
          <a:lstStyle/>
          <a:p>
            <a:pPr algn="l" eaLnBrk="1" hangingPunct="1"/>
            <a:r>
              <a:rPr lang="en-US" dirty="0" smtClean="0">
                <a:latin typeface="Tahoma" pitchFamily="34" charset="0"/>
              </a:rPr>
              <a:t>Engaging Practice</a:t>
            </a:r>
          </a:p>
        </p:txBody>
      </p:sp>
      <p:sp>
        <p:nvSpPr>
          <p:cNvPr id="6148" name="Rectangle 3"/>
          <p:cNvSpPr>
            <a:spLocks noGrp="1" noChangeArrowheads="1"/>
          </p:cNvSpPr>
          <p:nvPr>
            <p:ph type="body" idx="1"/>
          </p:nvPr>
        </p:nvSpPr>
        <p:spPr>
          <a:xfrm>
            <a:off x="685800" y="2057400"/>
            <a:ext cx="7772400" cy="4267200"/>
          </a:xfrm>
        </p:spPr>
        <p:txBody>
          <a:bodyPr/>
          <a:lstStyle/>
          <a:p>
            <a:pPr eaLnBrk="1" hangingPunct="1">
              <a:lnSpc>
                <a:spcPct val="90000"/>
              </a:lnSpc>
              <a:buFontTx/>
              <a:buNone/>
            </a:pPr>
            <a:r>
              <a:rPr lang="en-US" dirty="0" smtClean="0">
                <a:latin typeface="Tahoma" pitchFamily="34" charset="0"/>
              </a:rPr>
              <a:t>Multi-year, Vertically Integrated &amp; Hands On</a:t>
            </a:r>
          </a:p>
          <a:p>
            <a:pPr eaLnBrk="1" hangingPunct="1">
              <a:lnSpc>
                <a:spcPct val="90000"/>
              </a:lnSpc>
              <a:buFontTx/>
              <a:buNone/>
            </a:pPr>
            <a:r>
              <a:rPr lang="en-US" dirty="0" smtClean="0">
                <a:latin typeface="Tahoma" pitchFamily="34" charset="0"/>
              </a:rPr>
              <a:t>-- See research on value of</a:t>
            </a:r>
          </a:p>
          <a:p>
            <a:pPr eaLnBrk="1" hangingPunct="1">
              <a:lnSpc>
                <a:spcPct val="90000"/>
              </a:lnSpc>
            </a:pPr>
            <a:r>
              <a:rPr lang="en-US" dirty="0" smtClean="0">
                <a:latin typeface="Tahoma" pitchFamily="34" charset="0"/>
              </a:rPr>
              <a:t>Tying coursework to personal experience </a:t>
            </a:r>
            <a:r>
              <a:rPr lang="en-US" sz="2400" dirty="0" smtClean="0">
                <a:latin typeface="Tahoma" pitchFamily="34" charset="0"/>
              </a:rPr>
              <a:t>(</a:t>
            </a:r>
            <a:r>
              <a:rPr lang="en-US" sz="2400" i="1" dirty="0" smtClean="0">
                <a:latin typeface="Tahoma" pitchFamily="34" charset="0"/>
              </a:rPr>
              <a:t>Science</a:t>
            </a:r>
            <a:r>
              <a:rPr lang="en-US" sz="2400" dirty="0" smtClean="0">
                <a:latin typeface="Tahoma" pitchFamily="34" charset="0"/>
              </a:rPr>
              <a:t> 4 Dec 2009 p1410)</a:t>
            </a:r>
          </a:p>
          <a:p>
            <a:pPr eaLnBrk="1" hangingPunct="1">
              <a:lnSpc>
                <a:spcPct val="90000"/>
              </a:lnSpc>
            </a:pPr>
            <a:r>
              <a:rPr lang="en-US" dirty="0" smtClean="0">
                <a:latin typeface="Tahoma" pitchFamily="34" charset="0"/>
              </a:rPr>
              <a:t>Providing contextual and integrative activities  </a:t>
            </a:r>
            <a:r>
              <a:rPr lang="en-US" sz="1600" dirty="0" smtClean="0">
                <a:latin typeface="Tahoma" pitchFamily="34" charset="0"/>
              </a:rPr>
              <a:t>(Cambridge-MIT Institute, 2007)</a:t>
            </a:r>
            <a:endParaRPr lang="en-US" dirty="0" smtClean="0">
              <a:latin typeface="Tahoma" pitchFamily="34" charset="0"/>
            </a:endParaRPr>
          </a:p>
          <a:p>
            <a:pPr eaLnBrk="1" hangingPunct="1">
              <a:lnSpc>
                <a:spcPct val="90000"/>
              </a:lnSpc>
            </a:pPr>
            <a:r>
              <a:rPr lang="en-US" dirty="0" smtClean="0">
                <a:latin typeface="Tahoma" pitchFamily="34" charset="0"/>
              </a:rPr>
              <a:t>Inculcating a “systems” perspective </a:t>
            </a:r>
            <a:r>
              <a:rPr lang="en-US" sz="1600" dirty="0" smtClean="0">
                <a:latin typeface="Tahoma" pitchFamily="34" charset="0"/>
              </a:rPr>
              <a:t>(Grasso et 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0614C7-C507-485F-B353-9253D99C8088}" type="slidenum">
              <a:rPr lang="en-US" sz="1400">
                <a:solidFill>
                  <a:srgbClr val="FFFA00"/>
                </a:solidFill>
              </a:rPr>
              <a:pPr eaLnBrk="1" hangingPunct="1"/>
              <a:t>17</a:t>
            </a:fld>
            <a:endParaRPr lang="en-US" sz="1400">
              <a:solidFill>
                <a:srgbClr val="FFFA00"/>
              </a:solidFill>
            </a:endParaRPr>
          </a:p>
        </p:txBody>
      </p:sp>
      <p:sp>
        <p:nvSpPr>
          <p:cNvPr id="7171" name="Rectangle 2"/>
          <p:cNvSpPr>
            <a:spLocks noGrp="1" noChangeArrowheads="1"/>
          </p:cNvSpPr>
          <p:nvPr>
            <p:ph type="title"/>
          </p:nvPr>
        </p:nvSpPr>
        <p:spPr/>
        <p:txBody>
          <a:bodyPr/>
          <a:lstStyle/>
          <a:p>
            <a:pPr algn="l" eaLnBrk="1" hangingPunct="1"/>
            <a:r>
              <a:rPr lang="en-US" dirty="0" smtClean="0">
                <a:latin typeface="Tahoma" pitchFamily="34" charset="0"/>
              </a:rPr>
              <a:t>Skills Building</a:t>
            </a:r>
          </a:p>
        </p:txBody>
      </p:sp>
      <p:sp>
        <p:nvSpPr>
          <p:cNvPr id="7172" name="Rectangle 3"/>
          <p:cNvSpPr>
            <a:spLocks noGrp="1" noChangeArrowheads="1"/>
          </p:cNvSpPr>
          <p:nvPr>
            <p:ph type="body" idx="1"/>
          </p:nvPr>
        </p:nvSpPr>
        <p:spPr/>
        <p:txBody>
          <a:bodyPr/>
          <a:lstStyle/>
          <a:p>
            <a:pPr eaLnBrk="1" hangingPunct="1">
              <a:buFontTx/>
              <a:buNone/>
            </a:pPr>
            <a:r>
              <a:rPr lang="en-US" dirty="0" smtClean="0">
                <a:latin typeface="Tahoma" pitchFamily="34" charset="0"/>
              </a:rPr>
              <a:t>Multi-dimensional Professionals</a:t>
            </a:r>
          </a:p>
          <a:p>
            <a:pPr eaLnBrk="1" hangingPunct="1"/>
            <a:r>
              <a:rPr lang="en-US" dirty="0" smtClean="0">
                <a:latin typeface="Tahoma" pitchFamily="34" charset="0"/>
              </a:rPr>
              <a:t>Technical skills</a:t>
            </a:r>
          </a:p>
          <a:p>
            <a:pPr eaLnBrk="1" hangingPunct="1"/>
            <a:r>
              <a:rPr lang="en-US" dirty="0" smtClean="0">
                <a:latin typeface="Tahoma" pitchFamily="34" charset="0"/>
              </a:rPr>
              <a:t>Communication skills</a:t>
            </a:r>
          </a:p>
          <a:p>
            <a:pPr eaLnBrk="1" hangingPunct="1"/>
            <a:r>
              <a:rPr lang="en-US" dirty="0" smtClean="0">
                <a:latin typeface="Tahoma" pitchFamily="34" charset="0"/>
              </a:rPr>
              <a:t>Social skills</a:t>
            </a:r>
          </a:p>
          <a:p>
            <a:pPr eaLnBrk="1" hangingPunct="1"/>
            <a:r>
              <a:rPr lang="en-US" dirty="0" smtClean="0">
                <a:latin typeface="Tahoma" pitchFamily="34" charset="0"/>
              </a:rPr>
              <a:t>Global awareness</a:t>
            </a:r>
          </a:p>
          <a:p>
            <a:pPr eaLnBrk="1" hangingPunct="1"/>
            <a:r>
              <a:rPr lang="en-US" dirty="0" smtClean="0">
                <a:latin typeface="Tahoma" pitchFamily="34" charset="0"/>
              </a:rPr>
              <a:t>Intercultural competence (national, ethnic, religious, etc.)</a:t>
            </a:r>
          </a:p>
          <a:p>
            <a:pPr lvl="1" eaLnBrk="1" hangingPunct="1"/>
            <a:endParaRPr lang="en-US" dirty="0" smtClean="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00087"/>
            <a:ext cx="8304715"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6248400"/>
            <a:ext cx="2186817" cy="369332"/>
          </a:xfrm>
          <a:prstGeom prst="rect">
            <a:avLst/>
          </a:prstGeom>
          <a:noFill/>
        </p:spPr>
        <p:txBody>
          <a:bodyPr wrap="none" rtlCol="0">
            <a:spAutoFit/>
          </a:bodyPr>
          <a:lstStyle/>
          <a:p>
            <a:r>
              <a:rPr lang="en-US" dirty="0" smtClean="0"/>
              <a:t>Summer 2011, Prism</a:t>
            </a:r>
            <a:endParaRPr lang="en-US" dirty="0"/>
          </a:p>
        </p:txBody>
      </p:sp>
    </p:spTree>
    <p:extLst>
      <p:ext uri="{BB962C8B-B14F-4D97-AF65-F5344CB8AC3E}">
        <p14:creationId xmlns:p14="http://schemas.microsoft.com/office/powerpoint/2010/main" val="50057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a:t>
            </a:r>
            <a:endParaRPr lang="en-US" dirty="0"/>
          </a:p>
        </p:txBody>
      </p:sp>
      <p:sp>
        <p:nvSpPr>
          <p:cNvPr id="3" name="Content Placeholder 2"/>
          <p:cNvSpPr>
            <a:spLocks noGrp="1"/>
          </p:cNvSpPr>
          <p:nvPr>
            <p:ph idx="1"/>
          </p:nvPr>
        </p:nvSpPr>
        <p:spPr>
          <a:xfrm>
            <a:off x="457200" y="1219200"/>
            <a:ext cx="8229600" cy="5410200"/>
          </a:xfrm>
        </p:spPr>
        <p:txBody>
          <a:bodyPr>
            <a:normAutofit lnSpcReduction="10000"/>
          </a:bodyPr>
          <a:lstStyle/>
          <a:p>
            <a:r>
              <a:rPr lang="en-US" dirty="0" smtClean="0"/>
              <a:t>Context-driven</a:t>
            </a:r>
          </a:p>
          <a:p>
            <a:r>
              <a:rPr lang="en-US" dirty="0" smtClean="0"/>
              <a:t>Hands-on, Minds-on, and Project-based</a:t>
            </a:r>
          </a:p>
          <a:p>
            <a:r>
              <a:rPr lang="en-US" dirty="0" smtClean="0"/>
              <a:t>Enhance student’s “professional” skills</a:t>
            </a:r>
          </a:p>
          <a:p>
            <a:pPr lvl="1"/>
            <a:r>
              <a:rPr lang="en-US" dirty="0" smtClean="0"/>
              <a:t>Oral &amp; Written Communications skills</a:t>
            </a:r>
          </a:p>
          <a:p>
            <a:pPr lvl="1"/>
            <a:r>
              <a:rPr lang="en-US" dirty="0" smtClean="0"/>
              <a:t>Teaming skills</a:t>
            </a:r>
          </a:p>
          <a:p>
            <a:pPr lvl="1"/>
            <a:r>
              <a:rPr lang="en-US" dirty="0" smtClean="0"/>
              <a:t>Leadership skills</a:t>
            </a:r>
          </a:p>
          <a:p>
            <a:r>
              <a:rPr lang="en-US" dirty="0" smtClean="0"/>
              <a:t>Tied to student’s desires to help others</a:t>
            </a:r>
          </a:p>
          <a:p>
            <a:r>
              <a:rPr lang="en-US" dirty="0" smtClean="0"/>
              <a:t>Highly engaged instructors</a:t>
            </a:r>
          </a:p>
          <a:p>
            <a:r>
              <a:rPr lang="en-US" dirty="0" smtClean="0"/>
              <a:t>Interdisciplinary topics</a:t>
            </a:r>
          </a:p>
          <a:p>
            <a:r>
              <a:rPr lang="en-US" dirty="0" smtClean="0"/>
              <a:t>Frequently, but not exclusively, introductory</a:t>
            </a:r>
            <a:endParaRPr lang="en-US" dirty="0"/>
          </a:p>
        </p:txBody>
      </p:sp>
    </p:spTree>
    <p:extLst>
      <p:ext uri="{BB962C8B-B14F-4D97-AF65-F5344CB8AC3E}">
        <p14:creationId xmlns:p14="http://schemas.microsoft.com/office/powerpoint/2010/main" val="269015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ASEE</a:t>
            </a:r>
            <a:endParaRPr lang="en-US" dirty="0">
              <a:solidFill>
                <a:srgbClr val="0070C0"/>
              </a:solidFill>
            </a:endParaRPr>
          </a:p>
        </p:txBody>
      </p:sp>
      <p:sp>
        <p:nvSpPr>
          <p:cNvPr id="3" name="Content Placeholder 2"/>
          <p:cNvSpPr>
            <a:spLocks noGrp="1"/>
          </p:cNvSpPr>
          <p:nvPr>
            <p:ph sz="quarter" idx="1"/>
          </p:nvPr>
        </p:nvSpPr>
        <p:spPr>
          <a:xfrm>
            <a:off x="457200" y="1600200"/>
            <a:ext cx="8229600" cy="5029200"/>
          </a:xfrm>
        </p:spPr>
        <p:txBody>
          <a:bodyPr>
            <a:normAutofit/>
          </a:bodyPr>
          <a:lstStyle/>
          <a:p>
            <a:pPr>
              <a:spcAft>
                <a:spcPts val="600"/>
              </a:spcAft>
            </a:pPr>
            <a:r>
              <a:rPr lang="en-US" sz="2800" dirty="0" smtClean="0"/>
              <a:t>Founded in 1893</a:t>
            </a:r>
          </a:p>
          <a:p>
            <a:pPr>
              <a:spcBef>
                <a:spcPts val="1800"/>
              </a:spcBef>
            </a:pPr>
            <a:r>
              <a:rPr lang="en-US" sz="2800" dirty="0" smtClean="0"/>
              <a:t>Spans all engineering disciplines</a:t>
            </a:r>
          </a:p>
          <a:p>
            <a:pPr>
              <a:spcBef>
                <a:spcPts val="1800"/>
              </a:spcBef>
            </a:pPr>
            <a:r>
              <a:rPr lang="en-US" sz="2800" dirty="0" smtClean="0"/>
              <a:t>Concerned with teaching, research, public service, professional practice, and social awareness</a:t>
            </a:r>
          </a:p>
          <a:p>
            <a:pPr>
              <a:spcBef>
                <a:spcPts val="1800"/>
              </a:spcBef>
            </a:pPr>
            <a:r>
              <a:rPr lang="en-US" sz="2800" dirty="0" smtClean="0"/>
              <a:t>Voice of academic engineering </a:t>
            </a:r>
            <a:r>
              <a:rPr lang="en-US" sz="1400" dirty="0" smtClean="0"/>
              <a:t>(400 colleges of engineering and engineering technology)</a:t>
            </a:r>
          </a:p>
          <a:p>
            <a:pPr>
              <a:spcBef>
                <a:spcPts val="1800"/>
              </a:spcBef>
            </a:pPr>
            <a:r>
              <a:rPr lang="en-US" sz="2800" dirty="0" smtClean="0"/>
              <a:t>Over 13,000 total individual members</a:t>
            </a:r>
          </a:p>
          <a:p>
            <a:pPr>
              <a:spcBef>
                <a:spcPts val="1800"/>
              </a:spcBef>
              <a:spcAft>
                <a:spcPts val="600"/>
              </a:spcAft>
            </a:pPr>
            <a:r>
              <a:rPr lang="en-US" sz="2800" dirty="0" smtClean="0"/>
              <a:t>100 corporations, NGOs, governmental agencies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lstStyle/>
          <a:p>
            <a:r>
              <a:rPr lang="en-US" dirty="0" smtClean="0"/>
              <a:t>MIT Toy Product Design</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a:p>
        </p:txBody>
      </p:sp>
      <p:sp>
        <p:nvSpPr>
          <p:cNvPr id="4" name="Content Placeholder 3"/>
          <p:cNvSpPr>
            <a:spLocks noGrp="1"/>
          </p:cNvSpPr>
          <p:nvPr>
            <p:ph sz="half" idx="2"/>
          </p:nvPr>
        </p:nvSpPr>
        <p:spPr>
          <a:xfrm>
            <a:off x="4648200" y="1600200"/>
            <a:ext cx="4038600" cy="5105400"/>
          </a:xfrm>
        </p:spPr>
        <p:txBody>
          <a:bodyPr>
            <a:normAutofit fontScale="92500" lnSpcReduction="20000"/>
          </a:bodyPr>
          <a:lstStyle/>
          <a:p>
            <a:r>
              <a:rPr lang="en-US" dirty="0" smtClean="0"/>
              <a:t>Hands-on </a:t>
            </a:r>
            <a:r>
              <a:rPr lang="en-US" dirty="0"/>
              <a:t>project-based design course </a:t>
            </a:r>
            <a:endParaRPr lang="en-US" dirty="0" smtClean="0"/>
          </a:p>
          <a:p>
            <a:r>
              <a:rPr lang="en-US" dirty="0" smtClean="0"/>
              <a:t>Introduction </a:t>
            </a:r>
            <a:r>
              <a:rPr lang="en-US" dirty="0"/>
              <a:t>to the product design </a:t>
            </a:r>
            <a:r>
              <a:rPr lang="en-US" dirty="0" smtClean="0"/>
              <a:t>process</a:t>
            </a:r>
          </a:p>
          <a:p>
            <a:r>
              <a:rPr lang="en-US" dirty="0" smtClean="0"/>
              <a:t>Students </a:t>
            </a:r>
            <a:r>
              <a:rPr lang="en-US" dirty="0"/>
              <a:t>work in </a:t>
            </a:r>
            <a:r>
              <a:rPr lang="en-US" dirty="0" smtClean="0"/>
              <a:t>teams </a:t>
            </a:r>
            <a:r>
              <a:rPr lang="en-US" dirty="0"/>
              <a:t>of 5-6 </a:t>
            </a:r>
            <a:r>
              <a:rPr lang="en-US" dirty="0" smtClean="0"/>
              <a:t>members</a:t>
            </a:r>
          </a:p>
          <a:p>
            <a:r>
              <a:rPr lang="en-US" dirty="0"/>
              <a:t>Students work closely with a local sponsor, an elementary school, and experienced </a:t>
            </a:r>
            <a:r>
              <a:rPr lang="en-US" dirty="0" smtClean="0"/>
              <a:t>mentors</a:t>
            </a:r>
          </a:p>
          <a:p>
            <a:r>
              <a:rPr lang="en-US" dirty="0"/>
              <a:t>At the end of the course, students present their toy products at the </a:t>
            </a:r>
            <a:r>
              <a:rPr lang="en-US" dirty="0" err="1"/>
              <a:t>Playsentations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44620"/>
            <a:ext cx="3886200" cy="452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549275"/>
            <a:ext cx="1722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ASEE Corporate Identity\LOGOS\ASEE Logo\Jpeg format\ASEE Main Letterhead ver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6" y="21771"/>
            <a:ext cx="2817430" cy="52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5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a:bodyPr>
          <a:lstStyle/>
          <a:p>
            <a:r>
              <a:rPr lang="en-US" dirty="0" err="1" smtClean="0"/>
              <a:t>CalPoly</a:t>
            </a:r>
            <a:r>
              <a:rPr lang="en-US" dirty="0" smtClean="0"/>
              <a:t> </a:t>
            </a:r>
            <a:r>
              <a:rPr lang="en-US" dirty="0" err="1" smtClean="0"/>
              <a:t>PolyHouse</a:t>
            </a:r>
            <a:endParaRPr lang="en-US" dirty="0"/>
          </a:p>
        </p:txBody>
      </p:sp>
      <p:sp>
        <p:nvSpPr>
          <p:cNvPr id="4" name="Content Placeholder 3"/>
          <p:cNvSpPr>
            <a:spLocks noGrp="1"/>
          </p:cNvSpPr>
          <p:nvPr>
            <p:ph sz="half" idx="2"/>
          </p:nvPr>
        </p:nvSpPr>
        <p:spPr>
          <a:xfrm>
            <a:off x="4648200" y="1600200"/>
            <a:ext cx="4038600" cy="5105400"/>
          </a:xfrm>
        </p:spPr>
        <p:txBody>
          <a:bodyPr>
            <a:normAutofit fontScale="77500" lnSpcReduction="20000"/>
          </a:bodyPr>
          <a:lstStyle/>
          <a:p>
            <a:r>
              <a:rPr lang="en-US" dirty="0" smtClean="0"/>
              <a:t>Project </a:t>
            </a:r>
            <a:r>
              <a:rPr lang="en-US" dirty="0"/>
              <a:t>management </a:t>
            </a:r>
            <a:r>
              <a:rPr lang="en-US" dirty="0" smtClean="0"/>
              <a:t>class</a:t>
            </a:r>
          </a:p>
          <a:p>
            <a:r>
              <a:rPr lang="en-US" dirty="0" smtClean="0"/>
              <a:t>Demolish </a:t>
            </a:r>
            <a:r>
              <a:rPr lang="en-US" dirty="0"/>
              <a:t>and renovate a house to serve the needs of an elderly disabled and financially disadvantaged </a:t>
            </a:r>
            <a:r>
              <a:rPr lang="en-US" dirty="0" smtClean="0"/>
              <a:t>person during 2 weekends </a:t>
            </a:r>
          </a:p>
          <a:p>
            <a:r>
              <a:rPr lang="en-US" dirty="0" smtClean="0"/>
              <a:t>Students raise </a:t>
            </a:r>
            <a:r>
              <a:rPr lang="en-US" dirty="0"/>
              <a:t>over $100,000 in donations of cash, building materials and other </a:t>
            </a:r>
            <a:r>
              <a:rPr lang="en-US" dirty="0" smtClean="0"/>
              <a:t>assistance</a:t>
            </a:r>
          </a:p>
          <a:p>
            <a:r>
              <a:rPr lang="en-US" dirty="0" smtClean="0"/>
              <a:t>Students deal with limited time, tight budget, and variable weather</a:t>
            </a:r>
          </a:p>
          <a:p>
            <a:r>
              <a:rPr lang="en-US" dirty="0" smtClean="0"/>
              <a:t>Students </a:t>
            </a:r>
            <a:r>
              <a:rPr lang="en-US" dirty="0"/>
              <a:t>find the hands-on experience both challenging and </a:t>
            </a:r>
            <a:r>
              <a:rPr lang="en-US" dirty="0" smtClean="0"/>
              <a:t>fulfilling</a:t>
            </a:r>
          </a:p>
          <a:p>
            <a:r>
              <a:rPr lang="en-US" dirty="0" err="1"/>
              <a:t>PolyHouse</a:t>
            </a:r>
            <a:r>
              <a:rPr lang="en-US" dirty="0"/>
              <a:t> </a:t>
            </a:r>
            <a:r>
              <a:rPr lang="en-US" dirty="0" smtClean="0"/>
              <a:t>attracts </a:t>
            </a:r>
            <a:r>
              <a:rPr lang="en-US" dirty="0"/>
              <a:t>students from various </a:t>
            </a:r>
            <a:r>
              <a:rPr lang="en-US" dirty="0" smtClean="0"/>
              <a:t>disciplines</a:t>
            </a:r>
          </a:p>
        </p:txBody>
      </p:sp>
      <p:pic>
        <p:nvPicPr>
          <p:cNvPr id="7" name="Picture 2" descr="I:\ASEE Corporate Identity\LOGOS\ASEE Logo\Jpeg format\ASEE Main Letterhead ver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21771"/>
            <a:ext cx="2817430" cy="5242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792163"/>
            <a:ext cx="286543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8800"/>
            <a:ext cx="3200400" cy="231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343400"/>
            <a:ext cx="3390900" cy="230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102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a:bodyPr>
          <a:lstStyle/>
          <a:p>
            <a:r>
              <a:rPr lang="en-US" dirty="0" smtClean="0"/>
              <a:t>Creative Process</a:t>
            </a:r>
            <a:endParaRPr lang="en-US" dirty="0"/>
          </a:p>
        </p:txBody>
      </p:sp>
      <p:sp>
        <p:nvSpPr>
          <p:cNvPr id="4" name="Content Placeholder 3"/>
          <p:cNvSpPr>
            <a:spLocks noGrp="1"/>
          </p:cNvSpPr>
          <p:nvPr>
            <p:ph sz="half" idx="2"/>
          </p:nvPr>
        </p:nvSpPr>
        <p:spPr>
          <a:xfrm>
            <a:off x="4648200" y="1600200"/>
            <a:ext cx="4038600" cy="5105400"/>
          </a:xfrm>
        </p:spPr>
        <p:txBody>
          <a:bodyPr>
            <a:normAutofit fontScale="92500" lnSpcReduction="20000"/>
          </a:bodyPr>
          <a:lstStyle/>
          <a:p>
            <a:r>
              <a:rPr lang="en-US" dirty="0" smtClean="0"/>
              <a:t>Co-taught by engineering, art &amp; design, architecture, dance and music faculty</a:t>
            </a:r>
          </a:p>
          <a:p>
            <a:r>
              <a:rPr lang="en-US" dirty="0" smtClean="0"/>
              <a:t>Student work on 4 mini-projects and a large final project</a:t>
            </a:r>
          </a:p>
          <a:p>
            <a:r>
              <a:rPr lang="en-US" dirty="0" smtClean="0"/>
              <a:t>Projects encompass sound, motion, images, and objects</a:t>
            </a:r>
          </a:p>
          <a:p>
            <a:r>
              <a:rPr lang="en-US" dirty="0" smtClean="0"/>
              <a:t>Project </a:t>
            </a:r>
            <a:r>
              <a:rPr lang="en-US" dirty="0"/>
              <a:t>management </a:t>
            </a:r>
            <a:r>
              <a:rPr lang="en-US" dirty="0" smtClean="0"/>
              <a:t>class</a:t>
            </a:r>
          </a:p>
          <a:p>
            <a:r>
              <a:rPr lang="en-US" dirty="0"/>
              <a:t>A</a:t>
            </a:r>
            <a:r>
              <a:rPr lang="en-US" dirty="0" smtClean="0"/>
              <a:t> key lesson is that creativity is a process often accompanied by failure</a:t>
            </a:r>
          </a:p>
        </p:txBody>
      </p:sp>
      <p:pic>
        <p:nvPicPr>
          <p:cNvPr id="7" name="Picture 2" descr="I:\ASEE Corporate Identity\LOGOS\ASEE Logo\Jpeg format\ASEE Main Letterhead ver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21771"/>
            <a:ext cx="2817430" cy="5242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4155054"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8580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86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algn="l"/>
            <a:r>
              <a:rPr lang="en-US" dirty="0" smtClean="0">
                <a:latin typeface="Calibri" pitchFamily="34" charset="0"/>
              </a:rPr>
              <a:t>Challenges in Sustaining Innovations in </a:t>
            </a:r>
            <a:br>
              <a:rPr lang="en-US" dirty="0" smtClean="0">
                <a:latin typeface="Calibri" pitchFamily="34" charset="0"/>
              </a:rPr>
            </a:br>
            <a:r>
              <a:rPr lang="en-US" dirty="0" smtClean="0">
                <a:latin typeface="Calibri" pitchFamily="34" charset="0"/>
              </a:rPr>
              <a:t>Engineering Education</a:t>
            </a:r>
            <a:endParaRPr lang="en-US" dirty="0">
              <a:latin typeface="Calibri" pitchFamily="34" charset="0"/>
            </a:endParaRPr>
          </a:p>
        </p:txBody>
      </p:sp>
      <p:sp>
        <p:nvSpPr>
          <p:cNvPr id="3" name="Content Placeholder 2"/>
          <p:cNvSpPr>
            <a:spLocks noGrp="1"/>
          </p:cNvSpPr>
          <p:nvPr>
            <p:ph idx="1"/>
          </p:nvPr>
        </p:nvSpPr>
        <p:spPr>
          <a:xfrm>
            <a:off x="457200" y="2895601"/>
            <a:ext cx="8534400" cy="3276600"/>
          </a:xfrm>
        </p:spPr>
        <p:txBody>
          <a:bodyPr/>
          <a:lstStyle/>
          <a:p>
            <a:r>
              <a:rPr lang="en-US" dirty="0">
                <a:latin typeface="Calibri" pitchFamily="34" charset="0"/>
              </a:rPr>
              <a:t>Achieving Institutionalization</a:t>
            </a:r>
          </a:p>
          <a:p>
            <a:r>
              <a:rPr lang="en-US" dirty="0">
                <a:latin typeface="Calibri" pitchFamily="34" charset="0"/>
              </a:rPr>
              <a:t>Linking education to practice</a:t>
            </a:r>
          </a:p>
          <a:p>
            <a:r>
              <a:rPr lang="en-US" dirty="0">
                <a:latin typeface="Calibri" pitchFamily="34" charset="0"/>
              </a:rPr>
              <a:t>Recognizing global commonalities</a:t>
            </a:r>
          </a:p>
          <a:p>
            <a:endParaRPr lang="en-US" dirty="0" smtClean="0">
              <a:latin typeface="Calibri" pitchFamily="34" charset="0"/>
            </a:endParaRPr>
          </a:p>
        </p:txBody>
      </p:sp>
    </p:spTree>
    <p:extLst>
      <p:ext uri="{BB962C8B-B14F-4D97-AF65-F5344CB8AC3E}">
        <p14:creationId xmlns:p14="http://schemas.microsoft.com/office/powerpoint/2010/main" val="199348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290C9E-9A67-4C5E-AA35-B03FE48F08A3}" type="slidenum">
              <a:rPr lang="en-US" sz="1400">
                <a:solidFill>
                  <a:srgbClr val="FFFA00"/>
                </a:solidFill>
              </a:rPr>
              <a:pPr eaLnBrk="1" hangingPunct="1"/>
              <a:t>24</a:t>
            </a:fld>
            <a:endParaRPr lang="en-US" sz="1400">
              <a:solidFill>
                <a:srgbClr val="FFFA00"/>
              </a:solidFill>
            </a:endParaRPr>
          </a:p>
        </p:txBody>
      </p:sp>
      <p:sp>
        <p:nvSpPr>
          <p:cNvPr id="8196" name="Rectangle 3"/>
          <p:cNvSpPr>
            <a:spLocks noGrp="1" noChangeArrowheads="1"/>
          </p:cNvSpPr>
          <p:nvPr>
            <p:ph type="body" idx="1"/>
          </p:nvPr>
        </p:nvSpPr>
        <p:spPr/>
        <p:txBody>
          <a:bodyPr/>
          <a:lstStyle/>
          <a:p>
            <a:pPr eaLnBrk="1" hangingPunct="1">
              <a:buFontTx/>
              <a:buNone/>
            </a:pPr>
            <a:r>
              <a:rPr lang="en-US" smtClean="0">
                <a:latin typeface="Tahoma" pitchFamily="34" charset="0"/>
              </a:rPr>
              <a:t>The “Engineer of 2020” should be prepared by the faculty of 2010</a:t>
            </a:r>
          </a:p>
          <a:p>
            <a:pPr eaLnBrk="1" hangingPunct="1"/>
            <a:r>
              <a:rPr lang="en-US" smtClean="0">
                <a:latin typeface="Tahoma" pitchFamily="34" charset="0"/>
              </a:rPr>
              <a:t>Model core skills and competencies</a:t>
            </a:r>
          </a:p>
          <a:p>
            <a:pPr eaLnBrk="1" hangingPunct="1"/>
            <a:r>
              <a:rPr lang="en-US" smtClean="0">
                <a:latin typeface="Tahoma" pitchFamily="34" charset="0"/>
              </a:rPr>
              <a:t>Able to link research to practice</a:t>
            </a:r>
          </a:p>
          <a:p>
            <a:pPr eaLnBrk="1" hangingPunct="1"/>
            <a:r>
              <a:rPr lang="en-US" smtClean="0">
                <a:latin typeface="Tahoma" pitchFamily="34" charset="0"/>
              </a:rPr>
              <a:t>Possess real-world experience</a:t>
            </a:r>
          </a:p>
          <a:p>
            <a:pPr eaLnBrk="1" hangingPunct="1"/>
            <a:r>
              <a:rPr lang="en-US" smtClean="0">
                <a:latin typeface="Tahoma" pitchFamily="34" charset="0"/>
              </a:rPr>
              <a:t>Prepared to promote learning</a:t>
            </a:r>
          </a:p>
          <a:p>
            <a:pPr eaLnBrk="1" hangingPunct="1"/>
            <a:endParaRPr lang="en-US" smtClean="0">
              <a:latin typeface="Tahoma" pitchFamily="34" charset="0"/>
            </a:endParaRPr>
          </a:p>
        </p:txBody>
      </p:sp>
      <p:sp>
        <p:nvSpPr>
          <p:cNvPr id="6" name="Title 1"/>
          <p:cNvSpPr txBox="1">
            <a:spLocks/>
          </p:cNvSpPr>
          <p:nvPr/>
        </p:nvSpPr>
        <p:spPr>
          <a:xfrm>
            <a:off x="533400" y="609600"/>
            <a:ext cx="8229600" cy="1143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Instructors</a:t>
            </a:r>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Enhance Student Learning by Empowering Faculty</a:t>
            </a:r>
            <a:endParaRPr lang="en-US" dirty="0"/>
          </a:p>
        </p:txBody>
      </p:sp>
      <p:sp>
        <p:nvSpPr>
          <p:cNvPr id="4" name="Content Placeholder 3"/>
          <p:cNvSpPr>
            <a:spLocks noGrp="1"/>
          </p:cNvSpPr>
          <p:nvPr>
            <p:ph sz="quarter" idx="2"/>
          </p:nvPr>
        </p:nvSpPr>
        <p:spPr/>
        <p:txBody>
          <a:bodyPr/>
          <a:lstStyle/>
          <a:p>
            <a:pPr marL="0" indent="0">
              <a:buNone/>
            </a:pPr>
            <a:endParaRPr lang="en-US" dirty="0" smtClean="0"/>
          </a:p>
          <a:p>
            <a:pPr marL="0" indent="0">
              <a:buNone/>
            </a:pPr>
            <a:r>
              <a:rPr lang="en-US" dirty="0" smtClean="0"/>
              <a:t>Report envisioned more effective faculty able to achieve significant and sustained enhancements to student learning</a:t>
            </a:r>
            <a:endParaRPr lang="en-US" dirty="0"/>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09600" y="1883061"/>
            <a:ext cx="3886200" cy="398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646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a:bodyPr>
          <a:lstStyle/>
          <a:p>
            <a:r>
              <a:rPr lang="en-US" dirty="0" smtClean="0"/>
              <a:t>Key Enablers</a:t>
            </a:r>
            <a:endParaRPr lang="en-US" dirty="0"/>
          </a:p>
        </p:txBody>
      </p:sp>
      <p:sp>
        <p:nvSpPr>
          <p:cNvPr id="4" name="Content Placeholder 3"/>
          <p:cNvSpPr>
            <a:spLocks noGrp="1"/>
          </p:cNvSpPr>
          <p:nvPr>
            <p:ph sz="half" idx="2"/>
          </p:nvPr>
        </p:nvSpPr>
        <p:spPr>
          <a:xfrm>
            <a:off x="4648200" y="1600200"/>
            <a:ext cx="4267200" cy="5105400"/>
          </a:xfrm>
        </p:spPr>
        <p:txBody>
          <a:bodyPr>
            <a:normAutofit/>
          </a:bodyPr>
          <a:lstStyle/>
          <a:p>
            <a:r>
              <a:rPr lang="en-US" dirty="0" smtClean="0"/>
              <a:t>Change is driven by acknowledged need</a:t>
            </a:r>
          </a:p>
          <a:p>
            <a:r>
              <a:rPr lang="en-US" dirty="0" smtClean="0"/>
              <a:t>Innovation must be embedded within core curriculum {and other parts of system}</a:t>
            </a:r>
          </a:p>
          <a:p>
            <a:r>
              <a:rPr lang="en-US" dirty="0" smtClean="0"/>
              <a:t>Sustained change depends on engaging a cross-section of faculty and administrators</a:t>
            </a:r>
          </a:p>
          <a:p>
            <a:endParaRPr lang="en-US" dirty="0" smtClean="0"/>
          </a:p>
        </p:txBody>
      </p:sp>
      <p:pic>
        <p:nvPicPr>
          <p:cNvPr id="7" name="Picture 2" descr="I:\ASEE Corporate Identity\LOGOS\ASEE Logo\Jpeg format\ASEE Main Letterhead ver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21771"/>
            <a:ext cx="2817430" cy="524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981200"/>
            <a:ext cx="3921498" cy="226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05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d Armstrong Engineering Professor: A Day in the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40196"/>
            <a:ext cx="6705600" cy="88376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876799"/>
            <a:ext cx="2135136" cy="1754326"/>
          </a:xfrm>
          <a:prstGeom prst="rect">
            <a:avLst/>
          </a:prstGeom>
          <a:noFill/>
        </p:spPr>
        <p:txBody>
          <a:bodyPr wrap="none" rtlCol="0">
            <a:spAutoFit/>
          </a:bodyPr>
          <a:lstStyle/>
          <a:p>
            <a:r>
              <a:rPr lang="en-US" dirty="0" smtClean="0"/>
              <a:t>Note that his</a:t>
            </a:r>
          </a:p>
          <a:p>
            <a:r>
              <a:rPr lang="en-US" dirty="0"/>
              <a:t>f</a:t>
            </a:r>
            <a:r>
              <a:rPr lang="en-US" dirty="0" smtClean="0"/>
              <a:t>amily exists</a:t>
            </a:r>
          </a:p>
          <a:p>
            <a:r>
              <a:rPr lang="en-US" dirty="0"/>
              <a:t>o</a:t>
            </a:r>
            <a:r>
              <a:rPr lang="en-US" dirty="0" smtClean="0"/>
              <a:t>nly within </a:t>
            </a:r>
          </a:p>
          <a:p>
            <a:r>
              <a:rPr lang="en-US" dirty="0"/>
              <a:t>t</a:t>
            </a:r>
            <a:r>
              <a:rPr lang="en-US" dirty="0" smtClean="0"/>
              <a:t>he photo; and </a:t>
            </a:r>
          </a:p>
          <a:p>
            <a:r>
              <a:rPr lang="en-US" dirty="0"/>
              <a:t>w</a:t>
            </a:r>
            <a:r>
              <a:rPr lang="en-US" dirty="0" smtClean="0"/>
              <a:t>hat about child and</a:t>
            </a:r>
          </a:p>
          <a:p>
            <a:r>
              <a:rPr lang="en-US" dirty="0"/>
              <a:t>e</a:t>
            </a:r>
            <a:r>
              <a:rPr lang="en-US" dirty="0" smtClean="0"/>
              <a:t>lder care?</a:t>
            </a:r>
            <a:endParaRPr lang="en-US" dirty="0"/>
          </a:p>
        </p:txBody>
      </p:sp>
      <p:sp>
        <p:nvSpPr>
          <p:cNvPr id="3" name="TextBox 2"/>
          <p:cNvSpPr txBox="1"/>
          <p:nvPr/>
        </p:nvSpPr>
        <p:spPr>
          <a:xfrm>
            <a:off x="228600" y="533400"/>
            <a:ext cx="1720536" cy="2308324"/>
          </a:xfrm>
          <a:prstGeom prst="rect">
            <a:avLst/>
          </a:prstGeom>
          <a:noFill/>
        </p:spPr>
        <p:txBody>
          <a:bodyPr wrap="none" rtlCol="0">
            <a:spAutoFit/>
          </a:bodyPr>
          <a:lstStyle/>
          <a:p>
            <a:r>
              <a:rPr lang="en-US" dirty="0" smtClean="0"/>
              <a:t>Jan 2007</a:t>
            </a:r>
          </a:p>
          <a:p>
            <a:r>
              <a:rPr lang="en-US" dirty="0" smtClean="0"/>
              <a:t>ASEE Prism</a:t>
            </a:r>
          </a:p>
          <a:p>
            <a:r>
              <a:rPr lang="en-US" dirty="0"/>
              <a:t>c</a:t>
            </a:r>
            <a:r>
              <a:rPr lang="en-US" dirty="0" smtClean="0"/>
              <a:t>over story:</a:t>
            </a:r>
          </a:p>
          <a:p>
            <a:endParaRPr lang="en-US" dirty="0"/>
          </a:p>
          <a:p>
            <a:r>
              <a:rPr lang="en-US" dirty="0" smtClean="0"/>
              <a:t>Ted Armstrong,</a:t>
            </a:r>
          </a:p>
          <a:p>
            <a:r>
              <a:rPr lang="en-US" dirty="0" smtClean="0"/>
              <a:t>Engineering </a:t>
            </a:r>
          </a:p>
          <a:p>
            <a:r>
              <a:rPr lang="en-US" dirty="0" smtClean="0"/>
              <a:t>Professor –</a:t>
            </a:r>
          </a:p>
          <a:p>
            <a:r>
              <a:rPr lang="en-US" dirty="0" smtClean="0"/>
              <a:t>A Day in the Life</a:t>
            </a:r>
          </a:p>
        </p:txBody>
      </p:sp>
    </p:spTree>
    <p:extLst>
      <p:ext uri="{BB962C8B-B14F-4D97-AF65-F5344CB8AC3E}">
        <p14:creationId xmlns:p14="http://schemas.microsoft.com/office/powerpoint/2010/main" val="1540095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000" dirty="0" smtClean="0"/>
              <a:t>What Resources to Survive and Thrive?</a:t>
            </a:r>
            <a:endParaRPr lang="en-US" sz="3000" dirty="0"/>
          </a:p>
        </p:txBody>
      </p:sp>
      <p:sp>
        <p:nvSpPr>
          <p:cNvPr id="3" name="Content Placeholder 2"/>
          <p:cNvSpPr>
            <a:spLocks noGrp="1"/>
          </p:cNvSpPr>
          <p:nvPr>
            <p:ph sz="quarter" idx="1"/>
          </p:nvPr>
        </p:nvSpPr>
        <p:spPr/>
        <p:txBody>
          <a:bodyPr>
            <a:normAutofit fontScale="92500" lnSpcReduction="10000"/>
          </a:bodyPr>
          <a:lstStyle/>
          <a:p>
            <a:r>
              <a:rPr lang="en-US" dirty="0" smtClean="0"/>
              <a:t>PEOPLE: </a:t>
            </a:r>
          </a:p>
          <a:p>
            <a:pPr lvl="1"/>
            <a:r>
              <a:rPr lang="en-US" dirty="0" smtClean="0"/>
              <a:t>Use of mentors/role models?</a:t>
            </a:r>
          </a:p>
          <a:p>
            <a:pPr lvl="1"/>
            <a:r>
              <a:rPr lang="en-US" dirty="0" smtClean="0"/>
              <a:t>Other?</a:t>
            </a:r>
          </a:p>
          <a:p>
            <a:r>
              <a:rPr lang="en-US" dirty="0" smtClean="0"/>
              <a:t>IDEAS: </a:t>
            </a:r>
          </a:p>
          <a:p>
            <a:pPr lvl="1"/>
            <a:r>
              <a:rPr lang="en-US" dirty="0" smtClean="0"/>
              <a:t>Use of more efficient and effective teaching/research/service strategies?</a:t>
            </a:r>
          </a:p>
          <a:p>
            <a:pPr lvl="1"/>
            <a:r>
              <a:rPr lang="en-US" dirty="0" smtClean="0"/>
              <a:t>Other?</a:t>
            </a:r>
          </a:p>
          <a:p>
            <a:r>
              <a:rPr lang="en-US" dirty="0" smtClean="0"/>
              <a:t>TOOLS: </a:t>
            </a:r>
          </a:p>
          <a:p>
            <a:pPr lvl="1"/>
            <a:r>
              <a:rPr lang="en-US" dirty="0" smtClean="0"/>
              <a:t>Use of technologies?</a:t>
            </a:r>
          </a:p>
          <a:p>
            <a:pPr lvl="1"/>
            <a:r>
              <a:rPr lang="en-US" dirty="0" smtClean="0"/>
              <a:t>Other?</a:t>
            </a:r>
          </a:p>
        </p:txBody>
      </p:sp>
    </p:spTree>
    <p:extLst>
      <p:ext uri="{BB962C8B-B14F-4D97-AF65-F5344CB8AC3E}">
        <p14:creationId xmlns:p14="http://schemas.microsoft.com/office/powerpoint/2010/main" val="2706397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534400" cy="4525963"/>
          </a:xfrm>
        </p:spPr>
        <p:txBody>
          <a:bodyPr>
            <a:normAutofit/>
          </a:bodyPr>
          <a:lstStyle/>
          <a:p>
            <a:pPr marL="457200" lvl="1" indent="0">
              <a:buNone/>
            </a:pPr>
            <a:r>
              <a:rPr lang="en-US" sz="3600" dirty="0" smtClean="0"/>
              <a:t>Challenges for engineering education:</a:t>
            </a:r>
          </a:p>
          <a:p>
            <a:pPr marL="457200" lvl="1" indent="0">
              <a:buNone/>
            </a:pPr>
            <a:endParaRPr lang="en-US" dirty="0" smtClean="0"/>
          </a:p>
          <a:p>
            <a:pPr>
              <a:buFont typeface="Monotype Sorts" pitchFamily="2" charset="2"/>
              <a:buChar char="l"/>
            </a:pPr>
            <a:r>
              <a:rPr lang="en-US" dirty="0" smtClean="0"/>
              <a:t>Declining Degree Production</a:t>
            </a:r>
          </a:p>
          <a:p>
            <a:pPr>
              <a:buFont typeface="Monotype Sorts" pitchFamily="2" charset="2"/>
              <a:buChar char="l"/>
            </a:pPr>
            <a:endParaRPr lang="en-US" dirty="0" smtClean="0"/>
          </a:p>
          <a:p>
            <a:pPr>
              <a:buFont typeface="Monotype Sorts" pitchFamily="2" charset="2"/>
              <a:buChar char="l"/>
            </a:pPr>
            <a:r>
              <a:rPr lang="en-US" dirty="0" smtClean="0"/>
              <a:t>Declining Interest</a:t>
            </a:r>
            <a:endParaRPr lang="en-US" dirty="0"/>
          </a:p>
        </p:txBody>
      </p:sp>
      <p:sp>
        <p:nvSpPr>
          <p:cNvPr id="5" name="Title 1"/>
          <p:cNvSpPr txBox="1">
            <a:spLocks/>
          </p:cNvSpPr>
          <p:nvPr/>
        </p:nvSpPr>
        <p:spPr>
          <a:xfrm>
            <a:off x="609600" y="715963"/>
            <a:ext cx="8229600" cy="1143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Learners</a:t>
            </a:r>
            <a:endParaRPr lang="en-US" dirty="0">
              <a:solidFill>
                <a:srgbClr val="FFFF00"/>
              </a:solidFill>
            </a:endParaRPr>
          </a:p>
        </p:txBody>
      </p:sp>
    </p:spTree>
    <p:extLst>
      <p:ext uri="{BB962C8B-B14F-4D97-AF65-F5344CB8AC3E}">
        <p14:creationId xmlns:p14="http://schemas.microsoft.com/office/powerpoint/2010/main" val="123884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UE Graphics\DUE under NLF\CAS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735" y="1447800"/>
            <a:ext cx="74104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0" y="610772"/>
            <a:ext cx="9220200" cy="7608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70C0"/>
                </a:solidFill>
                <a:sym typeface="Wingdings" pitchFamily="2" charset="2"/>
              </a:rPr>
              <a:t>The Engineering Education System</a:t>
            </a:r>
            <a:r>
              <a:rPr lang="en-US" sz="3600" dirty="0" smtClean="0">
                <a:solidFill>
                  <a:srgbClr val="0070C0"/>
                </a:solidFill>
              </a:rPr>
              <a:t>    </a:t>
            </a:r>
            <a:endParaRPr lang="en-US" sz="3600" dirty="0">
              <a:solidFill>
                <a:srgbClr val="0070C0"/>
              </a:solidFill>
            </a:endParaRPr>
          </a:p>
        </p:txBody>
      </p:sp>
      <p:sp>
        <p:nvSpPr>
          <p:cNvPr id="5" name="Text Box 4"/>
          <p:cNvSpPr txBox="1">
            <a:spLocks noChangeArrowheads="1"/>
          </p:cNvSpPr>
          <p:nvPr/>
        </p:nvSpPr>
        <p:spPr bwMode="auto">
          <a:xfrm>
            <a:off x="0" y="6400800"/>
            <a:ext cx="294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dirty="0">
                <a:latin typeface="Arial" charset="0"/>
              </a:rPr>
              <a:t>Inspired by </a:t>
            </a:r>
            <a:r>
              <a:rPr lang="en-US" sz="1400" dirty="0" err="1">
                <a:latin typeface="Arial" charset="0"/>
              </a:rPr>
              <a:t>Hubka</a:t>
            </a:r>
            <a:r>
              <a:rPr lang="en-US" sz="1400" dirty="0">
                <a:latin typeface="Arial" charset="0"/>
              </a:rPr>
              <a:t> and Eder (1988)</a:t>
            </a:r>
          </a:p>
        </p:txBody>
      </p:sp>
      <p:sp>
        <p:nvSpPr>
          <p:cNvPr id="6" name="Text Box 5"/>
          <p:cNvSpPr txBox="1">
            <a:spLocks noChangeArrowheads="1"/>
          </p:cNvSpPr>
          <p:nvPr/>
        </p:nvSpPr>
        <p:spPr bwMode="auto">
          <a:xfrm>
            <a:off x="1905000" y="4481573"/>
            <a:ext cx="5147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smtClean="0">
                <a:solidFill>
                  <a:srgbClr val="FFFF00"/>
                </a:solidFill>
                <a:latin typeface="Arial" charset="0"/>
              </a:rPr>
              <a:t>Teaching, Learning &amp; Assessment Processes</a:t>
            </a:r>
            <a:endParaRPr lang="en-US" b="1" dirty="0">
              <a:solidFill>
                <a:srgbClr val="FFFF00"/>
              </a:solidFill>
              <a:latin typeface="Arial" charset="0"/>
            </a:endParaRPr>
          </a:p>
        </p:txBody>
      </p:sp>
      <p:sp>
        <p:nvSpPr>
          <p:cNvPr id="7" name="Text Box 6"/>
          <p:cNvSpPr txBox="1">
            <a:spLocks noChangeArrowheads="1"/>
          </p:cNvSpPr>
          <p:nvPr/>
        </p:nvSpPr>
        <p:spPr bwMode="auto">
          <a:xfrm>
            <a:off x="1766023" y="3241675"/>
            <a:ext cx="1216167" cy="51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sz="1600" b="1" dirty="0" smtClean="0">
                <a:solidFill>
                  <a:srgbClr val="FFFF00"/>
                </a:solidFill>
                <a:latin typeface="Arial" charset="0"/>
              </a:rPr>
              <a:t>Teachers&amp;</a:t>
            </a:r>
            <a:endParaRPr lang="en-US" sz="1600" b="1" dirty="0">
              <a:solidFill>
                <a:srgbClr val="FFFF00"/>
              </a:solidFill>
              <a:latin typeface="Arial" charset="0"/>
            </a:endParaRPr>
          </a:p>
          <a:p>
            <a:pPr algn="ctr">
              <a:lnSpc>
                <a:spcPct val="85000"/>
              </a:lnSpc>
            </a:pPr>
            <a:r>
              <a:rPr lang="en-US" sz="1600" b="1" dirty="0">
                <a:solidFill>
                  <a:srgbClr val="FFFF00"/>
                </a:solidFill>
                <a:latin typeface="Arial" charset="0"/>
              </a:rPr>
              <a:t>Learners</a:t>
            </a:r>
          </a:p>
        </p:txBody>
      </p:sp>
      <p:sp>
        <p:nvSpPr>
          <p:cNvPr id="8" name="Text Box 7"/>
          <p:cNvSpPr txBox="1">
            <a:spLocks noChangeArrowheads="1"/>
          </p:cNvSpPr>
          <p:nvPr/>
        </p:nvSpPr>
        <p:spPr bwMode="auto">
          <a:xfrm>
            <a:off x="3241675" y="3240088"/>
            <a:ext cx="19351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sz="1600" b="1" dirty="0">
                <a:solidFill>
                  <a:srgbClr val="FFFF00"/>
                </a:solidFill>
                <a:latin typeface="Arial" charset="0"/>
              </a:rPr>
              <a:t>Tools (Curriculum</a:t>
            </a:r>
          </a:p>
          <a:p>
            <a:pPr algn="ctr">
              <a:lnSpc>
                <a:spcPct val="85000"/>
              </a:lnSpc>
            </a:pPr>
            <a:r>
              <a:rPr lang="en-US" sz="1600" b="1" dirty="0">
                <a:solidFill>
                  <a:srgbClr val="FFFF00"/>
                </a:solidFill>
                <a:latin typeface="Arial" charset="0"/>
              </a:rPr>
              <a:t>Labs, Tech, etc.)</a:t>
            </a:r>
          </a:p>
        </p:txBody>
      </p:sp>
      <p:sp>
        <p:nvSpPr>
          <p:cNvPr id="9" name="Text Box 8"/>
          <p:cNvSpPr txBox="1">
            <a:spLocks noChangeArrowheads="1"/>
          </p:cNvSpPr>
          <p:nvPr/>
        </p:nvSpPr>
        <p:spPr bwMode="auto">
          <a:xfrm>
            <a:off x="5749925" y="1752600"/>
            <a:ext cx="18415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endParaRPr lang="en-US" sz="1800" b="1">
              <a:solidFill>
                <a:schemeClr val="bg1"/>
              </a:solidFill>
            </a:endParaRPr>
          </a:p>
        </p:txBody>
      </p:sp>
      <p:sp>
        <p:nvSpPr>
          <p:cNvPr id="10" name="Text Box 9"/>
          <p:cNvSpPr txBox="1">
            <a:spLocks noChangeArrowheads="1"/>
          </p:cNvSpPr>
          <p:nvPr/>
        </p:nvSpPr>
        <p:spPr bwMode="auto">
          <a:xfrm>
            <a:off x="4879975" y="1695450"/>
            <a:ext cx="19034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sz="1600" b="1" dirty="0">
                <a:solidFill>
                  <a:srgbClr val="FFFF00"/>
                </a:solidFill>
                <a:latin typeface="Arial" charset="0"/>
              </a:rPr>
              <a:t>Goals/Objectives:</a:t>
            </a:r>
          </a:p>
          <a:p>
            <a:pPr algn="ctr">
              <a:lnSpc>
                <a:spcPct val="85000"/>
              </a:lnSpc>
            </a:pPr>
            <a:r>
              <a:rPr lang="en-US" sz="1600" b="1" dirty="0">
                <a:solidFill>
                  <a:srgbClr val="FFFF00"/>
                </a:solidFill>
                <a:latin typeface="Arial" charset="0"/>
              </a:rPr>
              <a:t>Depts., </a:t>
            </a:r>
            <a:r>
              <a:rPr lang="en-US" sz="1600" b="1" dirty="0" err="1">
                <a:solidFill>
                  <a:srgbClr val="FFFF00"/>
                </a:solidFill>
                <a:latin typeface="Arial" charset="0"/>
              </a:rPr>
              <a:t>Univs</a:t>
            </a:r>
            <a:r>
              <a:rPr lang="en-US" sz="1600" b="1" dirty="0">
                <a:solidFill>
                  <a:srgbClr val="FFFF00"/>
                </a:solidFill>
                <a:latin typeface="Arial" charset="0"/>
              </a:rPr>
              <a:t>., </a:t>
            </a:r>
          </a:p>
          <a:p>
            <a:pPr algn="ctr">
              <a:lnSpc>
                <a:spcPct val="85000"/>
              </a:lnSpc>
            </a:pPr>
            <a:r>
              <a:rPr lang="en-US" sz="1600" b="1" dirty="0">
                <a:solidFill>
                  <a:srgbClr val="FFFF00"/>
                </a:solidFill>
                <a:latin typeface="Arial" charset="0"/>
              </a:rPr>
              <a:t>Prof. Societies,</a:t>
            </a:r>
          </a:p>
          <a:p>
            <a:pPr algn="ctr">
              <a:lnSpc>
                <a:spcPct val="85000"/>
              </a:lnSpc>
            </a:pPr>
            <a:r>
              <a:rPr lang="en-US" sz="1600" b="1" dirty="0">
                <a:solidFill>
                  <a:srgbClr val="FFFF00"/>
                </a:solidFill>
                <a:latin typeface="Arial" charset="0"/>
              </a:rPr>
              <a:t>Employers, etc.</a:t>
            </a:r>
          </a:p>
        </p:txBody>
      </p:sp>
      <p:sp>
        <p:nvSpPr>
          <p:cNvPr id="11" name="Text Box 10"/>
          <p:cNvSpPr txBox="1">
            <a:spLocks noChangeArrowheads="1"/>
          </p:cNvSpPr>
          <p:nvPr/>
        </p:nvSpPr>
        <p:spPr bwMode="auto">
          <a:xfrm>
            <a:off x="6303179" y="3221038"/>
            <a:ext cx="1514454" cy="51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sz="1600" b="1" dirty="0">
                <a:solidFill>
                  <a:srgbClr val="FFFF00"/>
                </a:solidFill>
              </a:rPr>
              <a:t>Constraints and</a:t>
            </a:r>
          </a:p>
          <a:p>
            <a:pPr algn="ctr">
              <a:lnSpc>
                <a:spcPct val="85000"/>
              </a:lnSpc>
            </a:pPr>
            <a:r>
              <a:rPr lang="en-US" sz="1600" b="1" dirty="0">
                <a:solidFill>
                  <a:srgbClr val="FFFF00"/>
                </a:solidFill>
              </a:rPr>
              <a:t>Ext. Influences</a:t>
            </a:r>
          </a:p>
        </p:txBody>
      </p:sp>
      <p:sp>
        <p:nvSpPr>
          <p:cNvPr id="12" name="Text Box 11"/>
          <p:cNvSpPr txBox="1">
            <a:spLocks noChangeArrowheads="1"/>
          </p:cNvSpPr>
          <p:nvPr/>
        </p:nvSpPr>
        <p:spPr bwMode="auto">
          <a:xfrm>
            <a:off x="685800" y="4721225"/>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Arial" charset="0"/>
              </a:rPr>
              <a:t>Input</a:t>
            </a:r>
          </a:p>
        </p:txBody>
      </p:sp>
      <p:sp>
        <p:nvSpPr>
          <p:cNvPr id="13" name="Text Box 12"/>
          <p:cNvSpPr txBox="1">
            <a:spLocks noChangeArrowheads="1"/>
          </p:cNvSpPr>
          <p:nvPr/>
        </p:nvSpPr>
        <p:spPr bwMode="auto">
          <a:xfrm>
            <a:off x="7467600" y="4770438"/>
            <a:ext cx="85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latin typeface="Arial" charset="0"/>
              </a:rPr>
              <a:t>Output</a:t>
            </a:r>
          </a:p>
        </p:txBody>
      </p:sp>
      <p:sp>
        <p:nvSpPr>
          <p:cNvPr id="14" name="Rectangle 13"/>
          <p:cNvSpPr/>
          <p:nvPr/>
        </p:nvSpPr>
        <p:spPr>
          <a:xfrm>
            <a:off x="3276600" y="5334000"/>
            <a:ext cx="5416550" cy="1200329"/>
          </a:xfrm>
          <a:prstGeom prst="rect">
            <a:avLst/>
          </a:prstGeom>
        </p:spPr>
        <p:txBody>
          <a:bodyPr wrap="square">
            <a:spAutoFit/>
          </a:bodyPr>
          <a:lstStyle/>
          <a:p>
            <a:r>
              <a:rPr lang="en-US" b="1" dirty="0" smtClean="0"/>
              <a:t>Constraints and External Influences:</a:t>
            </a:r>
          </a:p>
          <a:p>
            <a:pPr marL="285750" indent="-285750">
              <a:buFont typeface="Arial" pitchFamily="34" charset="0"/>
              <a:buChar char="•"/>
            </a:pPr>
            <a:r>
              <a:rPr lang="en-US" b="1" dirty="0"/>
              <a:t>Social/Cultural/Political/Economic Influences</a:t>
            </a:r>
          </a:p>
          <a:p>
            <a:pPr marL="285750" indent="-285750">
              <a:buFont typeface="Arial" pitchFamily="34" charset="0"/>
              <a:buChar char="•"/>
            </a:pPr>
            <a:r>
              <a:rPr lang="en-US" b="1" dirty="0" smtClean="0"/>
              <a:t>External </a:t>
            </a:r>
            <a:r>
              <a:rPr lang="en-US" b="1" dirty="0"/>
              <a:t>Stakeholders (employers, accreditors, funders, etc</a:t>
            </a:r>
            <a:r>
              <a:rPr lang="en-US" b="1" dirty="0" smtClean="0"/>
              <a:t>.)</a:t>
            </a:r>
            <a:endParaRPr lang="en-US" b="1" dirty="0"/>
          </a:p>
        </p:txBody>
      </p:sp>
    </p:spTree>
    <p:extLst>
      <p:ext uri="{BB962C8B-B14F-4D97-AF65-F5344CB8AC3E}">
        <p14:creationId xmlns:p14="http://schemas.microsoft.com/office/powerpoint/2010/main" val="649797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rrowheads="1"/>
          </p:cNvSpPr>
          <p:nvPr>
            <p:ph type="title"/>
          </p:nvPr>
        </p:nvSpPr>
        <p:spPr/>
        <p:txBody>
          <a:bodyPr>
            <a:normAutofit/>
          </a:bodyPr>
          <a:lstStyle/>
          <a:p>
            <a:pPr algn="l" eaLnBrk="1" hangingPunct="1">
              <a:defRPr/>
            </a:pPr>
            <a:r>
              <a:rPr lang="en-US" dirty="0" smtClean="0">
                <a:latin typeface="Calibri" pitchFamily="34" charset="0"/>
              </a:rPr>
              <a:t>Declining Number of Students</a:t>
            </a:r>
          </a:p>
        </p:txBody>
      </p:sp>
      <p:sp>
        <p:nvSpPr>
          <p:cNvPr id="766979" name="Rectangle 3"/>
          <p:cNvSpPr>
            <a:spLocks noGrp="1" noChangeArrowheads="1"/>
          </p:cNvSpPr>
          <p:nvPr>
            <p:ph type="body" idx="1"/>
          </p:nvPr>
        </p:nvSpPr>
        <p:spPr/>
        <p:txBody>
          <a:bodyPr/>
          <a:lstStyle/>
          <a:p>
            <a:pPr marL="0" indent="0" eaLnBrk="1" hangingPunct="1">
              <a:buNone/>
              <a:defRPr/>
            </a:pPr>
            <a:endParaRPr lang="en-US" dirty="0" smtClean="0"/>
          </a:p>
          <a:p>
            <a:pPr eaLnBrk="1" hangingPunct="1">
              <a:defRPr/>
            </a:pPr>
            <a:endParaRPr lang="en-US" dirty="0" smtClean="0"/>
          </a:p>
        </p:txBody>
      </p:sp>
      <p:graphicFrame>
        <p:nvGraphicFramePr>
          <p:cNvPr id="5" name="Object 6"/>
          <p:cNvGraphicFramePr>
            <a:graphicFrameLocks noChangeAspect="1"/>
          </p:cNvGraphicFramePr>
          <p:nvPr>
            <p:extLst>
              <p:ext uri="{D42A27DB-BD31-4B8C-83A1-F6EECF244321}">
                <p14:modId xmlns:p14="http://schemas.microsoft.com/office/powerpoint/2010/main" val="4171603067"/>
              </p:ext>
            </p:extLst>
          </p:nvPr>
        </p:nvGraphicFramePr>
        <p:xfrm>
          <a:off x="1387710" y="1752600"/>
          <a:ext cx="9356490" cy="4951413"/>
        </p:xfrm>
        <a:graphic>
          <a:graphicData uri="http://schemas.openxmlformats.org/presentationml/2006/ole">
            <mc:AlternateContent xmlns:mc="http://schemas.openxmlformats.org/markup-compatibility/2006">
              <mc:Choice xmlns:v="urn:schemas-microsoft-com:vml" Requires="v">
                <p:oleObj spid="_x0000_s4112" name="Chart" r:id="rId4" imgW="7343851" imgH="3886200" progId="MSGraph.Chart.8">
                  <p:embed followColorScheme="full"/>
                </p:oleObj>
              </mc:Choice>
              <mc:Fallback>
                <p:oleObj name="Chart" r:id="rId4" imgW="7343851" imgH="38862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710" y="1752600"/>
                        <a:ext cx="9356490" cy="4951413"/>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of US BS Degrees by Group</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92838620"/>
              </p:ext>
            </p:extLst>
          </p:nvPr>
        </p:nvGraphicFramePr>
        <p:xfrm>
          <a:off x="838200" y="1752600"/>
          <a:ext cx="7383780" cy="4966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5411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ASEE Corporate Identity\LOGOS\ASEE Logo\Jpeg format\ASEE Main Letterhead ver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21771"/>
            <a:ext cx="2817430" cy="52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a:xfrm>
            <a:off x="457200" y="533400"/>
            <a:ext cx="8001000" cy="914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BS degrees in engineering as % of all BS degrees</a:t>
            </a:r>
          </a:p>
          <a:p>
            <a:pPr marL="0" indent="0">
              <a:buNone/>
            </a:pPr>
            <a:r>
              <a:rPr lang="en-US" dirty="0"/>
              <a:t>b</a:t>
            </a:r>
            <a:r>
              <a:rPr lang="en-US" dirty="0" smtClean="0"/>
              <a:t>y U.S. ethnic group</a:t>
            </a:r>
            <a:endParaRPr lang="en-US" dirty="0"/>
          </a:p>
        </p:txBody>
      </p:sp>
      <p:graphicFrame>
        <p:nvGraphicFramePr>
          <p:cNvPr id="6" name="Content Placeholder 12"/>
          <p:cNvGraphicFramePr>
            <a:graphicFrameLocks noGrp="1"/>
          </p:cNvGraphicFramePr>
          <p:nvPr>
            <p:ph sz="half" idx="4294967295"/>
            <p:extLst>
              <p:ext uri="{D42A27DB-BD31-4B8C-83A1-F6EECF244321}">
                <p14:modId xmlns:p14="http://schemas.microsoft.com/office/powerpoint/2010/main" val="634704461"/>
              </p:ext>
            </p:extLst>
          </p:nvPr>
        </p:nvGraphicFramePr>
        <p:xfrm>
          <a:off x="1439195" y="1401762"/>
          <a:ext cx="6248400" cy="54562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18994" y="4876800"/>
            <a:ext cx="572593" cy="461665"/>
          </a:xfrm>
          <a:prstGeom prst="rect">
            <a:avLst/>
          </a:prstGeom>
          <a:noFill/>
        </p:spPr>
        <p:txBody>
          <a:bodyPr wrap="none" rtlCol="0">
            <a:spAutoFit/>
          </a:bodyPr>
          <a:lstStyle/>
          <a:p>
            <a:r>
              <a:rPr lang="en-US" sz="2400" b="1" dirty="0" smtClean="0"/>
              <a:t>3.0</a:t>
            </a:r>
            <a:endParaRPr lang="en-US" sz="2400" b="1" dirty="0"/>
          </a:p>
        </p:txBody>
      </p:sp>
      <p:sp>
        <p:nvSpPr>
          <p:cNvPr id="7" name="TextBox 6"/>
          <p:cNvSpPr txBox="1"/>
          <p:nvPr/>
        </p:nvSpPr>
        <p:spPr>
          <a:xfrm>
            <a:off x="189407" y="4343400"/>
            <a:ext cx="572593" cy="461665"/>
          </a:xfrm>
          <a:prstGeom prst="rect">
            <a:avLst/>
          </a:prstGeom>
          <a:noFill/>
        </p:spPr>
        <p:txBody>
          <a:bodyPr wrap="none" rtlCol="0">
            <a:spAutoFit/>
          </a:bodyPr>
          <a:lstStyle/>
          <a:p>
            <a:r>
              <a:rPr lang="en-US" sz="2400" b="1" dirty="0"/>
              <a:t>4</a:t>
            </a:r>
            <a:r>
              <a:rPr lang="en-US" sz="2400" b="1" dirty="0" smtClean="0"/>
              <a:t>.0</a:t>
            </a:r>
            <a:endParaRPr lang="en-US" sz="2400" b="1" dirty="0"/>
          </a:p>
        </p:txBody>
      </p:sp>
      <p:sp>
        <p:nvSpPr>
          <p:cNvPr id="8" name="TextBox 7"/>
          <p:cNvSpPr txBox="1"/>
          <p:nvPr/>
        </p:nvSpPr>
        <p:spPr>
          <a:xfrm>
            <a:off x="189407" y="3881735"/>
            <a:ext cx="572593" cy="461665"/>
          </a:xfrm>
          <a:prstGeom prst="rect">
            <a:avLst/>
          </a:prstGeom>
          <a:noFill/>
        </p:spPr>
        <p:txBody>
          <a:bodyPr wrap="none" rtlCol="0">
            <a:spAutoFit/>
          </a:bodyPr>
          <a:lstStyle/>
          <a:p>
            <a:r>
              <a:rPr lang="en-US" sz="2400" b="1" dirty="0"/>
              <a:t>5</a:t>
            </a:r>
            <a:r>
              <a:rPr lang="en-US" sz="2400" b="1" dirty="0" smtClean="0"/>
              <a:t>.0</a:t>
            </a:r>
            <a:endParaRPr lang="en-US" sz="2400" b="1" dirty="0"/>
          </a:p>
        </p:txBody>
      </p:sp>
      <p:sp>
        <p:nvSpPr>
          <p:cNvPr id="9" name="TextBox 8"/>
          <p:cNvSpPr txBox="1"/>
          <p:nvPr/>
        </p:nvSpPr>
        <p:spPr>
          <a:xfrm>
            <a:off x="113207" y="1828800"/>
            <a:ext cx="572593" cy="461665"/>
          </a:xfrm>
          <a:prstGeom prst="rect">
            <a:avLst/>
          </a:prstGeom>
          <a:noFill/>
        </p:spPr>
        <p:txBody>
          <a:bodyPr wrap="none" rtlCol="0">
            <a:spAutoFit/>
          </a:bodyPr>
          <a:lstStyle/>
          <a:p>
            <a:r>
              <a:rPr lang="en-US" sz="2400" b="1" dirty="0" smtClean="0"/>
              <a:t>9.0</a:t>
            </a:r>
            <a:endParaRPr lang="en-US" sz="2400" b="1" dirty="0"/>
          </a:p>
        </p:txBody>
      </p:sp>
      <p:sp>
        <p:nvSpPr>
          <p:cNvPr id="10" name="TextBox 9"/>
          <p:cNvSpPr txBox="1"/>
          <p:nvPr/>
        </p:nvSpPr>
        <p:spPr>
          <a:xfrm>
            <a:off x="228600" y="5253335"/>
            <a:ext cx="577402" cy="461665"/>
          </a:xfrm>
          <a:prstGeom prst="rect">
            <a:avLst/>
          </a:prstGeom>
          <a:noFill/>
        </p:spPr>
        <p:txBody>
          <a:bodyPr wrap="none" rtlCol="0">
            <a:spAutoFit/>
          </a:bodyPr>
          <a:lstStyle/>
          <a:p>
            <a:r>
              <a:rPr lang="en-US" sz="2400" b="1" dirty="0"/>
              <a:t>2</a:t>
            </a:r>
            <a:r>
              <a:rPr lang="en-US" sz="2400" b="1" dirty="0" smtClean="0"/>
              <a:t>.0</a:t>
            </a:r>
            <a:endParaRPr lang="en-US" sz="2400" b="1" dirty="0"/>
          </a:p>
        </p:txBody>
      </p:sp>
    </p:spTree>
    <p:extLst>
      <p:ext uri="{BB962C8B-B14F-4D97-AF65-F5344CB8AC3E}">
        <p14:creationId xmlns:p14="http://schemas.microsoft.com/office/powerpoint/2010/main" val="1569593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5"/>
          <p:cNvGraphicFramePr>
            <a:graphicFrameLocks noGrp="1" noChangeAspect="1"/>
          </p:cNvGraphicFramePr>
          <p:nvPr>
            <p:ph/>
          </p:nvPr>
        </p:nvGraphicFramePr>
        <p:xfrm>
          <a:off x="1143000" y="838200"/>
          <a:ext cx="5988050" cy="5676900"/>
        </p:xfrm>
        <a:graphic>
          <a:graphicData uri="http://schemas.openxmlformats.org/presentationml/2006/ole">
            <mc:AlternateContent xmlns:mc="http://schemas.openxmlformats.org/markup-compatibility/2006">
              <mc:Choice xmlns:v="urn:schemas-microsoft-com:vml" Requires="v">
                <p:oleObj spid="_x0000_s3087" name="Chart" r:id="rId4" imgW="6229415" imgH="5905456" progId="Excel.Chart.8">
                  <p:embed/>
                </p:oleObj>
              </mc:Choice>
              <mc:Fallback>
                <p:oleObj name="Chart" r:id="rId4" imgW="6229415" imgH="590545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38200"/>
                        <a:ext cx="5988050" cy="5676900"/>
                      </a:xfrm>
                      <a:prstGeom prst="rect">
                        <a:avLst/>
                      </a:prstGeom>
                      <a:solidFill>
                        <a:schemeClr val="accent1"/>
                      </a:solidFill>
                      <a:ln>
                        <a:noFill/>
                      </a:ln>
                      <a:effectLst/>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4"/>
          <p:cNvSpPr>
            <a:spLocks noChangeArrowheads="1"/>
          </p:cNvSpPr>
          <p:nvPr/>
        </p:nvSpPr>
        <p:spPr bwMode="auto">
          <a:xfrm>
            <a:off x="304800" y="6553200"/>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NSF 07-307 Table 6</a:t>
            </a:r>
          </a:p>
        </p:txBody>
      </p:sp>
      <p:sp>
        <p:nvSpPr>
          <p:cNvPr id="11268" name="Line 8"/>
          <p:cNvSpPr>
            <a:spLocks noChangeShapeType="1"/>
          </p:cNvSpPr>
          <p:nvPr/>
        </p:nvSpPr>
        <p:spPr bwMode="auto">
          <a:xfrm>
            <a:off x="914400" y="3276600"/>
            <a:ext cx="2590800" cy="762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Text Box 9"/>
          <p:cNvSpPr txBox="1">
            <a:spLocks noChangeArrowheads="1"/>
          </p:cNvSpPr>
          <p:nvPr/>
        </p:nvSpPr>
        <p:spPr bwMode="auto">
          <a:xfrm>
            <a:off x="0" y="2971800"/>
            <a:ext cx="687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ENG</a:t>
            </a:r>
          </a:p>
        </p:txBody>
      </p:sp>
      <p:sp>
        <p:nvSpPr>
          <p:cNvPr id="11270" name="Line 10"/>
          <p:cNvSpPr>
            <a:spLocks noChangeShapeType="1"/>
          </p:cNvSpPr>
          <p:nvPr/>
        </p:nvSpPr>
        <p:spPr bwMode="auto">
          <a:xfrm flipH="1">
            <a:off x="5410200" y="1143000"/>
            <a:ext cx="2209800" cy="990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Text Box 11"/>
          <p:cNvSpPr txBox="1">
            <a:spLocks noChangeArrowheads="1"/>
          </p:cNvSpPr>
          <p:nvPr/>
        </p:nvSpPr>
        <p:spPr bwMode="auto">
          <a:xfrm>
            <a:off x="7756525" y="811213"/>
            <a:ext cx="89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PSYCH</a:t>
            </a:r>
          </a:p>
          <a:p>
            <a:r>
              <a:rPr lang="en-US"/>
              <a:t>&amp; SOC</a:t>
            </a:r>
          </a:p>
        </p:txBody>
      </p:sp>
      <p:sp>
        <p:nvSpPr>
          <p:cNvPr id="11272" name="Line 12"/>
          <p:cNvSpPr>
            <a:spLocks noChangeShapeType="1"/>
          </p:cNvSpPr>
          <p:nvPr/>
        </p:nvSpPr>
        <p:spPr bwMode="auto">
          <a:xfrm>
            <a:off x="762000" y="3962400"/>
            <a:ext cx="16764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13"/>
          <p:cNvSpPr txBox="1">
            <a:spLocks noChangeArrowheads="1"/>
          </p:cNvSpPr>
          <p:nvPr/>
        </p:nvSpPr>
        <p:spPr bwMode="auto">
          <a:xfrm>
            <a:off x="120650" y="3554413"/>
            <a:ext cx="739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BIO</a:t>
            </a:r>
          </a:p>
          <a:p>
            <a:r>
              <a:rPr lang="en-US"/>
              <a:t>&amp; AG</a:t>
            </a:r>
          </a:p>
        </p:txBody>
      </p:sp>
      <p:sp>
        <p:nvSpPr>
          <p:cNvPr id="11274" name="Line 14"/>
          <p:cNvSpPr>
            <a:spLocks noChangeShapeType="1"/>
          </p:cNvSpPr>
          <p:nvPr/>
        </p:nvSpPr>
        <p:spPr bwMode="auto">
          <a:xfrm>
            <a:off x="5334000" y="5105400"/>
            <a:ext cx="2133600" cy="152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Text Box 15"/>
          <p:cNvSpPr txBox="1">
            <a:spLocks noChangeArrowheads="1"/>
          </p:cNvSpPr>
          <p:nvPr/>
        </p:nvSpPr>
        <p:spPr bwMode="auto">
          <a:xfrm>
            <a:off x="7604125" y="5078413"/>
            <a:ext cx="1379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MATH &amp; CS</a:t>
            </a:r>
          </a:p>
        </p:txBody>
      </p:sp>
      <p:sp>
        <p:nvSpPr>
          <p:cNvPr id="11276" name="Line 16"/>
          <p:cNvSpPr>
            <a:spLocks noChangeShapeType="1"/>
          </p:cNvSpPr>
          <p:nvPr/>
        </p:nvSpPr>
        <p:spPr bwMode="auto">
          <a:xfrm flipV="1">
            <a:off x="914400" y="5410200"/>
            <a:ext cx="990600" cy="533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17"/>
          <p:cNvSpPr txBox="1">
            <a:spLocks noChangeArrowheads="1"/>
          </p:cNvSpPr>
          <p:nvPr/>
        </p:nvSpPr>
        <p:spPr bwMode="auto">
          <a:xfrm>
            <a:off x="-92075" y="5611813"/>
            <a:ext cx="9699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EARTH</a:t>
            </a:r>
          </a:p>
          <a:p>
            <a:r>
              <a:rPr lang="en-US"/>
              <a:t>&amp; PHYS</a:t>
            </a:r>
          </a:p>
          <a:p>
            <a:r>
              <a:rPr lang="en-US"/>
              <a:t>SCI</a:t>
            </a:r>
          </a:p>
        </p:txBody>
      </p:sp>
      <p:sp>
        <p:nvSpPr>
          <p:cNvPr id="2" name="TextBox 1"/>
          <p:cNvSpPr txBox="1"/>
          <p:nvPr/>
        </p:nvSpPr>
        <p:spPr>
          <a:xfrm>
            <a:off x="1600200" y="199757"/>
            <a:ext cx="4268604" cy="584775"/>
          </a:xfrm>
          <a:prstGeom prst="rect">
            <a:avLst/>
          </a:prstGeom>
          <a:noFill/>
        </p:spPr>
        <p:txBody>
          <a:bodyPr wrap="none" rtlCol="0">
            <a:spAutoFit/>
          </a:bodyPr>
          <a:lstStyle/>
          <a:p>
            <a:r>
              <a:rPr lang="en-US" sz="3200" dirty="0" smtClean="0"/>
              <a:t>Cyclic nature of degrees.</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026"/>
          <p:cNvSpPr>
            <a:spLocks noGrp="1" noChangeArrowheads="1"/>
          </p:cNvSpPr>
          <p:nvPr>
            <p:ph type="title"/>
          </p:nvPr>
        </p:nvSpPr>
        <p:spPr/>
        <p:txBody>
          <a:bodyPr/>
          <a:lstStyle/>
          <a:p>
            <a:pPr algn="l">
              <a:defRPr/>
            </a:pPr>
            <a:r>
              <a:rPr lang="en-US" sz="3200" dirty="0" smtClean="0"/>
              <a:t>HS Students Plans for College</a:t>
            </a:r>
          </a:p>
        </p:txBody>
      </p:sp>
      <p:graphicFrame>
        <p:nvGraphicFramePr>
          <p:cNvPr id="4099" name="Object 1028"/>
          <p:cNvGraphicFramePr>
            <a:graphicFrameLocks noGrp="1" noChangeAspect="1"/>
          </p:cNvGraphicFramePr>
          <p:nvPr>
            <p:ph idx="1"/>
            <p:extLst>
              <p:ext uri="{D42A27DB-BD31-4B8C-83A1-F6EECF244321}">
                <p14:modId xmlns:p14="http://schemas.microsoft.com/office/powerpoint/2010/main" val="3111786577"/>
              </p:ext>
            </p:extLst>
          </p:nvPr>
        </p:nvGraphicFramePr>
        <p:xfrm>
          <a:off x="381000" y="1702082"/>
          <a:ext cx="9454274" cy="5003518"/>
        </p:xfrm>
        <a:graphic>
          <a:graphicData uri="http://schemas.openxmlformats.org/presentationml/2006/ole">
            <mc:AlternateContent xmlns:mc="http://schemas.openxmlformats.org/markup-compatibility/2006">
              <mc:Choice xmlns:v="urn:schemas-microsoft-com:vml" Requires="v">
                <p:oleObj spid="_x0000_s1039" name="Chart" r:id="rId4" imgW="7343851" imgH="3886200" progId="MSGraph.Chart.8">
                  <p:embed followColorScheme="full"/>
                </p:oleObj>
              </mc:Choice>
              <mc:Fallback>
                <p:oleObj name="Chart" r:id="rId4" imgW="7343851" imgH="38862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02082"/>
                        <a:ext cx="9454274" cy="5003518"/>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3" y="923925"/>
            <a:ext cx="33813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447800"/>
            <a:ext cx="2438400" cy="3785652"/>
          </a:xfrm>
          <a:prstGeom prst="rect">
            <a:avLst/>
          </a:prstGeom>
          <a:noFill/>
        </p:spPr>
        <p:txBody>
          <a:bodyPr wrap="square" rtlCol="0">
            <a:spAutoFit/>
          </a:bodyPr>
          <a:lstStyle/>
          <a:p>
            <a:r>
              <a:rPr lang="en-US" sz="2400" dirty="0" smtClean="0"/>
              <a:t>Next Generation Science Standards inclusion of </a:t>
            </a:r>
          </a:p>
          <a:p>
            <a:r>
              <a:rPr lang="en-US" sz="2400" dirty="0" smtClean="0"/>
              <a:t>“engineering” provides an opportunity to build early awareness, interest, and commitment</a:t>
            </a:r>
          </a:p>
        </p:txBody>
      </p:sp>
    </p:spTree>
    <p:extLst>
      <p:ext uri="{BB962C8B-B14F-4D97-AF65-F5344CB8AC3E}">
        <p14:creationId xmlns:p14="http://schemas.microsoft.com/office/powerpoint/2010/main" val="729297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Future K-12 Actions</a:t>
            </a:r>
            <a:endParaRPr lang="en-US" dirty="0"/>
          </a:p>
        </p:txBody>
      </p:sp>
      <p:sp>
        <p:nvSpPr>
          <p:cNvPr id="3" name="Content Placeholder 2"/>
          <p:cNvSpPr>
            <a:spLocks noGrp="1"/>
          </p:cNvSpPr>
          <p:nvPr>
            <p:ph sz="quarter" idx="1"/>
          </p:nvPr>
        </p:nvSpPr>
        <p:spPr/>
        <p:txBody>
          <a:bodyPr>
            <a:normAutofit/>
          </a:bodyPr>
          <a:lstStyle/>
          <a:p>
            <a:r>
              <a:rPr lang="en-US" dirty="0" smtClean="0"/>
              <a:t>Enhance the instructional capacity of teachers.</a:t>
            </a:r>
          </a:p>
          <a:p>
            <a:endParaRPr lang="en-US" dirty="0"/>
          </a:p>
          <a:p>
            <a:r>
              <a:rPr lang="en-US" dirty="0" smtClean="0"/>
              <a:t>Enhance the ability of administrators to foster environments that support learning and achievement.</a:t>
            </a:r>
            <a:endParaRPr lang="en-US" dirty="0"/>
          </a:p>
        </p:txBody>
      </p:sp>
      <p:sp>
        <p:nvSpPr>
          <p:cNvPr id="4" name="TextBox 3"/>
          <p:cNvSpPr txBox="1"/>
          <p:nvPr/>
        </p:nvSpPr>
        <p:spPr>
          <a:xfrm>
            <a:off x="228600" y="6248400"/>
            <a:ext cx="4968989" cy="369332"/>
          </a:xfrm>
          <a:prstGeom prst="rect">
            <a:avLst/>
          </a:prstGeom>
          <a:noFill/>
        </p:spPr>
        <p:txBody>
          <a:bodyPr wrap="none" rtlCol="0">
            <a:spAutoFit/>
          </a:bodyPr>
          <a:lstStyle/>
          <a:p>
            <a:r>
              <a:rPr lang="en-US" dirty="0" smtClean="0">
                <a:solidFill>
                  <a:srgbClr val="FF0000"/>
                </a:solidFill>
              </a:rPr>
              <a:t>SOURCE: NRC Report on </a:t>
            </a:r>
            <a:r>
              <a:rPr lang="en-US" i="1" dirty="0" smtClean="0">
                <a:solidFill>
                  <a:srgbClr val="FF0000"/>
                </a:solidFill>
              </a:rPr>
              <a:t>Successful STEM Education </a:t>
            </a:r>
            <a:endParaRPr lang="en-US" i="1" dirty="0">
              <a:solidFill>
                <a:srgbClr val="FF0000"/>
              </a:solidFill>
            </a:endParaRPr>
          </a:p>
        </p:txBody>
      </p:sp>
    </p:spTree>
    <p:extLst>
      <p:ext uri="{BB962C8B-B14F-4D97-AF65-F5344CB8AC3E}">
        <p14:creationId xmlns:p14="http://schemas.microsoft.com/office/powerpoint/2010/main" val="4062000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Rot="1" noChangeArrowheads="1"/>
          </p:cNvSpPr>
          <p:nvPr>
            <p:ph type="title"/>
          </p:nvPr>
        </p:nvSpPr>
        <p:spPr>
          <a:xfrm>
            <a:off x="381000" y="914400"/>
            <a:ext cx="8382000" cy="609600"/>
          </a:xfrm>
        </p:spPr>
        <p:txBody>
          <a:bodyPr>
            <a:normAutofit fontScale="90000"/>
          </a:bodyPr>
          <a:lstStyle/>
          <a:p>
            <a:pPr algn="l" eaLnBrk="1" hangingPunct="1">
              <a:defRPr/>
            </a:pPr>
            <a:r>
              <a:rPr lang="en-US" sz="3200" dirty="0" smtClean="0"/>
              <a:t>Success Depends Upon Re-engineering Engineering Education</a:t>
            </a:r>
            <a:endParaRPr lang="en-US" sz="4000" dirty="0" smtClean="0"/>
          </a:p>
        </p:txBody>
      </p:sp>
      <p:sp>
        <p:nvSpPr>
          <p:cNvPr id="66563" name="AutoShape 3"/>
          <p:cNvSpPr>
            <a:spLocks noChangeArrowheads="1"/>
          </p:cNvSpPr>
          <p:nvPr/>
        </p:nvSpPr>
        <p:spPr bwMode="auto">
          <a:xfrm rot="5400000">
            <a:off x="2519363" y="1309688"/>
            <a:ext cx="4786312" cy="5929312"/>
          </a:xfrm>
          <a:prstGeom prst="upArrowCallout">
            <a:avLst>
              <a:gd name="adj1" fmla="val 25000"/>
              <a:gd name="adj2" fmla="val 25000"/>
              <a:gd name="adj3" fmla="val 20647"/>
              <a:gd name="adj4" fmla="val 66667"/>
            </a:avLst>
          </a:prstGeom>
          <a:solidFill>
            <a:schemeClr val="accent1">
              <a:alpha val="16862"/>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endParaRPr lang="en-US">
              <a:latin typeface="Arial" charset="0"/>
            </a:endParaRPr>
          </a:p>
        </p:txBody>
      </p:sp>
      <p:sp>
        <p:nvSpPr>
          <p:cNvPr id="66564" name="AutoShape 4"/>
          <p:cNvSpPr>
            <a:spLocks noChangeArrowheads="1"/>
          </p:cNvSpPr>
          <p:nvPr/>
        </p:nvSpPr>
        <p:spPr bwMode="auto">
          <a:xfrm>
            <a:off x="228600" y="2435225"/>
            <a:ext cx="1935163" cy="838200"/>
          </a:xfrm>
          <a:prstGeom prst="rightArrow">
            <a:avLst>
              <a:gd name="adj1" fmla="val 50000"/>
              <a:gd name="adj2" fmla="val 577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atin typeface="Arial" charset="0"/>
              </a:rPr>
              <a:t>ACADEME</a:t>
            </a:r>
          </a:p>
        </p:txBody>
      </p:sp>
      <p:sp>
        <p:nvSpPr>
          <p:cNvPr id="66565" name="AutoShape 5"/>
          <p:cNvSpPr>
            <a:spLocks noChangeArrowheads="1"/>
          </p:cNvSpPr>
          <p:nvPr/>
        </p:nvSpPr>
        <p:spPr bwMode="auto">
          <a:xfrm>
            <a:off x="228600" y="3502025"/>
            <a:ext cx="1935163" cy="838200"/>
          </a:xfrm>
          <a:prstGeom prst="rightArrow">
            <a:avLst>
              <a:gd name="adj1" fmla="val 50000"/>
              <a:gd name="adj2" fmla="val 577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atin typeface="Arial" charset="0"/>
              </a:rPr>
              <a:t>INDUSTRY</a:t>
            </a:r>
          </a:p>
        </p:txBody>
      </p:sp>
      <p:sp>
        <p:nvSpPr>
          <p:cNvPr id="66566" name="AutoShape 6"/>
          <p:cNvSpPr>
            <a:spLocks noChangeArrowheads="1"/>
          </p:cNvSpPr>
          <p:nvPr/>
        </p:nvSpPr>
        <p:spPr bwMode="auto">
          <a:xfrm>
            <a:off x="228600" y="4495800"/>
            <a:ext cx="1935163" cy="838200"/>
          </a:xfrm>
          <a:prstGeom prst="rightArrow">
            <a:avLst>
              <a:gd name="adj1" fmla="val 50000"/>
              <a:gd name="adj2" fmla="val 577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atin typeface="Arial" charset="0"/>
              </a:rPr>
              <a:t>GOVERNMENT</a:t>
            </a:r>
          </a:p>
        </p:txBody>
      </p:sp>
      <p:sp>
        <p:nvSpPr>
          <p:cNvPr id="66567" name="AutoShape 7"/>
          <p:cNvSpPr>
            <a:spLocks noChangeArrowheads="1"/>
          </p:cNvSpPr>
          <p:nvPr/>
        </p:nvSpPr>
        <p:spPr bwMode="auto">
          <a:xfrm>
            <a:off x="228600" y="5448300"/>
            <a:ext cx="1935163" cy="1257300"/>
          </a:xfrm>
          <a:prstGeom prst="rightArrow">
            <a:avLst>
              <a:gd name="adj1" fmla="val 50000"/>
              <a:gd name="adj2" fmla="val 3847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latin typeface="Arial" charset="0"/>
              </a:rPr>
              <a:t>PROFESSIONAL</a:t>
            </a:r>
          </a:p>
          <a:p>
            <a:pPr algn="ctr" eaLnBrk="1" hangingPunct="1"/>
            <a:r>
              <a:rPr lang="en-US" sz="1400">
                <a:latin typeface="Arial" charset="0"/>
              </a:rPr>
              <a:t>SOCIETIES</a:t>
            </a:r>
          </a:p>
        </p:txBody>
      </p:sp>
      <p:sp>
        <p:nvSpPr>
          <p:cNvPr id="66568" name="Rectangle 8"/>
          <p:cNvSpPr>
            <a:spLocks noChangeArrowheads="1"/>
          </p:cNvSpPr>
          <p:nvPr/>
        </p:nvSpPr>
        <p:spPr bwMode="auto">
          <a:xfrm>
            <a:off x="2278063" y="3946525"/>
            <a:ext cx="898525" cy="6556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a:latin typeface="Arial" charset="0"/>
              </a:rPr>
              <a:t>BUILD</a:t>
            </a:r>
          </a:p>
          <a:p>
            <a:pPr algn="ctr" eaLnBrk="1" hangingPunct="1"/>
            <a:r>
              <a:rPr lang="en-US" sz="1200">
                <a:latin typeface="Arial" charset="0"/>
              </a:rPr>
              <a:t>R &amp; D</a:t>
            </a:r>
          </a:p>
          <a:p>
            <a:pPr algn="ctr" eaLnBrk="1" hangingPunct="1"/>
            <a:r>
              <a:rPr lang="en-US" sz="1200">
                <a:latin typeface="Arial" charset="0"/>
              </a:rPr>
              <a:t>CAPACITY</a:t>
            </a:r>
          </a:p>
        </p:txBody>
      </p:sp>
      <p:sp>
        <p:nvSpPr>
          <p:cNvPr id="66569" name="Rectangle 9"/>
          <p:cNvSpPr>
            <a:spLocks noChangeArrowheads="1"/>
          </p:cNvSpPr>
          <p:nvPr/>
        </p:nvSpPr>
        <p:spPr bwMode="auto">
          <a:xfrm>
            <a:off x="3489325" y="3617913"/>
            <a:ext cx="898525" cy="6556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a:latin typeface="Arial" charset="0"/>
              </a:rPr>
              <a:t>INCREASE</a:t>
            </a:r>
          </a:p>
          <a:p>
            <a:pPr algn="ctr" eaLnBrk="1" hangingPunct="1"/>
            <a:r>
              <a:rPr lang="en-US" sz="1000">
                <a:latin typeface="Arial" charset="0"/>
              </a:rPr>
              <a:t>KNOWLEDGE</a:t>
            </a:r>
          </a:p>
        </p:txBody>
      </p:sp>
      <p:sp>
        <p:nvSpPr>
          <p:cNvPr id="66570" name="Rectangle 10"/>
          <p:cNvSpPr>
            <a:spLocks noChangeArrowheads="1"/>
          </p:cNvSpPr>
          <p:nvPr/>
        </p:nvSpPr>
        <p:spPr bwMode="auto">
          <a:xfrm>
            <a:off x="3489325" y="4602163"/>
            <a:ext cx="898525" cy="6556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a:latin typeface="Arial" charset="0"/>
              </a:rPr>
              <a:t>BUILD</a:t>
            </a:r>
          </a:p>
          <a:p>
            <a:pPr algn="ctr" eaLnBrk="1" hangingPunct="1"/>
            <a:r>
              <a:rPr lang="en-US" sz="1000">
                <a:latin typeface="Arial" charset="0"/>
              </a:rPr>
              <a:t>COMMUNITY</a:t>
            </a:r>
          </a:p>
        </p:txBody>
      </p:sp>
      <p:sp>
        <p:nvSpPr>
          <p:cNvPr id="66571" name="Rectangle 11"/>
          <p:cNvSpPr>
            <a:spLocks noChangeArrowheads="1"/>
          </p:cNvSpPr>
          <p:nvPr/>
        </p:nvSpPr>
        <p:spPr bwMode="auto">
          <a:xfrm>
            <a:off x="4800600" y="3957638"/>
            <a:ext cx="898525" cy="6556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a:latin typeface="Arial" charset="0"/>
              </a:rPr>
              <a:t>SHARE</a:t>
            </a:r>
          </a:p>
          <a:p>
            <a:pPr algn="ctr" eaLnBrk="1" hangingPunct="1"/>
            <a:r>
              <a:rPr lang="en-US" sz="1000">
                <a:latin typeface="Arial" charset="0"/>
              </a:rPr>
              <a:t>KNOWLEDGE</a:t>
            </a:r>
          </a:p>
        </p:txBody>
      </p:sp>
      <p:sp>
        <p:nvSpPr>
          <p:cNvPr id="66572" name="Rectangle 12"/>
          <p:cNvSpPr>
            <a:spLocks noChangeArrowheads="1"/>
          </p:cNvSpPr>
          <p:nvPr/>
        </p:nvSpPr>
        <p:spPr bwMode="auto">
          <a:xfrm>
            <a:off x="6132513" y="3957638"/>
            <a:ext cx="898525" cy="6556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a:latin typeface="Arial" charset="0"/>
              </a:rPr>
              <a:t>TRANSFORM</a:t>
            </a:r>
          </a:p>
          <a:p>
            <a:pPr algn="ctr" eaLnBrk="1" hangingPunct="1"/>
            <a:r>
              <a:rPr lang="en-US" sz="1000">
                <a:latin typeface="Arial" charset="0"/>
              </a:rPr>
              <a:t>ENGINEERING</a:t>
            </a:r>
          </a:p>
          <a:p>
            <a:pPr algn="ctr" eaLnBrk="1" hangingPunct="1"/>
            <a:r>
              <a:rPr lang="en-US" sz="1000">
                <a:latin typeface="Arial" charset="0"/>
              </a:rPr>
              <a:t>EDUCATION</a:t>
            </a:r>
          </a:p>
        </p:txBody>
      </p:sp>
      <p:cxnSp>
        <p:nvCxnSpPr>
          <p:cNvPr id="66573" name="AutoShape 13"/>
          <p:cNvCxnSpPr>
            <a:cxnSpLocks noChangeShapeType="1"/>
            <a:stCxn id="66568" idx="3"/>
            <a:endCxn id="66569" idx="1"/>
          </p:cNvCxnSpPr>
          <p:nvPr/>
        </p:nvCxnSpPr>
        <p:spPr bwMode="auto">
          <a:xfrm flipV="1">
            <a:off x="3186113" y="3946525"/>
            <a:ext cx="293687" cy="328613"/>
          </a:xfrm>
          <a:prstGeom prst="bentConnector3">
            <a:avLst>
              <a:gd name="adj1" fmla="val 497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74" name="AutoShape 14"/>
          <p:cNvCxnSpPr>
            <a:cxnSpLocks noChangeShapeType="1"/>
            <a:stCxn id="66568" idx="3"/>
            <a:endCxn id="66570" idx="1"/>
          </p:cNvCxnSpPr>
          <p:nvPr/>
        </p:nvCxnSpPr>
        <p:spPr bwMode="auto">
          <a:xfrm>
            <a:off x="3186113" y="4275138"/>
            <a:ext cx="293687" cy="655637"/>
          </a:xfrm>
          <a:prstGeom prst="bentConnector3">
            <a:avLst>
              <a:gd name="adj1" fmla="val 497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75" name="AutoShape 15"/>
          <p:cNvCxnSpPr>
            <a:cxnSpLocks noChangeShapeType="1"/>
            <a:stCxn id="66569" idx="3"/>
            <a:endCxn id="66571" idx="1"/>
          </p:cNvCxnSpPr>
          <p:nvPr/>
        </p:nvCxnSpPr>
        <p:spPr bwMode="auto">
          <a:xfrm>
            <a:off x="4397375" y="3946525"/>
            <a:ext cx="393700" cy="33972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76" name="AutoShape 16"/>
          <p:cNvCxnSpPr>
            <a:cxnSpLocks noChangeShapeType="1"/>
          </p:cNvCxnSpPr>
          <p:nvPr/>
        </p:nvCxnSpPr>
        <p:spPr bwMode="auto">
          <a:xfrm flipV="1">
            <a:off x="4397375" y="4300538"/>
            <a:ext cx="379413" cy="655637"/>
          </a:xfrm>
          <a:prstGeom prst="bentConnector3">
            <a:avLst>
              <a:gd name="adj1" fmla="val 4979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77" name="AutoShape 17"/>
          <p:cNvCxnSpPr>
            <a:cxnSpLocks noChangeShapeType="1"/>
            <a:stCxn id="66571" idx="3"/>
            <a:endCxn id="66572" idx="1"/>
          </p:cNvCxnSpPr>
          <p:nvPr/>
        </p:nvCxnSpPr>
        <p:spPr bwMode="auto">
          <a:xfrm>
            <a:off x="5708650" y="4286250"/>
            <a:ext cx="41433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8" name="AutoShape 18"/>
          <p:cNvSpPr>
            <a:spLocks noChangeArrowheads="1"/>
          </p:cNvSpPr>
          <p:nvPr/>
        </p:nvSpPr>
        <p:spPr bwMode="auto">
          <a:xfrm>
            <a:off x="7378700" y="3197225"/>
            <a:ext cx="1790700" cy="198120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a:latin typeface="Arial" charset="0"/>
              </a:rPr>
              <a:t>DIVERSE</a:t>
            </a:r>
          </a:p>
          <a:p>
            <a:pPr algn="ctr" eaLnBrk="1" hangingPunct="1"/>
            <a:r>
              <a:rPr lang="en-US" sz="1200">
                <a:latin typeface="Arial" charset="0"/>
              </a:rPr>
              <a:t>GLOBALLY</a:t>
            </a:r>
          </a:p>
          <a:p>
            <a:pPr algn="ctr" eaLnBrk="1" hangingPunct="1"/>
            <a:r>
              <a:rPr lang="en-US" sz="1200">
                <a:latin typeface="Arial" charset="0"/>
              </a:rPr>
              <a:t>COMPETITIVE</a:t>
            </a:r>
          </a:p>
          <a:p>
            <a:pPr algn="ctr" eaLnBrk="1" hangingPunct="1"/>
            <a:r>
              <a:rPr lang="en-US" sz="1200">
                <a:latin typeface="Arial" charset="0"/>
              </a:rPr>
              <a:t>21</a:t>
            </a:r>
            <a:r>
              <a:rPr lang="en-US" sz="1200" baseline="30000">
                <a:latin typeface="Arial" charset="0"/>
              </a:rPr>
              <a:t>ST</a:t>
            </a:r>
            <a:r>
              <a:rPr lang="en-US" sz="1200">
                <a:latin typeface="Arial" charset="0"/>
              </a:rPr>
              <a:t> CENTURY</a:t>
            </a:r>
          </a:p>
          <a:p>
            <a:pPr algn="ctr" eaLnBrk="1" hangingPunct="1"/>
            <a:r>
              <a:rPr lang="en-US" sz="1200">
                <a:latin typeface="Arial" charset="0"/>
              </a:rPr>
              <a:t>ENGINEERING</a:t>
            </a:r>
          </a:p>
          <a:p>
            <a:pPr algn="ctr" eaLnBrk="1" hangingPunct="1"/>
            <a:r>
              <a:rPr lang="en-US" sz="1200">
                <a:latin typeface="Arial" charset="0"/>
              </a:rPr>
              <a:t>WORKFORCE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CDD00864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1213"/>
            <a:ext cx="6400800" cy="660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2"/>
            <a:ext cx="8229600" cy="2027238"/>
          </a:xfrm>
          <a:solidFill>
            <a:srgbClr val="0070C0"/>
          </a:solidFill>
        </p:spPr>
        <p:txBody>
          <a:bodyPr>
            <a:normAutofit/>
          </a:bodyPr>
          <a:lstStyle/>
          <a:p>
            <a:r>
              <a:rPr lang="en-US" dirty="0" smtClean="0">
                <a:solidFill>
                  <a:srgbClr val="FFFF00"/>
                </a:solidFill>
              </a:rPr>
              <a:t>Goals for Engineering Education</a:t>
            </a:r>
            <a:endParaRPr lang="en-US" dirty="0">
              <a:solidFill>
                <a:srgbClr val="FFFF00"/>
              </a:solidFill>
            </a:endParaRPr>
          </a:p>
        </p:txBody>
      </p:sp>
      <p:sp>
        <p:nvSpPr>
          <p:cNvPr id="3" name="Content Placeholder 2"/>
          <p:cNvSpPr>
            <a:spLocks noGrp="1"/>
          </p:cNvSpPr>
          <p:nvPr>
            <p:ph idx="1"/>
          </p:nvPr>
        </p:nvSpPr>
        <p:spPr>
          <a:xfrm>
            <a:off x="457200" y="3489325"/>
            <a:ext cx="8229600" cy="2454275"/>
          </a:xfrm>
        </p:spPr>
        <p:txBody>
          <a:bodyPr>
            <a:normAutofit fontScale="92500" lnSpcReduction="10000"/>
          </a:bodyPr>
          <a:lstStyle/>
          <a:p>
            <a:pPr marL="0" indent="0">
              <a:buNone/>
            </a:pPr>
            <a:r>
              <a:rPr lang="en-US" dirty="0"/>
              <a:t>a</a:t>
            </a:r>
            <a:r>
              <a:rPr lang="en-US" dirty="0" smtClean="0"/>
              <a:t>re driven by expectations for engineering:</a:t>
            </a:r>
          </a:p>
          <a:p>
            <a:r>
              <a:rPr lang="en-US" dirty="0" smtClean="0"/>
              <a:t>Economic and social development</a:t>
            </a:r>
          </a:p>
          <a:p>
            <a:r>
              <a:rPr lang="en-US" dirty="0" smtClean="0"/>
              <a:t>Human health, safety, and welfare</a:t>
            </a:r>
          </a:p>
          <a:p>
            <a:r>
              <a:rPr lang="en-US" dirty="0" smtClean="0"/>
              <a:t>Generally meeting human needs and wants through products, processes, and services</a:t>
            </a:r>
          </a:p>
          <a:p>
            <a:endParaRPr lang="en-US" dirty="0"/>
          </a:p>
        </p:txBody>
      </p:sp>
    </p:spTree>
    <p:extLst>
      <p:ext uri="{BB962C8B-B14F-4D97-AF65-F5344CB8AC3E}">
        <p14:creationId xmlns:p14="http://schemas.microsoft.com/office/powerpoint/2010/main" val="884416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Rot="1" noChangeArrowheads="1"/>
          </p:cNvSpPr>
          <p:nvPr>
            <p:ph type="title"/>
          </p:nvPr>
        </p:nvSpPr>
        <p:spPr/>
        <p:txBody>
          <a:bodyPr>
            <a:normAutofit/>
          </a:bodyPr>
          <a:lstStyle/>
          <a:p>
            <a:pPr algn="l" eaLnBrk="1" hangingPunct="1">
              <a:defRPr/>
            </a:pPr>
            <a:r>
              <a:rPr lang="en-US" dirty="0" smtClean="0"/>
              <a:t>Common Global Desires</a:t>
            </a:r>
          </a:p>
        </p:txBody>
      </p:sp>
      <p:sp>
        <p:nvSpPr>
          <p:cNvPr id="628739" name="Rectangle 3"/>
          <p:cNvSpPr>
            <a:spLocks noGrp="1" noChangeArrowheads="1"/>
          </p:cNvSpPr>
          <p:nvPr>
            <p:ph type="body" idx="1"/>
          </p:nvPr>
        </p:nvSpPr>
        <p:spPr/>
        <p:txBody>
          <a:bodyPr>
            <a:normAutofit lnSpcReduction="10000"/>
          </a:bodyPr>
          <a:lstStyle/>
          <a:p>
            <a:pPr eaLnBrk="1" hangingPunct="1">
              <a:lnSpc>
                <a:spcPct val="90000"/>
              </a:lnSpc>
              <a:defRPr/>
            </a:pPr>
            <a:r>
              <a:rPr lang="en-US" dirty="0" smtClean="0"/>
              <a:t>Flexible engineers better able to straddle uncertainty, disciplines, cultures, evolving technologies, etc.</a:t>
            </a:r>
          </a:p>
          <a:p>
            <a:pPr eaLnBrk="1" hangingPunct="1">
              <a:lnSpc>
                <a:spcPct val="90000"/>
              </a:lnSpc>
              <a:defRPr/>
            </a:pPr>
            <a:r>
              <a:rPr lang="en-US" dirty="0" smtClean="0"/>
              <a:t>Engineers as problem definers as well as problem solvers</a:t>
            </a:r>
          </a:p>
          <a:p>
            <a:pPr eaLnBrk="1" hangingPunct="1">
              <a:lnSpc>
                <a:spcPct val="90000"/>
              </a:lnSpc>
              <a:defRPr/>
            </a:pPr>
            <a:r>
              <a:rPr lang="en-US" dirty="0" smtClean="0"/>
              <a:t>Engineers prepared for creativity, management, entrepreneurship and public policy leadership</a:t>
            </a:r>
          </a:p>
          <a:p>
            <a:pPr eaLnBrk="1" hangingPunct="1">
              <a:lnSpc>
                <a:spcPct val="90000"/>
              </a:lnSpc>
              <a:defRPr/>
            </a:pPr>
            <a:r>
              <a:rPr lang="en-US" dirty="0" smtClean="0"/>
              <a:t>Stronger application skills without losing theoretical strength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rrowheads="1"/>
          </p:cNvSpPr>
          <p:nvPr>
            <p:ph type="title"/>
          </p:nvPr>
        </p:nvSpPr>
        <p:spPr/>
        <p:txBody>
          <a:bodyPr/>
          <a:lstStyle/>
          <a:p>
            <a:pPr eaLnBrk="1" hangingPunct="1">
              <a:defRPr/>
            </a:pPr>
            <a:r>
              <a:rPr lang="en-US" smtClean="0"/>
              <a:t>The Engineer of 2020</a:t>
            </a:r>
          </a:p>
        </p:txBody>
      </p:sp>
      <p:sp>
        <p:nvSpPr>
          <p:cNvPr id="577539" name="Rectangle 3"/>
          <p:cNvSpPr>
            <a:spLocks noGrp="1" noChangeArrowheads="1"/>
          </p:cNvSpPr>
          <p:nvPr>
            <p:ph type="body" idx="1"/>
          </p:nvPr>
        </p:nvSpPr>
        <p:spPr/>
        <p:txBody>
          <a:bodyPr/>
          <a:lstStyle/>
          <a:p>
            <a:pPr eaLnBrk="1" hangingPunct="1">
              <a:lnSpc>
                <a:spcPct val="80000"/>
              </a:lnSpc>
              <a:defRPr/>
            </a:pPr>
            <a:r>
              <a:rPr lang="en-US" sz="2800" smtClean="0"/>
              <a:t>Strong Analytical Skills</a:t>
            </a:r>
          </a:p>
          <a:p>
            <a:pPr eaLnBrk="1" hangingPunct="1">
              <a:lnSpc>
                <a:spcPct val="80000"/>
              </a:lnSpc>
              <a:defRPr/>
            </a:pPr>
            <a:r>
              <a:rPr lang="en-US" sz="2800" smtClean="0"/>
              <a:t>Practical Ingenuity</a:t>
            </a:r>
          </a:p>
          <a:p>
            <a:pPr eaLnBrk="1" hangingPunct="1">
              <a:lnSpc>
                <a:spcPct val="80000"/>
              </a:lnSpc>
              <a:defRPr/>
            </a:pPr>
            <a:r>
              <a:rPr lang="en-US" sz="2800" smtClean="0"/>
              <a:t>Creativity</a:t>
            </a:r>
          </a:p>
          <a:p>
            <a:pPr eaLnBrk="1" hangingPunct="1">
              <a:lnSpc>
                <a:spcPct val="80000"/>
              </a:lnSpc>
              <a:defRPr/>
            </a:pPr>
            <a:r>
              <a:rPr lang="en-US" sz="2800" smtClean="0"/>
              <a:t>Communication Skills</a:t>
            </a:r>
          </a:p>
          <a:p>
            <a:pPr eaLnBrk="1" hangingPunct="1">
              <a:lnSpc>
                <a:spcPct val="80000"/>
              </a:lnSpc>
              <a:defRPr/>
            </a:pPr>
            <a:r>
              <a:rPr lang="en-US" sz="2800" smtClean="0"/>
              <a:t>Business and Management Skills</a:t>
            </a:r>
          </a:p>
          <a:p>
            <a:pPr eaLnBrk="1" hangingPunct="1">
              <a:lnSpc>
                <a:spcPct val="80000"/>
              </a:lnSpc>
              <a:defRPr/>
            </a:pPr>
            <a:r>
              <a:rPr lang="en-US" sz="2800" smtClean="0"/>
              <a:t>Understand and Practice Leadership</a:t>
            </a:r>
          </a:p>
          <a:p>
            <a:pPr eaLnBrk="1" hangingPunct="1">
              <a:lnSpc>
                <a:spcPct val="80000"/>
              </a:lnSpc>
              <a:defRPr/>
            </a:pPr>
            <a:r>
              <a:rPr lang="en-US" sz="2800" smtClean="0"/>
              <a:t>Ethics</a:t>
            </a:r>
          </a:p>
          <a:p>
            <a:pPr eaLnBrk="1" hangingPunct="1">
              <a:lnSpc>
                <a:spcPct val="80000"/>
              </a:lnSpc>
              <a:defRPr/>
            </a:pPr>
            <a:r>
              <a:rPr lang="en-US" sz="2800" smtClean="0"/>
              <a:t>Professionalism</a:t>
            </a:r>
          </a:p>
          <a:p>
            <a:pPr eaLnBrk="1" hangingPunct="1">
              <a:lnSpc>
                <a:spcPct val="80000"/>
              </a:lnSpc>
              <a:defRPr/>
            </a:pPr>
            <a:r>
              <a:rPr lang="en-US" sz="2800" smtClean="0"/>
              <a:t>Dynamism and Agility</a:t>
            </a:r>
          </a:p>
          <a:p>
            <a:pPr eaLnBrk="1" hangingPunct="1">
              <a:lnSpc>
                <a:spcPct val="80000"/>
              </a:lnSpc>
              <a:defRPr/>
            </a:pPr>
            <a:r>
              <a:rPr lang="en-US" sz="2800" smtClean="0"/>
              <a:t>Lifelong Learners</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1676400"/>
            <a:ext cx="2405062"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Rot="1" noChangeArrowheads="1"/>
          </p:cNvSpPr>
          <p:nvPr>
            <p:ph type="title"/>
          </p:nvPr>
        </p:nvSpPr>
        <p:spPr/>
        <p:txBody>
          <a:bodyPr/>
          <a:lstStyle/>
          <a:p>
            <a:r>
              <a:rPr lang="en-US" sz="4000"/>
              <a:t>Making the Transition</a:t>
            </a:r>
          </a:p>
        </p:txBody>
      </p:sp>
      <p:sp>
        <p:nvSpPr>
          <p:cNvPr id="579587" name="Rectangle 3"/>
          <p:cNvSpPr>
            <a:spLocks noGrp="1" noChangeArrowheads="1"/>
          </p:cNvSpPr>
          <p:nvPr>
            <p:ph type="body" sz="half" idx="1"/>
          </p:nvPr>
        </p:nvSpPr>
        <p:spPr>
          <a:xfrm>
            <a:off x="228600" y="1752600"/>
            <a:ext cx="4260850" cy="4511675"/>
          </a:xfrm>
          <a:noFill/>
          <a:ln/>
        </p:spPr>
        <p:txBody>
          <a:bodyPr lIns="129636" tIns="64818" rIns="129636" bIns="64818"/>
          <a:lstStyle/>
          <a:p>
            <a:pPr algn="ctr">
              <a:buFont typeface="Wingdings" pitchFamily="2" charset="2"/>
              <a:buNone/>
            </a:pPr>
            <a:r>
              <a:rPr lang="en-US" sz="2400" u="sng" dirty="0"/>
              <a:t>Traditional Engineer</a:t>
            </a:r>
          </a:p>
          <a:p>
            <a:r>
              <a:rPr lang="en-US" sz="2400" dirty="0"/>
              <a:t>Problem solver</a:t>
            </a:r>
          </a:p>
          <a:p>
            <a:r>
              <a:rPr lang="en-US" sz="2400" dirty="0"/>
              <a:t>Excellent mastery of technical skills</a:t>
            </a:r>
          </a:p>
          <a:p>
            <a:r>
              <a:rPr lang="en-US" sz="2400" dirty="0"/>
              <a:t>Understands technical context of work</a:t>
            </a:r>
          </a:p>
          <a:p>
            <a:r>
              <a:rPr lang="en-US" sz="2400" dirty="0"/>
              <a:t>Is content doing all her/his work in one country</a:t>
            </a:r>
          </a:p>
          <a:p>
            <a:r>
              <a:rPr lang="en-US" sz="2400" dirty="0"/>
              <a:t>Reports up the management chain to MBA</a:t>
            </a:r>
          </a:p>
        </p:txBody>
      </p:sp>
      <p:sp>
        <p:nvSpPr>
          <p:cNvPr id="579588" name="Rectangle 4"/>
          <p:cNvSpPr>
            <a:spLocks noChangeArrowheads="1"/>
          </p:cNvSpPr>
          <p:nvPr/>
        </p:nvSpPr>
        <p:spPr bwMode="auto">
          <a:xfrm>
            <a:off x="4572000" y="1752600"/>
            <a:ext cx="349885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636" tIns="64818" rIns="129636" bIns="64818"/>
          <a:lstStyle/>
          <a:p>
            <a:pPr marL="342900" indent="-342900" algn="ctr" eaLnBrk="1" hangingPunct="1">
              <a:spcBef>
                <a:spcPct val="20000"/>
              </a:spcBef>
              <a:buClr>
                <a:schemeClr val="hlink"/>
              </a:buClr>
              <a:buSzPct val="70000"/>
              <a:buFont typeface="Wingdings" pitchFamily="2" charset="2"/>
              <a:buNone/>
            </a:pPr>
            <a:r>
              <a:rPr lang="en-US" sz="2400" u="sng" dirty="0">
                <a:effectLst>
                  <a:outerShdw blurRad="38100" dist="38100" dir="2700000" algn="tl">
                    <a:srgbClr val="000000"/>
                  </a:outerShdw>
                </a:effectLst>
              </a:rPr>
              <a:t>Modern Engineer</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Problem finder and solver</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Combines technical skills with “soft” skills</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Understands the market too</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Thrives on international relations and business opportunities</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Hires MBAs</a:t>
            </a:r>
          </a:p>
        </p:txBody>
      </p:sp>
      <p:sp>
        <p:nvSpPr>
          <p:cNvPr id="579589" name="Text Box 5"/>
          <p:cNvSpPr txBox="1">
            <a:spLocks noChangeArrowheads="1"/>
          </p:cNvSpPr>
          <p:nvPr/>
        </p:nvSpPr>
        <p:spPr bwMode="auto">
          <a:xfrm>
            <a:off x="-14288" y="6477000"/>
            <a:ext cx="4977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t>Nariman</a:t>
            </a:r>
            <a:r>
              <a:rPr lang="en-US" dirty="0"/>
              <a:t> </a:t>
            </a:r>
            <a:r>
              <a:rPr lang="en-US" dirty="0" err="1"/>
              <a:t>Favardian</a:t>
            </a:r>
            <a:r>
              <a:rPr lang="en-US" dirty="0"/>
              <a:t>, </a:t>
            </a:r>
            <a:r>
              <a:rPr lang="en-US" dirty="0" smtClean="0"/>
              <a:t>then UMCP</a:t>
            </a:r>
            <a:r>
              <a:rPr lang="en-US" dirty="0"/>
              <a:t>, at 5XME workshop</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Our Challenge as Educators</a:t>
            </a:r>
          </a:p>
        </p:txBody>
      </p:sp>
      <p:sp>
        <p:nvSpPr>
          <p:cNvPr id="32771" name="Rectangle 3"/>
          <p:cNvSpPr>
            <a:spLocks noGrp="1" noChangeArrowheads="1"/>
          </p:cNvSpPr>
          <p:nvPr>
            <p:ph type="body" idx="1"/>
          </p:nvPr>
        </p:nvSpPr>
        <p:spPr/>
        <p:txBody>
          <a:bodyPr>
            <a:normAutofit lnSpcReduction="10000"/>
          </a:bodyPr>
          <a:lstStyle/>
          <a:p>
            <a:pPr eaLnBrk="1" hangingPunct="1">
              <a:buFontTx/>
              <a:buNone/>
            </a:pPr>
            <a:r>
              <a:rPr lang="en-US" sz="2800" smtClean="0"/>
              <a:t>How do we teach our students...</a:t>
            </a:r>
          </a:p>
          <a:p>
            <a:pPr lvl="1" eaLnBrk="1" hangingPunct="1"/>
            <a:r>
              <a:rPr lang="en-US" sz="2400" smtClean="0"/>
              <a:t>To understand engineering as a rich, interconnected set of knowledge and skills that can be used to solve complex problems</a:t>
            </a:r>
          </a:p>
          <a:p>
            <a:pPr lvl="1" eaLnBrk="1" hangingPunct="1"/>
            <a:r>
              <a:rPr lang="en-US" sz="2400" smtClean="0"/>
              <a:t>To understand uncertainty and tolerating ambiguity</a:t>
            </a:r>
          </a:p>
          <a:p>
            <a:pPr lvl="1" eaLnBrk="1" hangingPunct="1"/>
            <a:r>
              <a:rPr lang="en-US" sz="2400" smtClean="0"/>
              <a:t>To identify when they don’t know something</a:t>
            </a:r>
          </a:p>
          <a:p>
            <a:pPr lvl="1" eaLnBrk="1" hangingPunct="1"/>
            <a:r>
              <a:rPr lang="en-US" sz="2400" smtClean="0"/>
              <a:t>The ability to learn from failure</a:t>
            </a:r>
          </a:p>
          <a:p>
            <a:pPr lvl="1" eaLnBrk="1" hangingPunct="1"/>
            <a:r>
              <a:rPr lang="en-US" sz="2400" smtClean="0"/>
              <a:t>The ability to reflect</a:t>
            </a:r>
          </a:p>
          <a:p>
            <a:pPr lvl="1" eaLnBrk="1" hangingPunct="1"/>
            <a:r>
              <a:rPr lang="en-US" sz="2400" smtClean="0"/>
              <a:t>The sense of “peripheral vision” needed to ensure a good design</a:t>
            </a:r>
          </a:p>
          <a:p>
            <a:pPr lvl="1" eaLnBrk="1" hangingPunct="1"/>
            <a:r>
              <a:rPr lang="en-US" sz="2400" i="1" smtClean="0"/>
              <a:t>...and much more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Rot="1" noChangeArrowheads="1"/>
          </p:cNvSpPr>
          <p:nvPr>
            <p:ph type="title"/>
          </p:nvPr>
        </p:nvSpPr>
        <p:spPr/>
        <p:txBody>
          <a:bodyPr/>
          <a:lstStyle/>
          <a:p>
            <a:r>
              <a:rPr lang="en-US"/>
              <a:t>How do we Educate Engineers?</a:t>
            </a:r>
          </a:p>
        </p:txBody>
      </p:sp>
      <p:sp>
        <p:nvSpPr>
          <p:cNvPr id="609283" name="Rectangle 3"/>
          <p:cNvSpPr>
            <a:spLocks noGrp="1" noChangeArrowheads="1"/>
          </p:cNvSpPr>
          <p:nvPr>
            <p:ph type="body" idx="1"/>
          </p:nvPr>
        </p:nvSpPr>
        <p:spPr/>
        <p:txBody>
          <a:bodyPr/>
          <a:lstStyle/>
          <a:p>
            <a:r>
              <a:rPr lang="en-US"/>
              <a:t>Formal curriculum (courses and labs)</a:t>
            </a:r>
          </a:p>
          <a:p>
            <a:r>
              <a:rPr lang="en-US"/>
              <a:t>Experiential Learning (co-op, EPICs, etc.)</a:t>
            </a:r>
          </a:p>
          <a:p>
            <a:r>
              <a:rPr lang="en-US"/>
              <a:t>Co-curricular activities (mini baja, solar racer, etc.)</a:t>
            </a:r>
          </a:p>
          <a:p>
            <a:r>
              <a:rPr lang="en-US"/>
              <a:t>“Social” Activities (Engineers without Borders, Habitat for Humanity, etc.)</a:t>
            </a:r>
          </a:p>
          <a:p>
            <a:r>
              <a:rPr lang="en-US"/>
              <a:t>Research and other mentored activities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2347</TotalTime>
  <Words>2036</Words>
  <Application>Microsoft Office PowerPoint</Application>
  <PresentationFormat>On-screen Show (4:3)</PresentationFormat>
  <Paragraphs>349</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Chart</vt:lpstr>
      <vt:lpstr>PowerPoint Presentation</vt:lpstr>
      <vt:lpstr>ASEE</vt:lpstr>
      <vt:lpstr>PowerPoint Presentation</vt:lpstr>
      <vt:lpstr>Goals for Engineering Education</vt:lpstr>
      <vt:lpstr>Common Global Desires</vt:lpstr>
      <vt:lpstr>The Engineer of 2020</vt:lpstr>
      <vt:lpstr>Making the Transition</vt:lpstr>
      <vt:lpstr>Our Challenge as Educators</vt:lpstr>
      <vt:lpstr>How do we Educate Engineers?</vt:lpstr>
      <vt:lpstr>Constraints and External Influences</vt:lpstr>
      <vt:lpstr>Responses to Challenges in  Engineering Education</vt:lpstr>
      <vt:lpstr>Broader Challenges in Education</vt:lpstr>
      <vt:lpstr>Broader Challenge: Shrinking Discretionary Federal Budget</vt:lpstr>
      <vt:lpstr>PowerPoint Presentation</vt:lpstr>
      <vt:lpstr>PowerPoint Presentation</vt:lpstr>
      <vt:lpstr>Engaging Practice</vt:lpstr>
      <vt:lpstr>Skills Building</vt:lpstr>
      <vt:lpstr>PowerPoint Presentation</vt:lpstr>
      <vt:lpstr>Key Themes</vt:lpstr>
      <vt:lpstr>MIT Toy Product Design</vt:lpstr>
      <vt:lpstr>CalPoly PolyHouse</vt:lpstr>
      <vt:lpstr>Creative Process</vt:lpstr>
      <vt:lpstr>Challenges in Sustaining Innovations in  Engineering Education</vt:lpstr>
      <vt:lpstr>PowerPoint Presentation</vt:lpstr>
      <vt:lpstr>Enhance Student Learning by Empowering Faculty</vt:lpstr>
      <vt:lpstr>Key Enablers</vt:lpstr>
      <vt:lpstr>PowerPoint Presentation</vt:lpstr>
      <vt:lpstr>What Resources to Survive and Thrive?</vt:lpstr>
      <vt:lpstr>PowerPoint Presentation</vt:lpstr>
      <vt:lpstr>Declining Number of Students</vt:lpstr>
      <vt:lpstr>Percentage of US BS Degrees by Group</vt:lpstr>
      <vt:lpstr>PowerPoint Presentation</vt:lpstr>
      <vt:lpstr>PowerPoint Presentation</vt:lpstr>
      <vt:lpstr>HS Students Plans for College</vt:lpstr>
      <vt:lpstr>PowerPoint Presentation</vt:lpstr>
      <vt:lpstr>Future K-12 Actions</vt:lpstr>
      <vt:lpstr>Success Depends Upon Re-engineering Engineering Education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Kahl</dc:creator>
  <cp:lastModifiedBy>Norman L. Fortenberry</cp:lastModifiedBy>
  <cp:revision>72</cp:revision>
  <dcterms:created xsi:type="dcterms:W3CDTF">2012-02-14T15:44:21Z</dcterms:created>
  <dcterms:modified xsi:type="dcterms:W3CDTF">2014-02-24T14:24:40Z</dcterms:modified>
</cp:coreProperties>
</file>