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charts/chart1.xml" ContentType="application/vnd.openxmlformats-officedocument.drawingml.chart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2-->
<p:presentation xmlns:r="http://schemas.openxmlformats.org/officeDocument/2006/relationships" xmlns:a="http://schemas.openxmlformats.org/drawingml/2006/main" xmlns:p="http://schemas.openxmlformats.org/presentationml/2006/main" saveSubsetFonts="1">
  <p:sldMasterIdLst>
    <p:sldMasterId id="2147483688" r:id="rId1"/>
  </p:sldMasterIdLst>
  <p:notesMasterIdLst>
    <p:notesMasterId r:id="rId2"/>
  </p:notesMasterIdLst>
  <p:sldIdLst>
    <p:sldId id="273" r:id="rId3"/>
    <p:sldId id="257" r:id="rId4"/>
    <p:sldId id="260" r:id="rId5"/>
    <p:sldId id="261" r:id="rId6"/>
    <p:sldId id="262" r:id="rId7"/>
    <p:sldId id="263" r:id="rId8"/>
    <p:sldId id="264" r:id="rId9"/>
    <p:sldId id="265" r:id="rId10"/>
    <p:sldId id="272" r:id="rId11"/>
    <p:sldId id="267" r:id="rId12"/>
    <p:sldId id="274" r:id="rId13"/>
    <p:sldId id="268" r:id="rId14"/>
    <p:sldId id="270" r:id="rId15"/>
    <p:sldId id="271" r:id="rId16"/>
    <p:sldId id="275" r:id="rId17"/>
    <p:sldId id="277" r:id="rId18"/>
    <p:sldId id="278" r:id="rId19"/>
    <p:sldId id="279" r:id="rId20"/>
    <p:sldId id="280" r:id="rId21"/>
    <p:sldId id="281" r:id="rId22"/>
    <p:sldId id="282" r:id="rId23"/>
    <p:sldId id="283" r:id="rId24"/>
    <p:sldId id="284" r:id="rId25"/>
    <p:sldId id="285" r:id="rId26"/>
    <p:sldId id="286" r:id="rId27"/>
    <p:sldId id="287" r:id="rId28"/>
    <p:sldId id="288" r:id="rId29"/>
    <p:sldId id="289" r:id="rId30"/>
  </p:sldIdLst>
  <p:sldSz cx="9144000" cy="6858000" type="letter"/>
  <p:notesSz cx="6858000" cy="9144000"/>
  <p:custDataLst>
    <p:tags r:id="rId31"/>
  </p:custDataLst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223E56"/>
    <a:srgbClr val="FF9900"/>
    <a:srgbClr val="7E879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fill>
          <a:solidFill>
            <a:schemeClr val="accent1">
              <a:tint val="40000"/>
            </a:schemeClr>
          </a:solidFill>
        </a:fill>
      </a:tcStyle>
    </a:band1H>
    <a:band1V>
      <a:tcStyle>
        <a:fill>
          <a:solidFill>
            <a:schemeClr val="accent1">
              <a:tint val="40000"/>
            </a:schemeClr>
          </a:solidFill>
        </a:fill>
      </a:tcStyle>
    </a:band1V>
    <a:lastCol>
      <a:tcTxStyle b="on">
        <a:fontRef idx="minor">
          <a:prstClr val="black"/>
        </a:fontRef>
        <a:schemeClr val="lt1"/>
      </a:tcTxStyle>
      <a:tcStyle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50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" d="100"/>
          <a:sy n="1" d="100"/>
        </p:scale>
        <p:origin x="0" y="0"/>
      </p:cViewPr>
    </p:cSldViewPr>
  </p:notesViewPr>
  <p:gridSpacing cx="73736200" cy="73736200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slide" Target="slides/slide8.xml" /><Relationship Id="rId11" Type="http://schemas.openxmlformats.org/officeDocument/2006/relationships/slide" Target="slides/slide9.xml" /><Relationship Id="rId12" Type="http://schemas.openxmlformats.org/officeDocument/2006/relationships/slide" Target="slides/slide10.xml" /><Relationship Id="rId13" Type="http://schemas.openxmlformats.org/officeDocument/2006/relationships/slide" Target="slides/slide11.xml" /><Relationship Id="rId14" Type="http://schemas.openxmlformats.org/officeDocument/2006/relationships/slide" Target="slides/slide12.xml" /><Relationship Id="rId15" Type="http://schemas.openxmlformats.org/officeDocument/2006/relationships/slide" Target="slides/slide13.xml" /><Relationship Id="rId16" Type="http://schemas.openxmlformats.org/officeDocument/2006/relationships/slide" Target="slides/slide14.xml" /><Relationship Id="rId17" Type="http://schemas.openxmlformats.org/officeDocument/2006/relationships/slide" Target="slides/slide15.xml" /><Relationship Id="rId18" Type="http://schemas.openxmlformats.org/officeDocument/2006/relationships/slide" Target="slides/slide16.xml" /><Relationship Id="rId19" Type="http://schemas.openxmlformats.org/officeDocument/2006/relationships/slide" Target="slides/slide17.xml" /><Relationship Id="rId2" Type="http://schemas.openxmlformats.org/officeDocument/2006/relationships/notesMaster" Target="notesMasters/notesMaster1.xml" /><Relationship Id="rId20" Type="http://schemas.openxmlformats.org/officeDocument/2006/relationships/slide" Target="slides/slide18.xml" /><Relationship Id="rId21" Type="http://schemas.openxmlformats.org/officeDocument/2006/relationships/slide" Target="slides/slide19.xml" /><Relationship Id="rId22" Type="http://schemas.openxmlformats.org/officeDocument/2006/relationships/slide" Target="slides/slide20.xml" /><Relationship Id="rId23" Type="http://schemas.openxmlformats.org/officeDocument/2006/relationships/slide" Target="slides/slide21.xml" /><Relationship Id="rId24" Type="http://schemas.openxmlformats.org/officeDocument/2006/relationships/slide" Target="slides/slide22.xml" /><Relationship Id="rId25" Type="http://schemas.openxmlformats.org/officeDocument/2006/relationships/slide" Target="slides/slide23.xml" /><Relationship Id="rId26" Type="http://schemas.openxmlformats.org/officeDocument/2006/relationships/slide" Target="slides/slide24.xml" /><Relationship Id="rId27" Type="http://schemas.openxmlformats.org/officeDocument/2006/relationships/slide" Target="slides/slide25.xml" /><Relationship Id="rId28" Type="http://schemas.openxmlformats.org/officeDocument/2006/relationships/slide" Target="slides/slide26.xml" /><Relationship Id="rId29" Type="http://schemas.openxmlformats.org/officeDocument/2006/relationships/slide" Target="slides/slide27.xml" /><Relationship Id="rId3" Type="http://schemas.openxmlformats.org/officeDocument/2006/relationships/slide" Target="slides/slide1.xml" /><Relationship Id="rId30" Type="http://schemas.openxmlformats.org/officeDocument/2006/relationships/slide" Target="slides/slide28.xml" /><Relationship Id="rId31" Type="http://schemas.openxmlformats.org/officeDocument/2006/relationships/tags" Target="tags/tag1.xml" /><Relationship Id="rId32" Type="http://schemas.openxmlformats.org/officeDocument/2006/relationships/presProps" Target="presProps.xml" /><Relationship Id="rId33" Type="http://schemas.openxmlformats.org/officeDocument/2006/relationships/viewProps" Target="viewProps.xml" /><Relationship Id="rId34" Type="http://schemas.openxmlformats.org/officeDocument/2006/relationships/theme" Target="theme/theme1.xml" /><Relationship Id="rId35" Type="http://schemas.openxmlformats.org/officeDocument/2006/relationships/tableStyles" Target="tableStyles.xml" /><Relationship Id="rId4" Type="http://schemas.openxmlformats.org/officeDocument/2006/relationships/slide" Target="slides/slide2.xml" /><Relationship Id="rId5" Type="http://schemas.openxmlformats.org/officeDocument/2006/relationships/slide" Target="slides/slide3.xml" /><Relationship Id="rId6" Type="http://schemas.openxmlformats.org/officeDocument/2006/relationships/slide" Target="slides/slide4.xml" /><Relationship Id="rId7" Type="http://schemas.openxmlformats.org/officeDocument/2006/relationships/slide" Target="slides/slide5.xml" /><Relationship Id="rId8" Type="http://schemas.openxmlformats.org/officeDocument/2006/relationships/slide" Target="slides/slide6.xml" /><Relationship Id="rId9" Type="http://schemas.openxmlformats.org/officeDocument/2006/relationships/slide" Target="slides/slide7.xml" /></Relationships>
</file>

<file path=ppt/charts/_rels/chart1.xml.rels>&#65279;<?xml version="1.0" encoding="utf-8" standalone="yes"?><Relationships xmlns="http://schemas.openxmlformats.org/package/2006/relationships"><Relationship Id="rId1" Type="http://schemas.openxmlformats.org/officeDocument/2006/relationships/oleObject" Target="file:///C:\Users\mariacecilia\Desktop\PLANILLA%20DE%20NOTAS%20POR%20ASIGNATURAS%202&#170;2013%20CECILIA.xlsx" TargetMode="External" /></Relationships>
</file>

<file path=ppt/charts/chart1.xml><?xml version="1.0" encoding="utf-8"?>
<c:chartSpace xmlns:a="http://schemas.openxmlformats.org/drawingml/2006/main" xmlns:r="http://schemas.openxmlformats.org/officeDocument/2006/relationships" xmlns:c="http://schemas.openxmlformats.org/drawingml/2006/chart">
  <c:date1904 val="0"/>
  <c:lang val="es-C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bar3DChart>
        <c:barDir val="col"/>
        <c:grouping val="clustered"/>
        <c:varyColors val="0"/>
        <c:ser>
          <c:idx val="1"/>
          <c:order val="0"/>
          <c:invertIfNegative val="0"/>
          <c:cat>
            <c:numRef>
              <c:f>Hoja1!$E$59:$E$63</c:f>
              <c:numCache>
                <c:formatCode>General</c:formatCode>
                <c:ptCount val="5"/>
                <c:pt idx="0">
                  <c:v>1.2</c:v>
                </c:pt>
                <c:pt idx="1">
                  <c:v>2.3</c:v>
                </c:pt>
                <c:pt idx="2">
                  <c:v>3.4</c:v>
                </c:pt>
                <c:pt idx="3">
                  <c:v>4.5</c:v>
                </c:pt>
                <c:pt idx="4">
                  <c:v>5.6</c:v>
                </c:pt>
              </c:numCache>
            </c:numRef>
          </c:cat>
          <c:val>
            <c:numRef>
              <c:f>Hoja1!$F$59:$F$63</c:f>
              <c:numCache>
                <c:formatCode>General</c:formatCode>
                <c:ptCount val="5"/>
                <c:pt idx="0">
                  <c:v>9</c:v>
                </c:pt>
                <c:pt idx="1">
                  <c:v>11</c:v>
                </c:pt>
                <c:pt idx="2">
                  <c:v>10</c:v>
                </c:pt>
                <c:pt idx="3">
                  <c:v>11</c:v>
                </c:pt>
                <c:pt idx="4">
                  <c:v>6</c:v>
                </c:pt>
              </c:numCache>
            </c:numRef>
          </c:val>
          <c:shape val="cylinder"/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gapWidth/>
        <c:gapDepth/>
        <c:shape val="cylinder"/>
        <c:axId val="86745088"/>
        <c:axId val="86747776"/>
        <c:axId val="0"/>
      </c:bar3DChart>
      <c:catAx>
        <c:axId val="86745088"/>
        <c:scaling>
          <c:orientation/>
        </c:scaling>
        <c:delete val="0"/>
        <c:axPos val="b"/>
        <c:numFmt formatCode="General" sourceLinked="1"/>
        <c:majorTickMark val="out"/>
        <c:minorTickMark val="none"/>
        <c:crossAx val="86747776"/>
        <c:crosses val="autoZero"/>
        <c:auto val="0"/>
        <c:lblAlgn val="ctr"/>
        <c:lblOffset/>
        <c:noMultiLvlLbl val="0"/>
      </c:catAx>
      <c:valAx>
        <c:axId val="86747776"/>
        <c:scaling>
          <c:orientation/>
        </c:scaling>
        <c:delete val="0"/>
        <c:axPos val="l"/>
        <c:majorGridlines/>
        <c:numFmt formatCode="General" sourceLinked="1"/>
        <c:majorTickMark val="out"/>
        <c:minorTickMark val="none"/>
        <c:crossAx val="86745088"/>
        <c:crosses val="autoZero"/>
        <c:crossBetween val="between"/>
      </c:valAx>
    </c:plotArea>
    <c:legend>
      <c:legendPos/>
      <c:overlay val="0"/>
    </c:legend>
    <c:plotVisOnly val="1"/>
    <c:dispBlanksAs/>
    <c:showDLblsOverMax val="1"/>
  </c:chart>
  <c:externalData r:id="rId1">
    <c:autoUpdate val="0"/>
  </c:externalData>
</c:chartSpace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8FB189-AD14-4B7F-AB56-65F713D68792}" type="datetimeFigureOut">
              <a:rPr lang="es-CL" smtClean="0"/>
              <a:t>16-01-2014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D677C7-0DE0-4665-8E57-93FB153D78D9}" type="slidenum">
              <a:rPr lang="es-CL" smtClean="0"/>
              <a:t>‹Nº›</a:t>
            </a:fld>
            <a:endParaRPr lang="es-C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5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927B23-2B5C-D440-8E03-F269709178C1}" type="slidenum">
              <a:rPr lang="es-ES" smtClean="0"/>
              <a:t>25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2178870526"/>
      </p:ext>
    </p:extLst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5.x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1.jpeg" /><Relationship Id="rId2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 eaLnBrk="1" latinLnBrk="0" hangingPunct="1"/>
            <a:fld id="{E6F9B8CD-342D-4579-98EC-A8FD6B7370E1}" type="datetimeFigureOut">
              <a:rPr lang="en-US" smtClean="0"/>
              <a:pPr algn="r" eaLnBrk="1" latinLnBrk="0" hangingPunct="1"/>
              <a:t>1/16/2014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‹Nº›</a:t>
            </a:fld>
            <a:endParaRPr kumimoji="0" lang="en-US"/>
          </a:p>
        </p:txBody>
      </p:sp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  <p:transition/>
  <p:timing/>
</p:sldLayout>
</file>

<file path=ppt/slideLayouts/slideLayout10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 userDrawn="1">
  <p:cSld name="9_Título y objetos"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xmlns="" xmlns:p14="http://schemas.microsoft.com/office/powerpoint/2010/main" val="2909688326"/>
      </p:ext>
    </p:extLst>
  </p:cSld>
  <p:clrMapOvr>
    <a:masterClrMapping/>
  </p:clrMapOvr>
  <p:transition/>
  <p:timing/>
</p:sldLayout>
</file>

<file path=ppt/slideLayouts/slideLayout1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 userDrawn="1">
  <p:cSld name="12_Título y objetos"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xmlns="" xmlns:p14="http://schemas.microsoft.com/office/powerpoint/2010/main" val="2909688326"/>
      </p:ext>
    </p:extLst>
  </p:cSld>
  <p:clrMapOvr>
    <a:masterClrMapping/>
  </p:clrMapOvr>
  <p:transition/>
  <p:timing/>
</p:sldLayout>
</file>

<file path=ppt/slideLayouts/slideLayout12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 userDrawn="1">
  <p:cSld name="13_Título y objetos"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xmlns="" xmlns:p14="http://schemas.microsoft.com/office/powerpoint/2010/main" val="2909688326"/>
      </p:ext>
    </p:extLst>
  </p:cSld>
  <p:clrMapOvr>
    <a:masterClrMapping/>
  </p:clrMapOvr>
  <p:transition/>
  <p:timing/>
</p:sldLayout>
</file>

<file path=ppt/slideLayouts/slideLayout13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 userDrawn="1">
  <p:cSld name="14_Título y objetos"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xmlns="" xmlns:p14="http://schemas.microsoft.com/office/powerpoint/2010/main" val="2909688326"/>
      </p:ext>
    </p:extLst>
  </p:cSld>
  <p:clrMapOvr>
    <a:masterClrMapping/>
  </p:clrMapOvr>
  <p:transition/>
  <p:timing/>
</p:sldLayout>
</file>

<file path=ppt/slideLayouts/slideLayout14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 userDrawn="1">
  <p:cSld name="15_Título y objetos"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xmlns="" xmlns:p14="http://schemas.microsoft.com/office/powerpoint/2010/main" val="2909688326"/>
      </p:ext>
    </p:extLst>
  </p:cSld>
  <p:clrMapOvr>
    <a:masterClrMapping/>
  </p:clrMapOvr>
  <p:transition/>
  <p:timing/>
</p:sldLayout>
</file>

<file path=ppt/slideLayouts/slideLayout15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7" name="图片 6" descr="图片1.jpg"/>
          <p:cNvPicPr>
            <a:picLocks noChangeAspect="1"/>
          </p:cNvPicPr>
          <p:nvPr userDrawn="1"/>
        </p:nvPicPr>
        <p:blipFill>
          <a:blip r:embed="rId1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714356"/>
            <a:ext cx="7772400" cy="1470025"/>
          </a:xfrm>
        </p:spPr>
        <p:txBody>
          <a:bodyPr/>
          <a:lstStyle>
            <a:lvl1pPr>
              <a:defRPr b="0" cap="none" spc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 userDrawn="1">
  <p:cSld name="1_Título y objetos"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xmlns="" xmlns:p14="http://schemas.microsoft.com/office/powerpoint/2010/main" val="2909688326"/>
      </p:ext>
    </p:extLst>
  </p:cSld>
  <p:clrMapOvr>
    <a:masterClrMapping/>
  </p:clrMapOvr>
  <p:transition/>
  <p:timing/>
</p:sldLayout>
</file>

<file path=ppt/slideLayouts/slideLayout3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 userDrawn="1">
  <p:cSld name="2_Título y objetos"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xmlns="" xmlns:p14="http://schemas.microsoft.com/office/powerpoint/2010/main" val="2909688326"/>
      </p:ext>
    </p:extLst>
  </p:cSld>
  <p:clrMapOvr>
    <a:masterClrMapping/>
  </p:clrMapOvr>
  <p:transition/>
  <p:timing/>
</p:sldLayout>
</file>

<file path=ppt/slideLayouts/slideLayout4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 userDrawn="1">
  <p:cSld name="3_Título y objetos"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xmlns="" xmlns:p14="http://schemas.microsoft.com/office/powerpoint/2010/main" val="2909688326"/>
      </p:ext>
    </p:extLst>
  </p:cSld>
  <p:clrMapOvr>
    <a:masterClrMapping/>
  </p:clrMapOvr>
  <p:transition/>
  <p:timing/>
</p:sldLayout>
</file>

<file path=ppt/slideLayouts/slideLayout5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 userDrawn="1">
  <p:cSld name="4_Título y objetos"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xmlns="" xmlns:p14="http://schemas.microsoft.com/office/powerpoint/2010/main" val="2909688326"/>
      </p:ext>
    </p:extLst>
  </p:cSld>
  <p:clrMapOvr>
    <a:masterClrMapping/>
  </p:clrMapOvr>
  <p:transition/>
  <p:timing/>
</p:sldLayout>
</file>

<file path=ppt/slideLayouts/slideLayout6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 userDrawn="1">
  <p:cSld name="5_Título y objetos"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xmlns="" xmlns:p14="http://schemas.microsoft.com/office/powerpoint/2010/main" val="2909688326"/>
      </p:ext>
    </p:extLst>
  </p:cSld>
  <p:clrMapOvr>
    <a:masterClrMapping/>
  </p:clrMapOvr>
  <p:transition/>
  <p:timing/>
</p:sldLayout>
</file>

<file path=ppt/slideLayouts/slideLayout7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 userDrawn="1">
  <p:cSld name="6_Título y objetos"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xmlns="" xmlns:p14="http://schemas.microsoft.com/office/powerpoint/2010/main" val="2909688326"/>
      </p:ext>
    </p:extLst>
  </p:cSld>
  <p:clrMapOvr>
    <a:masterClrMapping/>
  </p:clrMapOvr>
  <p:transition/>
  <p:timing/>
</p:sldLayout>
</file>

<file path=ppt/slideLayouts/slideLayout8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 userDrawn="1">
  <p:cSld name="7_Título y objetos"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xmlns="" xmlns:p14="http://schemas.microsoft.com/office/powerpoint/2010/main" val="2909688326"/>
      </p:ext>
    </p:extLst>
  </p:cSld>
  <p:clrMapOvr>
    <a:masterClrMapping/>
  </p:clrMapOvr>
  <p:transition/>
  <p:timing/>
</p:sldLayout>
</file>

<file path=ppt/slideLayouts/slideLayout9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 userDrawn="1">
  <p:cSld name="8_Título y objetos"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xmlns="" xmlns:p14="http://schemas.microsoft.com/office/powerpoint/2010/main" val="2909688326"/>
      </p:ext>
    </p:extLst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slideLayout" Target="../slideLayouts/slideLayout12.xml" /><Relationship Id="rId13" Type="http://schemas.openxmlformats.org/officeDocument/2006/relationships/slideLayout" Target="../slideLayouts/slideLayout13.xml" /><Relationship Id="rId14" Type="http://schemas.openxmlformats.org/officeDocument/2006/relationships/slideLayout" Target="../slideLayouts/slideLayout14.xml" /><Relationship Id="rId15" Type="http://schemas.openxmlformats.org/officeDocument/2006/relationships/slideLayout" Target="../slideLayouts/slideLayout15.xml" /><Relationship Id="rId16" Type="http://schemas.openxmlformats.org/officeDocument/2006/relationships/image" Target="../media/image2.jpeg" /><Relationship Id="rId17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3" name="12 Forma libre"/>
          <p:cNvSpPr/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Forma libre"/>
          <p:cNvSpPr/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Triángulo rectángulo"/>
          <p:cNvSpPr/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6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14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pPr algn="r" eaLnBrk="1" latinLnBrk="0" hangingPunct="1"/>
            <a:fld id="{E6F9B8CD-342D-4579-98EC-A8FD6B7370E1}" type="datetimeFigureOut">
              <a:rPr lang="en-US" smtClean="0"/>
              <a:pPr algn="r" eaLnBrk="1" latinLnBrk="0" hangingPunct="1"/>
              <a:t>1/16/2014</a:t>
            </a:fld>
            <a:endParaRPr lang="en-US">
              <a:solidFill>
                <a:schemeClr val="tx2"/>
              </a:solidFill>
            </a:endParaRPr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pPr algn="l" eaLnBrk="1" latinLnBrk="0" hangingPunct="1"/>
            <a:endParaRPr kumimoji="0" lang="en-US">
              <a:solidFill>
                <a:schemeClr val="tx2"/>
              </a:solidFill>
            </a:endParaRPr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‹Nº›</a:t>
            </a:fld>
            <a:endParaRPr kumimoji="0" lang="en-US" sz="1400" b="1">
              <a:solidFill>
                <a:srgbClr val="FFFFF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11" r:id="rId11"/>
    <p:sldLayoutId id="2147483712" r:id="rId12"/>
    <p:sldLayoutId id="2147483713" r:id="rId13"/>
    <p:sldLayoutId id="2147483714" r:id="rId14"/>
    <p:sldLayoutId id="2147483715" r:id="rId15"/>
  </p:sldLayoutIdLst>
  <p:transition/>
  <p:timing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Tx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0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1.xml" /></Relationships>
</file>

<file path=ppt/slides/_rels/slide1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1.xml" /></Relationships>
</file>

<file path=ppt/slides/_rels/slide1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 /></Relationships>
</file>

<file path=ppt/slides/_rels/slide1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3.xml" /></Relationships>
</file>

<file path=ppt/slides/_rels/slide1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4.xml" /></Relationships>
</file>

<file path=ppt/slides/_rels/slide1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5.xml" /><Relationship Id="rId2" Type="http://schemas.openxmlformats.org/officeDocument/2006/relationships/image" Target="../media/image4.jpeg" /></Relationships>
</file>

<file path=ppt/slides/_rels/slide1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4.jpeg" /></Relationships>
</file>

<file path=ppt/slides/_rels/slide1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5.jpeg" /><Relationship Id="rId3" Type="http://schemas.openxmlformats.org/officeDocument/2006/relationships/image" Target="../media/image4.jpeg" /></Relationships>
</file>

<file path=ppt/slides/_rels/slide1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4.jpeg" /></Relationships>
</file>

<file path=ppt/slides/_rels/slide19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6.jpeg" /><Relationship Id="rId3" Type="http://schemas.openxmlformats.org/officeDocument/2006/relationships/image" Target="../media/image4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 /></Relationships>
</file>

<file path=ppt/slides/_rels/slide20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2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7.jpeg" /><Relationship Id="rId3" Type="http://schemas.openxmlformats.org/officeDocument/2006/relationships/image" Target="../media/image4.jpeg" /></Relationships>
</file>

<file path=ppt/slides/_rels/slide2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4.jpeg" /></Relationships>
</file>

<file path=ppt/slides/_rels/slide2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8.jpeg" /><Relationship Id="rId3" Type="http://schemas.openxmlformats.org/officeDocument/2006/relationships/image" Target="../media/image4.jpeg" /></Relationships>
</file>

<file path=ppt/slides/_rels/slide2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4.jpeg" /></Relationships>
</file>

<file path=ppt/slides/_rels/slide2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9.jpeg" /><Relationship Id="rId4" Type="http://schemas.openxmlformats.org/officeDocument/2006/relationships/image" Target="../media/image4.jpeg" /></Relationships>
</file>

<file path=ppt/slides/_rels/slide2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4.jpeg" /></Relationships>
</file>

<file path=ppt/slides/_rels/slide2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0.jpeg" /><Relationship Id="rId3" Type="http://schemas.openxmlformats.org/officeDocument/2006/relationships/image" Target="../media/image4.jpeg" /></Relationships>
</file>

<file path=ppt/slides/_rels/slide2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chart" Target="../charts/chart1.xml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.xml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5.xml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 /></Relationships>
</file>

<file path=ppt/slides/_rels/slide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8.xml" /></Relationships>
</file>

<file path=ppt/slides/_rels/slide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9.xml" /></Relationships>
</file>

<file path=ppt/slides/_rels/slide9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0.xml" /><Relationship Id="rId2" Type="http://schemas.openxmlformats.org/officeDocument/2006/relationships/image" Target="../media/image3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1 Rectángulo"/>
          <p:cNvSpPr/>
          <p:nvPr/>
        </p:nvSpPr>
        <p:spPr>
          <a:xfrm>
            <a:off x="611560" y="2736503"/>
            <a:ext cx="7488832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3200" b="1" smtClean="0">
                <a:solidFill>
                  <a:srgbClr val="223E56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smtClean="0"/>
              <a:t>UNA FORMA DIFERENTE DE ENSEÑAR Y APRENDER: SISTEMA MODULAR CON USO DE LA PLATAFORMA VIRTUAL</a:t>
            </a:r>
            <a:endParaRPr lang="es-ES" sz="3200" smtClean="0"/>
          </a:p>
          <a:p>
            <a:pPr algn="ctr"/>
            <a:endParaRPr lang="es-ES" sz="3200" b="1" smtClean="0">
              <a:solidFill>
                <a:srgbClr val="223E5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s-ES" sz="3200" b="1" smtClean="0">
              <a:solidFill>
                <a:srgbClr val="223E56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ES" sz="2400" b="1" smtClean="0">
                <a:solidFill>
                  <a:srgbClr val="223E56"/>
                </a:solidFill>
                <a:latin typeface="Times New Roman" pitchFamily="18" charset="0"/>
                <a:cs typeface="Times New Roman" pitchFamily="18" charset="0"/>
              </a:rPr>
              <a:t>EXPOSITOR:  </a:t>
            </a:r>
            <a:r>
              <a:rPr lang="es-ES" sz="3200" b="1" smtClean="0">
                <a:solidFill>
                  <a:srgbClr val="223E56"/>
                </a:solidFill>
                <a:latin typeface="Times New Roman" pitchFamily="18" charset="0"/>
                <a:cs typeface="Times New Roman" pitchFamily="18" charset="0"/>
              </a:rPr>
              <a:t>María Monsalve Retamal</a:t>
            </a:r>
            <a:endParaRPr lang="es-CL" sz="3200" b="1">
              <a:solidFill>
                <a:srgbClr val="223E5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/>
</p:sld>
</file>

<file path=ppt/slides/slide10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1 Rectángulo"/>
          <p:cNvSpPr/>
          <p:nvPr/>
        </p:nvSpPr>
        <p:spPr>
          <a:xfrm>
            <a:off x="755576" y="1196752"/>
            <a:ext cx="763284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/>
              <a:t>El Método permite mejorar los niveles de aprendizaje de los alumnos, con el apoyo que se otorga a través del Centro de Aprendizaje, así como también,  el material elaborado por los docentes de los cursos llamado “cuadernos de contenidos de los módulos”, lo que a su vez permite progresar positivamente en la validación de los supuestos iniciales, respecto de que permite atender a los estudiantes según sus ritmos de aprendizaje y con un lenguaje propio. </a:t>
            </a:r>
            <a:endParaRPr lang="es-ES" sz="2400"/>
          </a:p>
        </p:txBody>
      </p:sp>
    </p:spTree>
    <p:extLst>
      <p:ext uri="{BB962C8B-B14F-4D97-AF65-F5344CB8AC3E}">
        <p14:creationId xmlns="" xmlns:p14="http://schemas.microsoft.com/office/powerpoint/2010/main" val="2641452258"/>
      </p:ext>
    </p:extLst>
  </p:cSld>
  <p:clrMapOvr>
    <a:masterClrMapping/>
  </p:clrMapOvr>
  <p:transition/>
  <p:timing/>
</p:sld>
</file>

<file path=ppt/slides/slide1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1 Rectángulo"/>
          <p:cNvSpPr/>
          <p:nvPr/>
        </p:nvSpPr>
        <p:spPr>
          <a:xfrm>
            <a:off x="611560" y="2136338"/>
            <a:ext cx="7128792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smtClean="0"/>
              <a:t>La generación automática y aleatoria de herramientas de evaluación realizadas por los profesores y aplicadas usando el Moodle, permite la personalización de las evaluaciones, estimula el autoaprendizaje y la autoevaluación, así como la ejercitación usando las pruebas realizadas como pruebas formativas.</a:t>
            </a:r>
            <a:endParaRPr lang="es-ES" sz="2800"/>
          </a:p>
        </p:txBody>
      </p:sp>
    </p:spTree>
  </p:cSld>
  <p:clrMapOvr>
    <a:masterClrMapping/>
  </p:clrMapOvr>
  <p:transition/>
  <p:timing/>
</p:sld>
</file>

<file path=ppt/slides/slide1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1 Rectángulo"/>
          <p:cNvSpPr/>
          <p:nvPr/>
        </p:nvSpPr>
        <p:spPr>
          <a:xfrm>
            <a:off x="539552" y="1268760"/>
            <a:ext cx="28083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/>
              <a:t>CONCLUSIONES</a:t>
            </a:r>
            <a:endParaRPr lang="es-ES" sz="2400"/>
          </a:p>
        </p:txBody>
      </p:sp>
      <p:sp>
        <p:nvSpPr>
          <p:cNvPr id="3" name="2 Rectángulo"/>
          <p:cNvSpPr/>
          <p:nvPr/>
        </p:nvSpPr>
        <p:spPr>
          <a:xfrm>
            <a:off x="899592" y="1988840"/>
            <a:ext cx="7344816" cy="40626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err="1" smtClean="0"/>
              <a:t>Estudiantes que participaron activamente con responsabilidad alcanzaron buenos rendimientos   </a:t>
            </a:r>
          </a:p>
          <a:p>
            <a:endParaRPr lang="en-US" b="1" smtClean="0"/>
          </a:p>
          <a:p>
            <a:r>
              <a:rPr lang="es-CL" b="1" smtClean="0"/>
              <a:t>Las </a:t>
            </a:r>
            <a:r>
              <a:rPr lang="es-CL" b="1"/>
              <a:t>evaluaciones sucesivas y el énfasis en las técnicas de estudio en los módulos de reforzamiento  y Repetición, contribuyen efectivamente a mejorar los hábitos de </a:t>
            </a:r>
            <a:r>
              <a:rPr lang="es-CL" b="1" smtClean="0"/>
              <a:t>estudio</a:t>
            </a:r>
          </a:p>
          <a:p>
            <a:endParaRPr lang="es-CL" b="1" smtClean="0"/>
          </a:p>
          <a:p>
            <a:r>
              <a:rPr lang="en-US" b="1" smtClean="0"/>
              <a:t>Se </a:t>
            </a:r>
            <a:r>
              <a:rPr lang="en-US" b="1" err="1"/>
              <a:t>practican los procedimientos de aprendizaje activo, paradigmas de la educación actual</a:t>
            </a:r>
            <a:r>
              <a:rPr lang="en-US" b="1" smtClean="0"/>
              <a:t>.</a:t>
            </a:r>
          </a:p>
          <a:p>
            <a:endParaRPr lang="en-US" b="1" smtClean="0"/>
          </a:p>
          <a:p>
            <a:r>
              <a:rPr lang="en-US" b="1" err="1"/>
              <a:t>Obliga al estudiante en forma natural a tener programada sus horas de </a:t>
            </a:r>
            <a:r>
              <a:rPr lang="en-US" b="1" err="1" smtClean="0"/>
              <a:t>estudio.</a:t>
            </a:r>
          </a:p>
          <a:p>
            <a:endParaRPr lang="en-US" b="1" smtClean="0"/>
          </a:p>
          <a:p>
            <a:endParaRPr lang="en-US" sz="2400"/>
          </a:p>
        </p:txBody>
      </p:sp>
    </p:spTree>
    <p:extLst>
      <p:ext uri="{BB962C8B-B14F-4D97-AF65-F5344CB8AC3E}">
        <p14:creationId xmlns="" xmlns:p14="http://schemas.microsoft.com/office/powerpoint/2010/main" val="388602379"/>
      </p:ext>
    </p:extLst>
  </p:cSld>
  <p:clrMapOvr>
    <a:masterClrMapping/>
  </p:clrMapOvr>
  <p:transition/>
  <p:timing/>
</p:sld>
</file>

<file path=ppt/slides/slide1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aphicFrame>
        <p:nvGraphicFramePr>
          <p:cNvPr id="2" name="1 Tabla"/>
          <p:cNvGraphicFramePr>
            <a:graphicFrameLocks noGrp="1"/>
          </p:cNvGraphicFramePr>
          <p:nvPr/>
        </p:nvGraphicFramePr>
        <p:xfrm>
          <a:off x="457200" y="1600200"/>
          <a:ext cx="6830466" cy="4419600"/>
        </p:xfrm>
        <a:graphic>
          <a:graphicData uri="http://schemas.openxmlformats.org/drawingml/2006/table">
            <a:tbl>
              <a:tblPr/>
              <a:tblGrid>
                <a:gridCol w="5063642"/>
                <a:gridCol w="1766824"/>
              </a:tblGrid>
              <a:tr h="552450">
                <a:tc>
                  <a:txBody>
                    <a:bodyPr vert="horz" wrap="square"/>
                    <a:lstStyle/>
                    <a:p>
                      <a:pPr algn="l" fontAlgn="ctr"/>
                      <a:r>
                        <a:rPr lang="es-ES" sz="1800" b="1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Sistema de enseñanza novedoso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vert="horz" wrap="square"/>
                    <a:lstStyle/>
                    <a:p>
                      <a:pPr algn="ctr" fontAlgn="ctr"/>
                      <a:r>
                        <a:rPr lang="es-E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62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2450">
                <a:tc>
                  <a:txBody>
                    <a:bodyPr vert="horz" wrap="square"/>
                    <a:lstStyle/>
                    <a:p>
                      <a:pPr algn="l" fontAlgn="ctr"/>
                      <a:r>
                        <a:rPr lang="es-ES" sz="1800" b="1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Permite la organización de mis horas de estudio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vert="horz" wrap="square"/>
                    <a:lstStyle/>
                    <a:p>
                      <a:pPr algn="ctr" fontAlgn="ctr"/>
                      <a:r>
                        <a:rPr lang="es-E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2450">
                <a:tc>
                  <a:txBody>
                    <a:bodyPr vert="horz" wrap="square"/>
                    <a:lstStyle/>
                    <a:p>
                      <a:pPr algn="l" fontAlgn="ctr"/>
                      <a:r>
                        <a:rPr lang="es-ES" sz="1800" b="1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Permite concéntrame al estudiar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vert="horz" wrap="square"/>
                    <a:lstStyle/>
                    <a:p>
                      <a:pPr algn="ctr" fontAlgn="ctr"/>
                      <a:r>
                        <a:rPr lang="es-E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2450">
                <a:tc>
                  <a:txBody>
                    <a:bodyPr vert="horz" wrap="square"/>
                    <a:lstStyle/>
                    <a:p>
                      <a:pPr algn="l" fontAlgn="ctr"/>
                      <a:r>
                        <a:rPr lang="es-ES" sz="1800" b="1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Hace pensar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vert="horz" wrap="square"/>
                    <a:lstStyle/>
                    <a:p>
                      <a:pPr algn="ctr" fontAlgn="ctr"/>
                      <a:r>
                        <a:rPr lang="es-E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2450">
                <a:tc>
                  <a:txBody>
                    <a:bodyPr vert="horz" wrap="square"/>
                    <a:lstStyle/>
                    <a:p>
                      <a:pPr algn="l" fontAlgn="ctr"/>
                      <a:r>
                        <a:rPr lang="es-ES" sz="1800" b="1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Me motivo a estudiar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vert="horz" wrap="square"/>
                    <a:lstStyle/>
                    <a:p>
                      <a:pPr algn="ctr" fontAlgn="ctr"/>
                      <a:r>
                        <a:rPr lang="es-E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2450">
                <a:tc>
                  <a:txBody>
                    <a:bodyPr vert="horz" wrap="square"/>
                    <a:lstStyle/>
                    <a:p>
                      <a:pPr algn="l" fontAlgn="ctr"/>
                      <a:r>
                        <a:rPr lang="es-ES" sz="1800" b="1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Permite estudiar constantemente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vert="horz" wrap="square"/>
                    <a:lstStyle/>
                    <a:p>
                      <a:pPr algn="ctr" fontAlgn="ctr"/>
                      <a:r>
                        <a:rPr lang="es-E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41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2450">
                <a:tc>
                  <a:txBody>
                    <a:bodyPr vert="horz" wrap="square"/>
                    <a:lstStyle/>
                    <a:p>
                      <a:pPr algn="l" fontAlgn="ctr"/>
                      <a:r>
                        <a:rPr lang="es-ES" sz="1800" b="1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Mantiene mi tiempo ocupado, pero vale la pena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vert="horz" wrap="square"/>
                    <a:lstStyle/>
                    <a:p>
                      <a:pPr algn="ctr" fontAlgn="ctr"/>
                      <a:r>
                        <a:rPr lang="es-E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2450">
                <a:tc>
                  <a:txBody>
                    <a:bodyPr vert="horz" wrap="square"/>
                    <a:lstStyle/>
                    <a:p>
                      <a:pPr algn="l" fontAlgn="ctr"/>
                      <a:r>
                        <a:rPr lang="es-ES" sz="1800" b="1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Ninguno de las anteriores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vert="horz" wrap="square"/>
                    <a:lstStyle/>
                    <a:p>
                      <a:pPr algn="ctr" fontAlgn="ctr"/>
                      <a:r>
                        <a:rPr lang="es-E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2 Rectángulo"/>
          <p:cNvSpPr/>
          <p:nvPr/>
        </p:nvSpPr>
        <p:spPr>
          <a:xfrm>
            <a:off x="2286000" y="310583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ES" b="1" smtClean="0">
                <a:solidFill>
                  <a:srgbClr val="000000"/>
                </a:solidFill>
                <a:latin typeface="Cambria"/>
                <a:ea typeface="Cambria"/>
                <a:cs typeface="Cambria"/>
              </a:rPr>
              <a:t>:</a:t>
            </a:r>
            <a:endParaRPr lang="es-MX"/>
          </a:p>
        </p:txBody>
      </p:sp>
      <p:sp>
        <p:nvSpPr>
          <p:cNvPr id="4" name="3 Rectángulo"/>
          <p:cNvSpPr/>
          <p:nvPr/>
        </p:nvSpPr>
        <p:spPr>
          <a:xfrm>
            <a:off x="467544" y="332656"/>
            <a:ext cx="684076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b="1" smtClean="0">
                <a:solidFill>
                  <a:srgbClr val="000000"/>
                </a:solidFill>
                <a:latin typeface="Cambria"/>
                <a:ea typeface="Cambria"/>
                <a:cs typeface="Cambria"/>
              </a:rPr>
              <a:t>ENCUESTA REALIZDA A LOS ESTUDIANTES</a:t>
            </a:r>
          </a:p>
          <a:p>
            <a:r>
              <a:rPr lang="es-ES" b="1" smtClean="0">
                <a:solidFill>
                  <a:srgbClr val="000000"/>
                </a:solidFill>
                <a:latin typeface="Cambria"/>
                <a:ea typeface="Cambria"/>
                <a:cs typeface="Cambria"/>
              </a:rPr>
              <a:t>1-RESPECTO </a:t>
            </a:r>
            <a:r>
              <a:rPr lang="es-ES" b="1">
                <a:solidFill>
                  <a:srgbClr val="000000"/>
                </a:solidFill>
                <a:latin typeface="Cambria"/>
                <a:ea typeface="Cambria"/>
                <a:cs typeface="Cambria"/>
              </a:rPr>
              <a:t>AL SISTEMA MODULAR LO ENCUENTRO</a:t>
            </a:r>
            <a:endParaRPr lang="es-MX"/>
          </a:p>
        </p:txBody>
      </p:sp>
    </p:spTree>
    <p:extLst>
      <p:ext uri="{BB962C8B-B14F-4D97-AF65-F5344CB8AC3E}">
        <p14:creationId xmlns="" xmlns:p14="http://schemas.microsoft.com/office/powerpoint/2010/main" val="226218018"/>
      </p:ext>
    </p:extLst>
  </p:cSld>
  <p:clrMapOvr>
    <a:masterClrMapping/>
  </p:clrMapOvr>
  <p:transition/>
  <p:timing/>
</p:sld>
</file>

<file path=ppt/slides/slide14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aphicFrame>
        <p:nvGraphicFramePr>
          <p:cNvPr id="2" name="1 Tabla"/>
          <p:cNvGraphicFramePr>
            <a:graphicFrameLocks noGrp="1"/>
          </p:cNvGraphicFramePr>
          <p:nvPr/>
        </p:nvGraphicFramePr>
        <p:xfrm>
          <a:off x="1714500" y="2754471"/>
          <a:ext cx="5715000" cy="2217420"/>
        </p:xfrm>
        <a:graphic>
          <a:graphicData uri="http://schemas.openxmlformats.org/drawingml/2006/table">
            <a:tbl>
              <a:tblPr/>
              <a:tblGrid>
                <a:gridCol w="4305300"/>
                <a:gridCol w="1409700"/>
              </a:tblGrid>
              <a:tr h="483870">
                <a:tc gridSpan="2">
                  <a:txBody>
                    <a:bodyPr vert="horz" wrap="square"/>
                    <a:lstStyle/>
                    <a:p>
                      <a:pPr algn="ctr" fontAlgn="ctr"/>
                      <a:r>
                        <a:rPr lang="es-MX" sz="1400" b="1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3- CUAL ES EL NIVEL DE SATISFACCIÓN CON RESPECTO A ESTE MÉTODO DE ENSEÑANZA -  APRENDIZAJE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 vert="horz" wrap="square"/>
                    <a:lstStyle/>
                    <a:p>
                      <a:endParaRPr lang="es-MX"/>
                    </a:p>
                  </a:txBody>
                  <a:tcPr/>
                </a:tc>
              </a:tr>
              <a:tr h="381000">
                <a:tc>
                  <a:txBody>
                    <a:bodyPr vert="horz" wrap="square"/>
                    <a:lstStyle/>
                    <a:p>
                      <a:pPr algn="l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Totalmente Satisfecho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vert="horz" wrap="square"/>
                    <a:lstStyle/>
                    <a:p>
                      <a:pPr algn="ctr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000">
                <a:tc>
                  <a:txBody>
                    <a:bodyPr vert="horz" wrap="square"/>
                    <a:lstStyle/>
                    <a:p>
                      <a:pPr algn="l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Satisfecho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vert="horz" wrap="square"/>
                    <a:lstStyle/>
                    <a:p>
                      <a:pPr algn="ctr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000">
                <a:tc>
                  <a:txBody>
                    <a:bodyPr vert="horz" wrap="square"/>
                    <a:lstStyle/>
                    <a:p>
                      <a:pPr algn="l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Insatisfecho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vert="horz" wrap="square"/>
                    <a:lstStyle/>
                    <a:p>
                      <a:pPr algn="ctr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000">
                <a:tc>
                  <a:txBody>
                    <a:bodyPr vert="horz" wrap="square"/>
                    <a:lstStyle/>
                    <a:p>
                      <a:pPr algn="l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Completamente Insatisfecho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vert="horz" wrap="square"/>
                    <a:lstStyle/>
                    <a:p>
                      <a:pPr algn="ctr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550">
                <a:tc>
                  <a:txBody>
                    <a:bodyPr vert="horz" wrap="square"/>
                    <a:lstStyle/>
                    <a:p>
                      <a:pPr algn="ctr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/>
                        </a:rPr>
                        <a:t>Total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vert="horz" wrap="square"/>
                    <a:lstStyle/>
                    <a:p>
                      <a:pPr algn="ctr" fontAlgn="b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025296198"/>
      </p:ext>
    </p:extLst>
  </p:cSld>
  <p:clrMapOvr>
    <a:masterClrMapping/>
  </p:clrMapOvr>
  <p:transition/>
  <p:timing/>
</p:sld>
</file>

<file path=ppt/slides/slide15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11560" y="1340768"/>
            <a:ext cx="7772400" cy="2570628"/>
          </a:xfrm>
        </p:spPr>
        <p:txBody>
          <a:bodyPr/>
          <a:lstStyle/>
          <a:p>
            <a:r>
              <a:rPr lang="es-ES_tradnl" altLang="zh-CN" smtClean="0">
                <a:solidFill>
                  <a:srgbClr val="000000"/>
                </a:solidFill>
              </a:rPr>
              <a:t>ESTADÍSTICAS SISTEMA MODULAR </a:t>
            </a:r>
            <a:endParaRPr lang="zh-CN" altLang="en-US">
              <a:solidFill>
                <a:srgbClr val="000000"/>
              </a:solidFill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43808" y="188640"/>
            <a:ext cx="3149600" cy="11430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/>
</p:sld>
</file>

<file path=ppt/slides/slide16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smtClean="0">
                <a:solidFill>
                  <a:schemeClr val="tx1"/>
                </a:solidFill>
              </a:rPr>
              <a:t>ÁLGEBRA I </a:t>
            </a:r>
            <a:endParaRPr lang="es-ES" b="1">
              <a:solidFill>
                <a:schemeClr val="tx1"/>
              </a:solidFill>
            </a:endParaRPr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67688356"/>
              </p:ext>
            </p:extLst>
          </p:nvPr>
        </p:nvGraphicFramePr>
        <p:xfrm>
          <a:off x="2483768" y="2060849"/>
          <a:ext cx="4320480" cy="2880318"/>
        </p:xfrm>
        <a:graphic>
          <a:graphicData uri="http://schemas.openxmlformats.org/drawingml/2006/table">
            <a:tbl>
              <a:tblPr/>
              <a:tblGrid>
                <a:gridCol w="2810635"/>
                <a:gridCol w="1509845"/>
              </a:tblGrid>
              <a:tr h="411474">
                <a:tc>
                  <a:txBody>
                    <a:bodyPr vert="horz" wrap="square"/>
                    <a:lstStyle/>
                    <a:p>
                      <a:pPr algn="ctr" fontAlgn="b"/>
                      <a:r>
                        <a:rPr lang="es-ES" sz="1800" b="1" i="0" u="none" strike="noStrike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Nº TOTAL </a:t>
                      </a:r>
                      <a:r>
                        <a:rPr lang="es-E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 ALUMNOS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vert="horz" wrap="square"/>
                    <a:lstStyle/>
                    <a:p>
                      <a:pPr algn="ctr" fontAlgn="ctr"/>
                      <a:r>
                        <a:rPr lang="es-E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99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1474">
                <a:tc>
                  <a:txBody>
                    <a:bodyPr vert="horz" wrap="square"/>
                    <a:lstStyle/>
                    <a:p>
                      <a:pPr algn="ctr" fontAlgn="b"/>
                      <a:r>
                        <a:rPr lang="es-E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Primer Año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vert="horz" wrap="square"/>
                    <a:lstStyle/>
                    <a:p>
                      <a:pPr algn="ctr" fontAlgn="ctr"/>
                      <a:r>
                        <a:rPr lang="es-E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88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1474">
                <a:tc>
                  <a:txBody>
                    <a:bodyPr vert="horz" wrap="square"/>
                    <a:lstStyle/>
                    <a:p>
                      <a:pPr algn="ctr" fontAlgn="b"/>
                      <a:r>
                        <a:rPr lang="es-E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Segundo Año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vert="horz" wrap="square"/>
                    <a:lstStyle/>
                    <a:p>
                      <a:pPr algn="ctr" fontAlgn="ctr"/>
                      <a:r>
                        <a:rPr lang="es-E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1474">
                <a:tc>
                  <a:txBody>
                    <a:bodyPr vert="horz" wrap="square"/>
                    <a:lstStyle/>
                    <a:p>
                      <a:pPr algn="ctr" fontAlgn="b"/>
                      <a:r>
                        <a:rPr lang="es-E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 Inscritos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vert="horz" wrap="square"/>
                    <a:lstStyle/>
                    <a:p>
                      <a:pPr algn="ctr" fontAlgn="ctr"/>
                      <a:r>
                        <a:rPr lang="es-E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1474">
                <a:tc>
                  <a:txBody>
                    <a:bodyPr vert="horz" wrap="square"/>
                    <a:lstStyle/>
                    <a:p>
                      <a:pPr algn="ctr" fontAlgn="b"/>
                      <a:endParaRPr lang="es-E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vert="horz" wrap="square"/>
                    <a:lstStyle/>
                    <a:p>
                      <a:pPr algn="ctr" fontAlgn="b"/>
                      <a:endParaRPr lang="es-E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1474">
                <a:tc>
                  <a:txBody>
                    <a:bodyPr vert="horz" wrap="square"/>
                    <a:lstStyle/>
                    <a:p>
                      <a:pPr algn="ctr" fontAlgn="b"/>
                      <a:r>
                        <a:rPr lang="es-E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Ptje.Mínimo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vert="horz" wrap="square"/>
                    <a:lstStyle/>
                    <a:p>
                      <a:pPr algn="ctr" fontAlgn="b"/>
                      <a:r>
                        <a:rPr lang="es-E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1474">
                <a:tc>
                  <a:txBody>
                    <a:bodyPr vert="horz" wrap="square"/>
                    <a:lstStyle/>
                    <a:p>
                      <a:pPr algn="ctr" fontAlgn="b"/>
                      <a:r>
                        <a:rPr lang="es-ES" sz="1800" b="1" i="0" u="none" strike="noStrike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Ptje.Máximo</a:t>
                      </a:r>
                      <a:endParaRPr lang="es-E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vert="horz" wrap="square"/>
                    <a:lstStyle/>
                    <a:p>
                      <a:pPr algn="ctr" fontAlgn="b"/>
                      <a:r>
                        <a:rPr lang="es-E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70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36096" y="404664"/>
            <a:ext cx="2448272" cy="8884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312427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/>
</p:sld>
</file>

<file path=ppt/slides/slide17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143000"/>
          </a:xfrm>
        </p:spPr>
        <p:txBody>
          <a:bodyPr>
            <a:normAutofit/>
          </a:bodyPr>
          <a:lstStyle/>
          <a:p>
            <a:r>
              <a:rPr lang="es-ES" b="1" smtClean="0">
                <a:solidFill>
                  <a:srgbClr val="000000"/>
                </a:solidFill>
              </a:rPr>
              <a:t>ÁLGEBRA I</a:t>
            </a:r>
            <a:endParaRPr lang="es-ES" b="1">
              <a:solidFill>
                <a:srgbClr val="000000"/>
              </a:solidFill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412776"/>
            <a:ext cx="9144000" cy="4176464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96136" y="260648"/>
            <a:ext cx="2448272" cy="8884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428375288"/>
      </p:ext>
    </p:extLst>
  </p:cSld>
  <p:clrMapOvr>
    <a:masterClrMapping/>
  </p:clrMapOvr>
  <p:transition spd="slow">
    <p:push dir="u"/>
  </p:transition>
  <p:timing/>
</p:sld>
</file>

<file path=ppt/slides/slide18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smtClean="0">
                <a:solidFill>
                  <a:srgbClr val="000000"/>
                </a:solidFill>
              </a:rPr>
              <a:t>ÁLGEBRA II</a:t>
            </a:r>
            <a:endParaRPr lang="es-ES" b="1">
              <a:solidFill>
                <a:srgbClr val="000000"/>
              </a:solidFill>
            </a:endParaRPr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533977146"/>
              </p:ext>
            </p:extLst>
          </p:nvPr>
        </p:nvGraphicFramePr>
        <p:xfrm>
          <a:off x="2411760" y="2060848"/>
          <a:ext cx="4392488" cy="2880318"/>
        </p:xfrm>
        <a:graphic>
          <a:graphicData uri="http://schemas.openxmlformats.org/drawingml/2006/table">
            <a:tbl>
              <a:tblPr/>
              <a:tblGrid>
                <a:gridCol w="2857478"/>
                <a:gridCol w="1535010"/>
              </a:tblGrid>
              <a:tr h="411474">
                <a:tc>
                  <a:txBody>
                    <a:bodyPr vert="horz" wrap="square"/>
                    <a:lstStyle/>
                    <a:p>
                      <a:pPr algn="ctr" fontAlgn="b"/>
                      <a:r>
                        <a:rPr lang="es-E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Nº DE TOTAL ALUMNOS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vert="horz" wrap="square"/>
                    <a:lstStyle/>
                    <a:p>
                      <a:pPr algn="ctr" fontAlgn="ctr"/>
                      <a:r>
                        <a:rPr lang="es-E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97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1474">
                <a:tc>
                  <a:txBody>
                    <a:bodyPr vert="horz" wrap="square"/>
                    <a:lstStyle/>
                    <a:p>
                      <a:pPr algn="ctr" fontAlgn="b"/>
                      <a:r>
                        <a:rPr lang="es-E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Primer Año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vert="horz" wrap="square"/>
                    <a:lstStyle/>
                    <a:p>
                      <a:pPr algn="ctr" fontAlgn="ctr"/>
                      <a:r>
                        <a:rPr lang="es-E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1474">
                <a:tc>
                  <a:txBody>
                    <a:bodyPr vert="horz" wrap="square"/>
                    <a:lstStyle/>
                    <a:p>
                      <a:pPr algn="ctr" fontAlgn="b"/>
                      <a:r>
                        <a:rPr lang="es-E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Segundo Año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vert="horz" wrap="square"/>
                    <a:lstStyle/>
                    <a:p>
                      <a:pPr algn="ctr" fontAlgn="ctr"/>
                      <a:r>
                        <a:rPr lang="es-E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1474">
                <a:tc>
                  <a:txBody>
                    <a:bodyPr vert="horz" wrap="square"/>
                    <a:lstStyle/>
                    <a:p>
                      <a:pPr algn="ctr" fontAlgn="b"/>
                      <a:r>
                        <a:rPr lang="es-E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 Inscritos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vert="horz" wrap="square"/>
                    <a:lstStyle/>
                    <a:p>
                      <a:pPr algn="ctr" fontAlgn="ctr"/>
                      <a:r>
                        <a:rPr lang="es-E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1474">
                <a:tc>
                  <a:txBody>
                    <a:bodyPr vert="horz" wrap="square"/>
                    <a:lstStyle/>
                    <a:p>
                      <a:pPr algn="ctr" fontAlgn="b"/>
                      <a:endParaRPr lang="es-E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vert="horz" wrap="square"/>
                    <a:lstStyle/>
                    <a:p>
                      <a:pPr algn="ctr" fontAlgn="b"/>
                      <a:endParaRPr lang="es-E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1474">
                <a:tc>
                  <a:txBody>
                    <a:bodyPr vert="horz" wrap="square"/>
                    <a:lstStyle/>
                    <a:p>
                      <a:pPr algn="ctr" fontAlgn="b"/>
                      <a:r>
                        <a:rPr lang="es-E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Ptje.Mínimo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vert="horz" wrap="square"/>
                    <a:lstStyle/>
                    <a:p>
                      <a:pPr algn="ctr" fontAlgn="b"/>
                      <a:r>
                        <a:rPr lang="es-E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1474">
                <a:tc>
                  <a:txBody>
                    <a:bodyPr vert="horz" wrap="square"/>
                    <a:lstStyle/>
                    <a:p>
                      <a:pPr algn="ctr" fontAlgn="b"/>
                      <a:r>
                        <a:rPr lang="es-E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Ptje.Máximo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vert="horz" wrap="square"/>
                    <a:lstStyle/>
                    <a:p>
                      <a:pPr algn="ctr" fontAlgn="b"/>
                      <a:r>
                        <a:rPr lang="es-E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70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92080" y="332656"/>
            <a:ext cx="2448272" cy="8884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223706569"/>
      </p:ext>
    </p:extLst>
  </p:cSld>
  <p:clrMapOvr>
    <a:masterClrMapping/>
  </p:clrMapOvr>
  <p:transition spd="slow">
    <p:pull/>
  </p:transition>
  <p:timing/>
</p:sld>
</file>

<file path=ppt/slides/slide19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b="1" smtClean="0">
                <a:solidFill>
                  <a:srgbClr val="000000"/>
                </a:solidFill>
              </a:rPr>
              <a:t>ÁLGEBRA II</a:t>
            </a:r>
            <a:endParaRPr lang="es-ES" b="1">
              <a:solidFill>
                <a:srgbClr val="000000"/>
              </a:solidFill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648" y="1619250"/>
            <a:ext cx="9062352" cy="4186014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0112" y="404664"/>
            <a:ext cx="2448272" cy="8884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488434349"/>
      </p:ext>
    </p:extLst>
  </p:cSld>
  <p:clrMapOvr>
    <a:masterClrMapping/>
  </p:clrMapOvr>
  <p:transition spd="slow">
    <p:push dir="u"/>
  </p:transition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1 Rectángulo"/>
          <p:cNvSpPr/>
          <p:nvPr/>
        </p:nvSpPr>
        <p:spPr>
          <a:xfrm>
            <a:off x="755576" y="764704"/>
            <a:ext cx="7632848" cy="589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smtClean="0"/>
              <a:t>INTRODUCCION</a:t>
            </a:r>
          </a:p>
          <a:p>
            <a:endParaRPr lang="en-US" sz="2000" b="1" smtClean="0"/>
          </a:p>
          <a:p>
            <a:r>
              <a:rPr lang="en-US" b="1" err="1" smtClean="0"/>
              <a:t>Proyecto  Educativo y  Plan </a:t>
            </a:r>
            <a:r>
              <a:rPr lang="en-US" b="1" err="1"/>
              <a:t>Estratégico 2010-2015, </a:t>
            </a:r>
            <a:endParaRPr lang="en-US" b="1" smtClean="0"/>
          </a:p>
          <a:p>
            <a:endParaRPr lang="en-US" b="1"/>
          </a:p>
          <a:p>
            <a:r>
              <a:rPr lang="en-US" b="1" smtClean="0"/>
              <a:t>Se inserta </a:t>
            </a:r>
            <a:r>
              <a:rPr lang="en-US" b="1"/>
              <a:t>en uno de los ejes que tiene como objetivo prioritario mejorar la “efectividad y calidad del proceso educativo” </a:t>
            </a:r>
            <a:r>
              <a:rPr lang="en-US" b="1" smtClean="0"/>
              <a:t>, bajo la misión declarada por la Facultad de Ingeniería.</a:t>
            </a:r>
          </a:p>
          <a:p>
            <a:endParaRPr lang="en-US" b="1"/>
          </a:p>
          <a:p>
            <a:r>
              <a:rPr lang="en-US" b="1" err="1"/>
              <a:t>R</a:t>
            </a:r>
            <a:r>
              <a:rPr lang="en-US" b="1" err="1" smtClean="0"/>
              <a:t>esultados </a:t>
            </a:r>
            <a:r>
              <a:rPr lang="en-US" b="1" err="1"/>
              <a:t>implementar eficazmente el modelo curricular con enfoque de competencias. </a:t>
            </a:r>
            <a:endParaRPr lang="en-US" b="1" smtClean="0"/>
          </a:p>
          <a:p>
            <a:endParaRPr lang="en-US" b="1"/>
          </a:p>
          <a:p>
            <a:r>
              <a:rPr lang="en-US" b="1" smtClean="0"/>
              <a:t>Para </a:t>
            </a:r>
            <a:r>
              <a:rPr lang="en-US" b="1" err="1"/>
              <a:t>ello</a:t>
            </a:r>
            <a:r>
              <a:rPr lang="en-US" b="1" smtClean="0"/>
              <a:t>, se </a:t>
            </a:r>
            <a:r>
              <a:rPr lang="en-US" b="1"/>
              <a:t>ha </a:t>
            </a:r>
            <a:r>
              <a:rPr lang="en-US" b="1" err="1" smtClean="0"/>
              <a:t>considerado </a:t>
            </a:r>
            <a:r>
              <a:rPr lang="en-US" b="1"/>
              <a:t>entre otros factores internos </a:t>
            </a:r>
            <a:r>
              <a:rPr lang="en-US" b="1" smtClean="0"/>
              <a:t>claves:</a:t>
            </a:r>
          </a:p>
          <a:p>
            <a:endParaRPr lang="es-ES" b="1"/>
          </a:p>
          <a:p>
            <a:r>
              <a:rPr lang="en-US" b="1"/>
              <a:t>La virtualización de la educación, lo cual implica incorporar gradualmente las tecnologías que contribuyan eficazmente a mejorar el proceso de aprendizaje de los estudiantes</a:t>
            </a:r>
            <a:r>
              <a:rPr lang="en-US" sz="2000" smtClean="0"/>
              <a:t>.</a:t>
            </a:r>
          </a:p>
          <a:p>
            <a:pPr marL="342900" lvl="0" indent="-342900" algn="just">
              <a:spcBef>
                <a:spcPct val="20000"/>
              </a:spcBef>
              <a:buFont typeface="Arial" pitchFamily="34" charset="0"/>
              <a:buChar char="•"/>
            </a:pPr>
            <a:r>
              <a:rPr lang="en-US" b="1" err="1" smtClean="0"/>
              <a:t>centrar </a:t>
            </a:r>
            <a:r>
              <a:rPr lang="en-US" b="1"/>
              <a:t>el aprendizaje en los estudiantes</a:t>
            </a:r>
            <a:endParaRPr lang="en-US" b="1"/>
          </a:p>
          <a:p>
            <a:pPr marL="342900" lvl="0" indent="-342900" algn="just">
              <a:spcBef>
                <a:spcPct val="20000"/>
              </a:spcBef>
              <a:buFont typeface="Arial" pitchFamily="34" charset="0"/>
              <a:buChar char="•"/>
            </a:pPr>
            <a:r>
              <a:rPr lang="en-US" b="1" err="1"/>
              <a:t>profesores  facilitadores del proceso.</a:t>
            </a:r>
            <a:endParaRPr lang="es-MX" b="1"/>
          </a:p>
          <a:p>
            <a:endParaRPr lang="es-ES" sz="2000" b="1" smtClean="0"/>
          </a:p>
          <a:p>
            <a:endParaRPr lang="es-ES" sz="2000" b="1"/>
          </a:p>
        </p:txBody>
      </p:sp>
    </p:spTree>
    <p:extLst>
      <p:ext uri="{BB962C8B-B14F-4D97-AF65-F5344CB8AC3E}">
        <p14:creationId xmlns="" xmlns:p14="http://schemas.microsoft.com/office/powerpoint/2010/main" val="3723244750"/>
      </p:ext>
    </p:extLst>
  </p:cSld>
  <p:clrMapOvr>
    <a:masterClrMapping/>
  </p:clrMapOvr>
  <p:transition/>
  <p:timing/>
</p:sld>
</file>

<file path=ppt/slides/slide20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b="1" smtClean="0">
                <a:solidFill>
                  <a:srgbClr val="000000"/>
                </a:solidFill>
              </a:rPr>
              <a:t>CÁLCULO I</a:t>
            </a:r>
            <a:endParaRPr lang="es-ES" b="1">
              <a:solidFill>
                <a:srgbClr val="000000"/>
              </a:solidFill>
            </a:endParaRPr>
          </a:p>
        </p:txBody>
      </p:sp>
      <p:graphicFrame>
        <p:nvGraphicFramePr>
          <p:cNvPr id="6" name="Tab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573910886"/>
              </p:ext>
            </p:extLst>
          </p:nvPr>
        </p:nvGraphicFramePr>
        <p:xfrm>
          <a:off x="2555776" y="1844824"/>
          <a:ext cx="3672408" cy="3096345"/>
        </p:xfrm>
        <a:graphic>
          <a:graphicData uri="http://schemas.openxmlformats.org/drawingml/2006/table">
            <a:tbl>
              <a:tblPr/>
              <a:tblGrid>
                <a:gridCol w="2389039"/>
                <a:gridCol w="1283369"/>
              </a:tblGrid>
              <a:tr h="442335">
                <a:tc>
                  <a:txBody>
                    <a:bodyPr vert="horz" wrap="square"/>
                    <a:lstStyle/>
                    <a:p>
                      <a:pPr algn="ctr" fontAlgn="b"/>
                      <a:r>
                        <a:rPr lang="es-E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Nº DE TOTAL ALUMNOS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vert="horz" wrap="square"/>
                    <a:lstStyle/>
                    <a:p>
                      <a:pPr algn="ctr" fontAlgn="ctr"/>
                      <a:r>
                        <a:rPr lang="es-E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63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2335">
                <a:tc>
                  <a:txBody>
                    <a:bodyPr vert="horz" wrap="square"/>
                    <a:lstStyle/>
                    <a:p>
                      <a:pPr algn="ctr" fontAlgn="b"/>
                      <a:r>
                        <a:rPr lang="es-E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Primer Año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vert="horz" wrap="square"/>
                    <a:lstStyle/>
                    <a:p>
                      <a:pPr algn="ctr" fontAlgn="ctr"/>
                      <a:r>
                        <a:rPr lang="es-E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55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2335">
                <a:tc>
                  <a:txBody>
                    <a:bodyPr vert="horz" wrap="square"/>
                    <a:lstStyle/>
                    <a:p>
                      <a:pPr algn="ctr" fontAlgn="b"/>
                      <a:r>
                        <a:rPr lang="es-E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Segundo Año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vert="horz" wrap="square"/>
                    <a:lstStyle/>
                    <a:p>
                      <a:pPr algn="ctr" fontAlgn="ctr"/>
                      <a:r>
                        <a:rPr lang="es-E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2335">
                <a:tc>
                  <a:txBody>
                    <a:bodyPr vert="horz" wrap="square"/>
                    <a:lstStyle/>
                    <a:p>
                      <a:pPr algn="ctr" fontAlgn="b"/>
                      <a:r>
                        <a:rPr lang="es-E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 Inscritos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vert="horz" wrap="square"/>
                    <a:lstStyle/>
                    <a:p>
                      <a:pPr algn="ctr" fontAlgn="ctr"/>
                      <a:r>
                        <a:rPr lang="es-E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2335">
                <a:tc>
                  <a:txBody>
                    <a:bodyPr vert="horz" wrap="square"/>
                    <a:lstStyle/>
                    <a:p>
                      <a:pPr algn="ctr" fontAlgn="b"/>
                      <a:endParaRPr lang="es-E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vert="horz" wrap="square"/>
                    <a:lstStyle/>
                    <a:p>
                      <a:pPr algn="ctr" fontAlgn="b"/>
                      <a:endParaRPr lang="es-E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2335">
                <a:tc>
                  <a:txBody>
                    <a:bodyPr vert="horz" wrap="square"/>
                    <a:lstStyle/>
                    <a:p>
                      <a:pPr algn="ctr" fontAlgn="b"/>
                      <a:r>
                        <a:rPr lang="es-E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Ptje.Mínimo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vert="horz" wrap="square"/>
                    <a:lstStyle/>
                    <a:p>
                      <a:pPr algn="ctr" fontAlgn="b"/>
                      <a:r>
                        <a:rPr lang="es-E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2335">
                <a:tc>
                  <a:txBody>
                    <a:bodyPr vert="horz" wrap="square"/>
                    <a:lstStyle/>
                    <a:p>
                      <a:pPr algn="ctr" fontAlgn="b"/>
                      <a:r>
                        <a:rPr lang="es-E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Ptje.Máximo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vert="horz" wrap="square"/>
                    <a:lstStyle/>
                    <a:p>
                      <a:pPr algn="ctr" fontAlgn="b"/>
                      <a:r>
                        <a:rPr lang="es-E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70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760708286"/>
      </p:ext>
    </p:extLst>
  </p:cSld>
  <p:clrMapOvr>
    <a:masterClrMapping/>
  </p:clrMapOvr>
  <p:transition spd="slow">
    <p:pull/>
  </p:transition>
  <p:timing/>
</p:sld>
</file>

<file path=ppt/slides/slide2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b="1" smtClean="0">
                <a:solidFill>
                  <a:srgbClr val="000000"/>
                </a:solidFill>
              </a:rPr>
              <a:t>CÁLCULO I</a:t>
            </a:r>
            <a:endParaRPr lang="es-ES" b="1">
              <a:solidFill>
                <a:srgbClr val="000000"/>
              </a:solidFill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628800"/>
            <a:ext cx="9144000" cy="4176464"/>
          </a:xfrm>
          <a:prstGeom prst="rect">
            <a:avLst/>
          </a:prstGeom>
        </p:spPr>
      </p:pic>
      <p:pic>
        <p:nvPicPr>
          <p:cNvPr id="4" name="Imagen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96136" y="260648"/>
            <a:ext cx="2448272" cy="8884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172009693"/>
      </p:ext>
    </p:extLst>
  </p:cSld>
  <p:clrMapOvr>
    <a:masterClrMapping/>
  </p:clrMapOvr>
  <p:transition spd="slow">
    <p:push dir="u"/>
  </p:transition>
  <p:timing/>
</p:sld>
</file>

<file path=ppt/slides/slide2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b="1" smtClean="0">
                <a:solidFill>
                  <a:srgbClr val="000000"/>
                </a:solidFill>
              </a:rPr>
              <a:t>CÁLCULO II</a:t>
            </a:r>
            <a:endParaRPr lang="es-ES" b="1">
              <a:solidFill>
                <a:srgbClr val="000000"/>
              </a:solidFill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82401813"/>
              </p:ext>
            </p:extLst>
          </p:nvPr>
        </p:nvGraphicFramePr>
        <p:xfrm>
          <a:off x="2483768" y="2060846"/>
          <a:ext cx="3960440" cy="3096345"/>
        </p:xfrm>
        <a:graphic>
          <a:graphicData uri="http://schemas.openxmlformats.org/drawingml/2006/table">
            <a:tbl>
              <a:tblPr/>
              <a:tblGrid>
                <a:gridCol w="2576416"/>
                <a:gridCol w="1384024"/>
              </a:tblGrid>
              <a:tr h="442335">
                <a:tc>
                  <a:txBody>
                    <a:bodyPr vert="horz" wrap="square"/>
                    <a:lstStyle/>
                    <a:p>
                      <a:pPr algn="ctr" fontAlgn="b"/>
                      <a:r>
                        <a:rPr lang="es-E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Nº DE TOTAL ALUMNOS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vert="horz" wrap="square"/>
                    <a:lstStyle/>
                    <a:p>
                      <a:pPr algn="ctr" fontAlgn="ctr"/>
                      <a:r>
                        <a:rPr lang="es-E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139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2335">
                <a:tc>
                  <a:txBody>
                    <a:bodyPr vert="horz" wrap="square"/>
                    <a:lstStyle/>
                    <a:p>
                      <a:pPr algn="ctr" fontAlgn="b"/>
                      <a:r>
                        <a:rPr lang="es-E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Primer Año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vert="horz" wrap="square"/>
                    <a:lstStyle/>
                    <a:p>
                      <a:pPr algn="ctr" fontAlgn="ctr"/>
                      <a:r>
                        <a:rPr lang="es-E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94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2335">
                <a:tc>
                  <a:txBody>
                    <a:bodyPr vert="horz" wrap="square"/>
                    <a:lstStyle/>
                    <a:p>
                      <a:pPr algn="ctr" fontAlgn="b"/>
                      <a:r>
                        <a:rPr lang="es-E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Segundo Año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vert="horz" wrap="square"/>
                    <a:lstStyle/>
                    <a:p>
                      <a:pPr algn="ctr" fontAlgn="ctr"/>
                      <a:r>
                        <a:rPr lang="es-E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2335">
                <a:tc>
                  <a:txBody>
                    <a:bodyPr vert="horz" wrap="square"/>
                    <a:lstStyle/>
                    <a:p>
                      <a:pPr algn="ctr" fontAlgn="b"/>
                      <a:r>
                        <a:rPr lang="es-E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 Inscritos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vert="horz" wrap="square"/>
                    <a:lstStyle/>
                    <a:p>
                      <a:pPr algn="ctr" fontAlgn="ctr"/>
                      <a:r>
                        <a:rPr lang="es-E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2335">
                <a:tc>
                  <a:txBody>
                    <a:bodyPr vert="horz" wrap="square"/>
                    <a:lstStyle/>
                    <a:p>
                      <a:pPr algn="ctr" fontAlgn="b"/>
                      <a:endParaRPr lang="es-E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vert="horz" wrap="square"/>
                    <a:lstStyle/>
                    <a:p>
                      <a:pPr algn="ctr" fontAlgn="b"/>
                      <a:endParaRPr lang="es-E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2335">
                <a:tc>
                  <a:txBody>
                    <a:bodyPr vert="horz" wrap="square"/>
                    <a:lstStyle/>
                    <a:p>
                      <a:pPr algn="ctr" fontAlgn="b"/>
                      <a:r>
                        <a:rPr lang="es-E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Ptje.Mínimo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vert="horz" wrap="square"/>
                    <a:lstStyle/>
                    <a:p>
                      <a:pPr algn="ctr" fontAlgn="b"/>
                      <a:r>
                        <a:rPr lang="es-E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2335">
                <a:tc>
                  <a:txBody>
                    <a:bodyPr vert="horz" wrap="square"/>
                    <a:lstStyle/>
                    <a:p>
                      <a:pPr algn="ctr" fontAlgn="b"/>
                      <a:r>
                        <a:rPr lang="es-E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Ptje.Máximo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vert="horz" wrap="square"/>
                    <a:lstStyle/>
                    <a:p>
                      <a:pPr algn="ctr" fontAlgn="b"/>
                      <a:r>
                        <a:rPr lang="es-E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70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52120" y="260648"/>
            <a:ext cx="2448272" cy="8884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652157244"/>
      </p:ext>
    </p:extLst>
  </p:cSld>
  <p:clrMapOvr>
    <a:masterClrMapping/>
  </p:clrMapOvr>
  <p:transition spd="slow">
    <p:pull/>
  </p:transition>
  <p:timing/>
</p:sld>
</file>

<file path=ppt/slides/slide2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b="1" smtClean="0">
                <a:solidFill>
                  <a:srgbClr val="000000"/>
                </a:solidFill>
              </a:rPr>
              <a:t>CÁLCULO II</a:t>
            </a:r>
            <a:endParaRPr lang="es-ES" b="1">
              <a:solidFill>
                <a:srgbClr val="000000"/>
              </a:solidFill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8587" y="1412776"/>
            <a:ext cx="9197569" cy="4248472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88024" y="260648"/>
            <a:ext cx="2448272" cy="8884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652157244"/>
      </p:ext>
    </p:extLst>
  </p:cSld>
  <p:clrMapOvr>
    <a:masterClrMapping/>
  </p:clrMapOvr>
  <p:transition spd="slow">
    <p:push dir="u"/>
  </p:transition>
  <p:timing/>
</p:sld>
</file>

<file path=ppt/slides/slide24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1143000"/>
          </a:xfrm>
        </p:spPr>
        <p:txBody>
          <a:bodyPr>
            <a:normAutofit/>
          </a:bodyPr>
          <a:lstStyle/>
          <a:p>
            <a:r>
              <a:rPr lang="es-ES" b="1" smtClean="0">
                <a:solidFill>
                  <a:srgbClr val="000000"/>
                </a:solidFill>
              </a:rPr>
              <a:t>INTRODUCCIÓN A LA FÍSICA </a:t>
            </a:r>
            <a:endParaRPr lang="es-ES" b="1">
              <a:solidFill>
                <a:srgbClr val="000000"/>
              </a:solidFill>
            </a:endParaRPr>
          </a:p>
        </p:txBody>
      </p:sp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497926984"/>
              </p:ext>
            </p:extLst>
          </p:nvPr>
        </p:nvGraphicFramePr>
        <p:xfrm>
          <a:off x="2483768" y="2060845"/>
          <a:ext cx="3960440" cy="3168354"/>
        </p:xfrm>
        <a:graphic>
          <a:graphicData uri="http://schemas.openxmlformats.org/drawingml/2006/table">
            <a:tbl>
              <a:tblPr/>
              <a:tblGrid>
                <a:gridCol w="2576416"/>
                <a:gridCol w="1384024"/>
              </a:tblGrid>
              <a:tr h="452622">
                <a:tc>
                  <a:txBody>
                    <a:bodyPr vert="horz" wrap="square"/>
                    <a:lstStyle/>
                    <a:p>
                      <a:pPr algn="ctr" fontAlgn="b"/>
                      <a:r>
                        <a:rPr lang="es-E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Nº DE TOTAL ALUMNOS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vert="horz" wrap="square"/>
                    <a:lstStyle/>
                    <a:p>
                      <a:pPr algn="ctr" fontAlgn="ctr"/>
                      <a:r>
                        <a:rPr lang="es-E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102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2622">
                <a:tc>
                  <a:txBody>
                    <a:bodyPr vert="horz" wrap="square"/>
                    <a:lstStyle/>
                    <a:p>
                      <a:pPr algn="ctr" fontAlgn="b"/>
                      <a:r>
                        <a:rPr lang="es-E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Primer Año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vert="horz" wrap="square"/>
                    <a:lstStyle/>
                    <a:p>
                      <a:pPr algn="ctr" fontAlgn="ctr"/>
                      <a:r>
                        <a:rPr lang="es-E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77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2622">
                <a:tc>
                  <a:txBody>
                    <a:bodyPr vert="horz" wrap="square"/>
                    <a:lstStyle/>
                    <a:p>
                      <a:pPr algn="ctr" fontAlgn="b"/>
                      <a:r>
                        <a:rPr lang="es-E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Segundo Año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vert="horz" wrap="square"/>
                    <a:lstStyle/>
                    <a:p>
                      <a:pPr algn="ctr" fontAlgn="ctr"/>
                      <a:r>
                        <a:rPr lang="es-E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2622">
                <a:tc>
                  <a:txBody>
                    <a:bodyPr vert="horz" wrap="square"/>
                    <a:lstStyle/>
                    <a:p>
                      <a:pPr algn="ctr" fontAlgn="b"/>
                      <a:r>
                        <a:rPr lang="es-E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 Inscritos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vert="horz" wrap="square"/>
                    <a:lstStyle/>
                    <a:p>
                      <a:pPr algn="ctr" fontAlgn="ctr"/>
                      <a:r>
                        <a:rPr lang="es-E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2622">
                <a:tc>
                  <a:txBody>
                    <a:bodyPr vert="horz" wrap="square"/>
                    <a:lstStyle/>
                    <a:p>
                      <a:pPr algn="ctr" fontAlgn="b"/>
                      <a:endParaRPr lang="es-E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vert="horz" wrap="square"/>
                    <a:lstStyle/>
                    <a:p>
                      <a:pPr algn="ctr" fontAlgn="b"/>
                      <a:endParaRPr lang="es-E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2622">
                <a:tc>
                  <a:txBody>
                    <a:bodyPr vert="horz" wrap="square"/>
                    <a:lstStyle/>
                    <a:p>
                      <a:pPr algn="ctr" fontAlgn="b"/>
                      <a:r>
                        <a:rPr lang="es-E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Ptje.Mínimo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vert="horz" wrap="square"/>
                    <a:lstStyle/>
                    <a:p>
                      <a:pPr algn="ctr" fontAlgn="b"/>
                      <a:r>
                        <a:rPr lang="es-E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2622">
                <a:tc>
                  <a:txBody>
                    <a:bodyPr vert="horz" wrap="square"/>
                    <a:lstStyle/>
                    <a:p>
                      <a:pPr algn="ctr" fontAlgn="b"/>
                      <a:r>
                        <a:rPr lang="es-E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Ptje.Máximo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vert="horz" wrap="square"/>
                    <a:lstStyle/>
                    <a:p>
                      <a:pPr algn="ctr" fontAlgn="b"/>
                      <a:r>
                        <a:rPr lang="es-E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70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6" name="Imagen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56176" y="188640"/>
            <a:ext cx="2448272" cy="8884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466486531"/>
      </p:ext>
    </p:extLst>
  </p:cSld>
  <p:clrMapOvr>
    <a:masterClrMapping/>
  </p:clrMapOvr>
  <p:transition spd="slow">
    <p:pull/>
  </p:transition>
  <p:timing/>
</p:sld>
</file>

<file path=ppt/slides/slide25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143000"/>
          </a:xfrm>
        </p:spPr>
        <p:txBody>
          <a:bodyPr>
            <a:normAutofit/>
          </a:bodyPr>
          <a:lstStyle/>
          <a:p>
            <a:r>
              <a:rPr lang="es-ES" b="1" smtClean="0">
                <a:solidFill>
                  <a:srgbClr val="000000"/>
                </a:solidFill>
              </a:rPr>
              <a:t>INTRODUCCIÓN A LA FÍSICA </a:t>
            </a:r>
            <a:endParaRPr lang="es-ES" b="1">
              <a:solidFill>
                <a:srgbClr val="000000"/>
              </a:solidFill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700808"/>
            <a:ext cx="9197569" cy="4248472"/>
          </a:xfrm>
          <a:prstGeom prst="rect">
            <a:avLst/>
          </a:prstGeom>
        </p:spPr>
      </p:pic>
      <p:pic>
        <p:nvPicPr>
          <p:cNvPr id="4" name="Imagen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16216" y="116632"/>
            <a:ext cx="2448272" cy="8884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318528315"/>
      </p:ext>
    </p:extLst>
  </p:cSld>
  <p:clrMapOvr>
    <a:masterClrMapping/>
  </p:clrMapOvr>
  <p:transition spd="slow">
    <p:push dir="u"/>
  </p:transition>
  <p:timing/>
</p:sld>
</file>

<file path=ppt/slides/slide26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b="1" smtClean="0">
                <a:solidFill>
                  <a:srgbClr val="000000"/>
                </a:solidFill>
              </a:rPr>
              <a:t>MECÁNICA </a:t>
            </a:r>
            <a:endParaRPr lang="es-ES" b="1">
              <a:solidFill>
                <a:srgbClr val="000000"/>
              </a:solidFill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985572059"/>
              </p:ext>
            </p:extLst>
          </p:nvPr>
        </p:nvGraphicFramePr>
        <p:xfrm>
          <a:off x="2627784" y="2348878"/>
          <a:ext cx="4248472" cy="2520281"/>
        </p:xfrm>
        <a:graphic>
          <a:graphicData uri="http://schemas.openxmlformats.org/drawingml/2006/table">
            <a:tbl>
              <a:tblPr/>
              <a:tblGrid>
                <a:gridCol w="2088950"/>
                <a:gridCol w="2159522"/>
              </a:tblGrid>
              <a:tr h="653777">
                <a:tc>
                  <a:txBody>
                    <a:bodyPr vert="horz" wrap="square"/>
                    <a:lstStyle/>
                    <a:p>
                      <a:pPr algn="ctr" fontAlgn="b"/>
                      <a:r>
                        <a:rPr lang="es-E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Nº DE TOTAL ALUMNOS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vert="horz" wrap="square"/>
                    <a:lstStyle/>
                    <a:p>
                      <a:pPr algn="ctr" fontAlgn="ctr"/>
                      <a:r>
                        <a:rPr lang="es-E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112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6626">
                <a:tc>
                  <a:txBody>
                    <a:bodyPr vert="horz" wrap="square"/>
                    <a:lstStyle/>
                    <a:p>
                      <a:pPr algn="ctr" fontAlgn="b"/>
                      <a:r>
                        <a:rPr lang="es-E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 Inscritos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vert="horz" wrap="square"/>
                    <a:lstStyle/>
                    <a:p>
                      <a:pPr algn="ctr" fontAlgn="ctr"/>
                      <a:r>
                        <a:rPr lang="es-E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</a:t>
                      </a:r>
                    </a:p>
                  </a:txBody>
                  <a:tcPr marL="12700" marR="12700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6626">
                <a:tc>
                  <a:txBody>
                    <a:bodyPr vert="horz" wrap="square"/>
                    <a:lstStyle/>
                    <a:p>
                      <a:pPr algn="ctr" fontAlgn="b"/>
                      <a:endParaRPr lang="es-E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vert="horz" wrap="square"/>
                    <a:lstStyle/>
                    <a:p>
                      <a:pPr algn="ctr" fontAlgn="b"/>
                      <a:endParaRPr lang="es-ES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6626">
                <a:tc>
                  <a:txBody>
                    <a:bodyPr vert="horz" wrap="square"/>
                    <a:lstStyle/>
                    <a:p>
                      <a:pPr algn="ctr" fontAlgn="b"/>
                      <a:r>
                        <a:rPr lang="es-E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Ptje.Mínimo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vert="horz" wrap="square"/>
                    <a:lstStyle/>
                    <a:p>
                      <a:pPr algn="ctr" fontAlgn="b"/>
                      <a:r>
                        <a:rPr lang="es-E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6626">
                <a:tc>
                  <a:txBody>
                    <a:bodyPr vert="horz" wrap="square"/>
                    <a:lstStyle/>
                    <a:p>
                      <a:pPr algn="ctr" fontAlgn="b"/>
                      <a:r>
                        <a:rPr lang="es-E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Ptje.Máximo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vert="horz" wrap="square"/>
                    <a:lstStyle/>
                    <a:p>
                      <a:pPr algn="ctr" fontAlgn="b"/>
                      <a:r>
                        <a:rPr lang="es-E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70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12160" y="188640"/>
            <a:ext cx="2448272" cy="8884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318528315"/>
      </p:ext>
    </p:extLst>
  </p:cSld>
  <p:clrMapOvr>
    <a:masterClrMapping/>
  </p:clrMapOvr>
  <p:transition spd="slow">
    <p:pull/>
  </p:transition>
  <p:timing/>
</p:sld>
</file>

<file path=ppt/slides/slide27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b="1" smtClean="0">
                <a:solidFill>
                  <a:srgbClr val="000000"/>
                </a:solidFill>
              </a:rPr>
              <a:t>MECÁNICA </a:t>
            </a:r>
            <a:endParaRPr lang="es-ES" b="1">
              <a:solidFill>
                <a:srgbClr val="000000"/>
              </a:solidFill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80" y="1556792"/>
            <a:ext cx="9041678" cy="4176464"/>
          </a:xfrm>
          <a:prstGeom prst="rect">
            <a:avLst/>
          </a:prstGeom>
        </p:spPr>
      </p:pic>
      <p:pic>
        <p:nvPicPr>
          <p:cNvPr id="4" name="Imagen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36096" y="332656"/>
            <a:ext cx="2448272" cy="8884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971774434"/>
      </p:ext>
    </p:extLst>
  </p:cSld>
  <p:clrMapOvr>
    <a:masterClrMapping/>
  </p:clrMapOvr>
  <p:transition spd="slow">
    <p:push dir="u"/>
  </p:transition>
  <p:timing/>
</p:sld>
</file>

<file path=ppt/slides/slide28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smtClean="0"/>
              <a:t>Calculo I con Reforzamiento</a:t>
            </a:r>
            <a:endParaRPr lang="es-CL"/>
          </a:p>
        </p:txBody>
      </p:sp>
      <p:graphicFrame>
        <p:nvGraphicFramePr>
          <p:cNvPr id="5" name="3 Gráfico"/>
          <p:cNvGraphicFramePr/>
          <p:nvPr/>
        </p:nvGraphicFramePr>
        <p:xfrm>
          <a:off x="1971675" y="1838325"/>
          <a:ext cx="5200650" cy="3181350"/>
        </p:xfrm>
        <a:graphic>
          <a:graphicData uri="http://schemas.openxmlformats.org/drawingml/2006/chart">
            <c:chart xmlns:c="http://schemas.openxmlformats.org/drawingml/2006/chart" r:id="rId2"/>
          </a:graphicData>
        </a:graphic>
      </p:graphicFrame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1 Rectángulo"/>
          <p:cNvSpPr/>
          <p:nvPr/>
        </p:nvSpPr>
        <p:spPr>
          <a:xfrm>
            <a:off x="539552" y="1124744"/>
            <a:ext cx="288032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/>
              <a:t>DESARROLLO</a:t>
            </a:r>
            <a:endParaRPr lang="es-ES" sz="3200"/>
          </a:p>
        </p:txBody>
      </p:sp>
      <p:sp>
        <p:nvSpPr>
          <p:cNvPr id="3" name="2 Rectángulo"/>
          <p:cNvSpPr/>
          <p:nvPr/>
        </p:nvSpPr>
        <p:spPr>
          <a:xfrm>
            <a:off x="2915816" y="1691516"/>
            <a:ext cx="28803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err="1" smtClean="0"/>
              <a:t>Sistema </a:t>
            </a:r>
            <a:r>
              <a:rPr lang="en-US" b="1" err="1"/>
              <a:t>Modularizado </a:t>
            </a:r>
            <a:endParaRPr lang="es-ES" b="1"/>
          </a:p>
        </p:txBody>
      </p:sp>
      <p:sp>
        <p:nvSpPr>
          <p:cNvPr id="4" name="3 Rectángulo"/>
          <p:cNvSpPr/>
          <p:nvPr/>
        </p:nvSpPr>
        <p:spPr>
          <a:xfrm>
            <a:off x="233982" y="2169550"/>
            <a:ext cx="779440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err="1"/>
              <a:t>organización del programa de asignatura en módulos </a:t>
            </a:r>
            <a:endParaRPr lang="en-US" b="1" smtClean="0"/>
          </a:p>
        </p:txBody>
      </p:sp>
      <p:sp>
        <p:nvSpPr>
          <p:cNvPr id="5" name="4 Rectángulo"/>
          <p:cNvSpPr/>
          <p:nvPr/>
        </p:nvSpPr>
        <p:spPr>
          <a:xfrm>
            <a:off x="323528" y="2996952"/>
            <a:ext cx="451444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err="1"/>
              <a:t>utilizar  ampliamente la tecnología educativa </a:t>
            </a:r>
            <a:endParaRPr lang="es-ES" b="1"/>
          </a:p>
        </p:txBody>
      </p:sp>
      <p:sp>
        <p:nvSpPr>
          <p:cNvPr id="6" name="5 Rectángulo"/>
          <p:cNvSpPr/>
          <p:nvPr/>
        </p:nvSpPr>
        <p:spPr>
          <a:xfrm>
            <a:off x="432248" y="3573016"/>
            <a:ext cx="752412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err="1" smtClean="0"/>
              <a:t>aumentar </a:t>
            </a:r>
            <a:r>
              <a:rPr lang="en-US" b="1"/>
              <a:t>la frecuencia de las evaluaciones de los </a:t>
            </a:r>
            <a:r>
              <a:rPr lang="en-US" b="1" err="1" smtClean="0"/>
              <a:t>estudiantes </a:t>
            </a:r>
            <a:endParaRPr lang="es-ES" b="1"/>
          </a:p>
        </p:txBody>
      </p:sp>
      <p:sp>
        <p:nvSpPr>
          <p:cNvPr id="7" name="6 Rectángulo"/>
          <p:cNvSpPr/>
          <p:nvPr/>
        </p:nvSpPr>
        <p:spPr>
          <a:xfrm>
            <a:off x="432248" y="4941168"/>
            <a:ext cx="80281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err="1"/>
              <a:t>evaluaciones on–line a través de la plataforma Moodle</a:t>
            </a:r>
            <a:endParaRPr lang="es-ES" b="1"/>
          </a:p>
        </p:txBody>
      </p:sp>
      <p:sp>
        <p:nvSpPr>
          <p:cNvPr id="8" name="7 Rectángulo"/>
          <p:cNvSpPr/>
          <p:nvPr/>
        </p:nvSpPr>
        <p:spPr>
          <a:xfrm>
            <a:off x="467544" y="4437112"/>
            <a:ext cx="334739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err="1" smtClean="0"/>
              <a:t>Estudio  de   Caso   </a:t>
            </a:r>
            <a:endParaRPr lang="en-US" b="1"/>
          </a:p>
        </p:txBody>
      </p:sp>
    </p:spTree>
    <p:extLst>
      <p:ext uri="{BB962C8B-B14F-4D97-AF65-F5344CB8AC3E}">
        <p14:creationId xmlns="" xmlns:p14="http://schemas.microsoft.com/office/powerpoint/2010/main" val="2665211396"/>
      </p:ext>
    </p:extLst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3 Rectángulo"/>
          <p:cNvSpPr/>
          <p:nvPr/>
        </p:nvSpPr>
        <p:spPr>
          <a:xfrm>
            <a:off x="539552" y="1412776"/>
            <a:ext cx="8064896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 pitchFamily="34" charset="0"/>
              <a:buChar char="•"/>
            </a:pPr>
            <a:r>
              <a:rPr lang="es-MX" b="1" smtClean="0">
                <a:solidFill>
                  <a:prstClr val="black"/>
                </a:solidFill>
              </a:rPr>
              <a:t>Actor           es </a:t>
            </a:r>
            <a:r>
              <a:rPr lang="es-MX" b="1">
                <a:solidFill>
                  <a:prstClr val="black"/>
                </a:solidFill>
              </a:rPr>
              <a:t>el </a:t>
            </a:r>
            <a:r>
              <a:rPr lang="es-MX" b="1" smtClean="0">
                <a:solidFill>
                  <a:prstClr val="black"/>
                </a:solidFill>
              </a:rPr>
              <a:t>   ESTUDIANTE</a:t>
            </a:r>
          </a:p>
          <a:p>
            <a:pPr marL="285750" indent="-285750" algn="just"/>
            <a:endParaRPr lang="es-MX" b="1">
              <a:solidFill>
                <a:prstClr val="black"/>
              </a:solidFill>
            </a:endParaRPr>
          </a:p>
          <a:p>
            <a:pPr lvl="0">
              <a:spcBef>
                <a:spcPct val="20000"/>
              </a:spcBef>
              <a:buFont typeface="Arial" pitchFamily="34" charset="0"/>
              <a:buChar char="•"/>
            </a:pPr>
            <a:r>
              <a:rPr lang="es-MX" b="1">
                <a:solidFill>
                  <a:prstClr val="black"/>
                </a:solidFill>
              </a:rPr>
              <a:t>   </a:t>
            </a:r>
            <a:r>
              <a:rPr lang="es-MX" b="1" smtClean="0">
                <a:solidFill>
                  <a:prstClr val="black"/>
                </a:solidFill>
              </a:rPr>
              <a:t>Facilitador   </a:t>
            </a:r>
            <a:r>
              <a:rPr lang="es-MX" b="1">
                <a:solidFill>
                  <a:prstClr val="black"/>
                </a:solidFill>
              </a:rPr>
              <a:t>es el  </a:t>
            </a:r>
            <a:r>
              <a:rPr lang="es-MX" b="1" smtClean="0">
                <a:solidFill>
                  <a:prstClr val="black"/>
                </a:solidFill>
              </a:rPr>
              <a:t>PROFESOR</a:t>
            </a:r>
          </a:p>
          <a:p>
            <a:pPr lvl="0">
              <a:spcBef>
                <a:spcPct val="20000"/>
              </a:spcBef>
            </a:pPr>
            <a:endParaRPr lang="es-MX" b="1" smtClean="0">
              <a:solidFill>
                <a:prstClr val="black"/>
              </a:solidFill>
            </a:endParaRPr>
          </a:p>
          <a:p>
            <a:pPr lvl="0">
              <a:spcBef>
                <a:spcPct val="20000"/>
              </a:spcBef>
            </a:pPr>
            <a:endParaRPr lang="es-MX" b="1">
              <a:solidFill>
                <a:prstClr val="black"/>
              </a:solidFill>
            </a:endParaRP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s-MX" b="1" smtClean="0">
                <a:solidFill>
                  <a:prstClr val="black"/>
                </a:solidFill>
              </a:rPr>
              <a:t>Apoyo       PROFESOR (consultas)</a:t>
            </a:r>
            <a:endParaRPr lang="es-MX" b="1">
              <a:solidFill>
                <a:prstClr val="black"/>
              </a:solidFill>
            </a:endParaRPr>
          </a:p>
          <a:p>
            <a:pPr lvl="0">
              <a:spcBef>
                <a:spcPct val="20000"/>
              </a:spcBef>
            </a:pPr>
            <a:r>
              <a:rPr lang="es-MX" b="1">
                <a:solidFill>
                  <a:prstClr val="black"/>
                </a:solidFill>
              </a:rPr>
              <a:t>               </a:t>
            </a:r>
            <a:r>
              <a:rPr lang="es-MX" b="1" smtClean="0">
                <a:solidFill>
                  <a:prstClr val="black"/>
                </a:solidFill>
              </a:rPr>
              <a:t>       </a:t>
            </a:r>
            <a:r>
              <a:rPr lang="es-MX" b="1">
                <a:solidFill>
                  <a:prstClr val="black"/>
                </a:solidFill>
              </a:rPr>
              <a:t>CENTRO DE </a:t>
            </a:r>
            <a:r>
              <a:rPr lang="es-MX" b="1" smtClean="0">
                <a:solidFill>
                  <a:prstClr val="black"/>
                </a:solidFill>
              </a:rPr>
              <a:t>APRENDIZAJE (guía el   </a:t>
            </a:r>
          </a:p>
          <a:p>
            <a:pPr lvl="0">
              <a:spcBef>
                <a:spcPct val="20000"/>
              </a:spcBef>
            </a:pPr>
            <a:r>
              <a:rPr lang="es-MX" b="1">
                <a:solidFill>
                  <a:prstClr val="black"/>
                </a:solidFill>
              </a:rPr>
              <a:t> </a:t>
            </a:r>
            <a:r>
              <a:rPr lang="es-MX" b="1" smtClean="0">
                <a:solidFill>
                  <a:prstClr val="black"/>
                </a:solidFill>
              </a:rPr>
              <a:t>                      trabajo  autónomo del estudiante)</a:t>
            </a:r>
            <a:endParaRPr lang="es-MX" b="1">
              <a:solidFill>
                <a:prstClr val="black"/>
              </a:solidFill>
            </a:endParaRPr>
          </a:p>
          <a:p>
            <a:pPr lvl="0">
              <a:spcBef>
                <a:spcPct val="20000"/>
              </a:spcBef>
            </a:pPr>
            <a:r>
              <a:rPr lang="es-MX" b="1">
                <a:solidFill>
                  <a:prstClr val="black"/>
                </a:solidFill>
              </a:rPr>
              <a:t>               </a:t>
            </a:r>
            <a:r>
              <a:rPr lang="es-MX" b="1" smtClean="0">
                <a:solidFill>
                  <a:prstClr val="black"/>
                </a:solidFill>
              </a:rPr>
              <a:t>       TUTORIAS ( Escuela + C. A.)</a:t>
            </a:r>
          </a:p>
          <a:p>
            <a:pPr lvl="0">
              <a:spcBef>
                <a:spcPct val="20000"/>
              </a:spcBef>
            </a:pPr>
            <a:endParaRPr lang="es-MX" b="1" smtClean="0">
              <a:solidFill>
                <a:prstClr val="black"/>
              </a:solidFill>
            </a:endParaRPr>
          </a:p>
          <a:p>
            <a:pPr lvl="0">
              <a:spcBef>
                <a:spcPct val="20000"/>
              </a:spcBef>
            </a:pPr>
            <a:endParaRPr lang="es-MX" b="1">
              <a:solidFill>
                <a:prstClr val="black"/>
              </a:solidFill>
            </a:endParaRP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s-MX" b="1">
                <a:solidFill>
                  <a:prstClr val="black"/>
                </a:solidFill>
              </a:rPr>
              <a:t>ESCUELA DE AYUDANTES  ( provee de  Tutores  de cursos superiores,  otras actividades</a:t>
            </a:r>
            <a:r>
              <a:rPr lang="es-MX" b="1" smtClean="0">
                <a:solidFill>
                  <a:prstClr val="black"/>
                </a:solidFill>
              </a:rPr>
              <a:t>)                     </a:t>
            </a:r>
            <a:endParaRPr lang="es-MX" b="1">
              <a:solidFill>
                <a:prstClr val="black"/>
              </a:solidFill>
            </a:endParaRPr>
          </a:p>
          <a:p>
            <a:pPr lvl="0" algn="just"/>
            <a:endParaRPr lang="es-ES" sz="24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11992921"/>
      </p:ext>
    </p:extLst>
  </p:cSld>
  <p:clrMapOvr>
    <a:masterClrMapping/>
  </p:clrMapOvr>
  <p:transition/>
  <p:timing/>
</p:sld>
</file>

<file path=ppt/slides/slide5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0" name="19 Rectángulo"/>
          <p:cNvSpPr/>
          <p:nvPr/>
        </p:nvSpPr>
        <p:spPr>
          <a:xfrm>
            <a:off x="899592" y="3120356"/>
            <a:ext cx="7344816" cy="18208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 useBgFill="1">
        <p:nvSpPr>
          <p:cNvPr id="2" name="1 Rectángulo"/>
          <p:cNvSpPr/>
          <p:nvPr/>
        </p:nvSpPr>
        <p:spPr>
          <a:xfrm>
            <a:off x="395536" y="1044029"/>
            <a:ext cx="8064896" cy="3847207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en-US" b="1" err="1" smtClean="0"/>
              <a:t>Módulo  “Unidad de Contenidos”  </a:t>
            </a:r>
          </a:p>
          <a:p>
            <a:pPr algn="just"/>
            <a:endParaRPr lang="en-US" b="1" smtClean="0"/>
          </a:p>
          <a:p>
            <a:pPr algn="just"/>
            <a:r>
              <a:rPr lang="en-US" b="1" smtClean="0"/>
              <a:t>   </a:t>
            </a:r>
          </a:p>
          <a:p>
            <a:pPr algn="just"/>
            <a:r>
              <a:rPr lang="en-US" b="1" err="1" smtClean="0"/>
              <a:t>Módulo  Reforzamiento ( itera  con nuevas actividades los contenidos )</a:t>
            </a:r>
          </a:p>
          <a:p>
            <a:pPr algn="just"/>
            <a:endParaRPr lang="en-US" b="1"/>
          </a:p>
          <a:p>
            <a:pPr algn="just"/>
            <a:endParaRPr lang="en-US" b="1" smtClean="0"/>
          </a:p>
          <a:p>
            <a:pPr algn="just"/>
            <a:endParaRPr lang="en-US" b="1"/>
          </a:p>
          <a:p>
            <a:pPr algn="just"/>
            <a:endParaRPr lang="en-US" b="1" smtClean="0"/>
          </a:p>
          <a:p>
            <a:pPr algn="just"/>
            <a:r>
              <a:rPr lang="en-US" b="1" smtClean="0"/>
              <a:t>                             Módulo  </a:t>
            </a:r>
            <a:r>
              <a:rPr lang="en-US" b="1"/>
              <a:t>II   </a:t>
            </a:r>
          </a:p>
          <a:p>
            <a:pPr algn="just"/>
            <a:r>
              <a:rPr lang="en-US" b="1" smtClean="0"/>
              <a:t>                   A</a:t>
            </a:r>
            <a:endParaRPr lang="en-US" b="1"/>
          </a:p>
          <a:p>
            <a:pPr algn="just"/>
            <a:r>
              <a:rPr lang="en-US" b="1" err="1" smtClean="0"/>
              <a:t>Módulo  I                                                     A</a:t>
            </a:r>
          </a:p>
          <a:p>
            <a:pPr algn="just"/>
            <a:r>
              <a:rPr lang="en-US" b="1" smtClean="0"/>
              <a:t>                  R       Módulo Reforzamiento I    R       Módulo  I repetición</a:t>
            </a:r>
            <a:endParaRPr lang="en-US" b="1" smtClean="0"/>
          </a:p>
          <a:p>
            <a:pPr algn="just"/>
            <a:endParaRPr lang="es-ES" sz="2800" b="1" smtClean="0"/>
          </a:p>
        </p:txBody>
      </p:sp>
      <p:cxnSp>
        <p:nvCxnSpPr>
          <p:cNvPr id="5" name="4 Conector recto de flecha"/>
          <p:cNvCxnSpPr/>
          <p:nvPr/>
        </p:nvCxnSpPr>
        <p:spPr>
          <a:xfrm flipV="1">
            <a:off x="1619672" y="3573016"/>
            <a:ext cx="936104" cy="43204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6 Conector recto de flecha"/>
          <p:cNvCxnSpPr/>
          <p:nvPr/>
        </p:nvCxnSpPr>
        <p:spPr>
          <a:xfrm>
            <a:off x="1619672" y="4005064"/>
            <a:ext cx="864096" cy="21602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12 Conector recto de flecha"/>
          <p:cNvCxnSpPr/>
          <p:nvPr/>
        </p:nvCxnSpPr>
        <p:spPr>
          <a:xfrm>
            <a:off x="5148064" y="4293096"/>
            <a:ext cx="73515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21 Conector recto de flecha"/>
          <p:cNvCxnSpPr/>
          <p:nvPr/>
        </p:nvCxnSpPr>
        <p:spPr>
          <a:xfrm flipV="1">
            <a:off x="5148064" y="3861048"/>
            <a:ext cx="576064" cy="43204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1929209631"/>
      </p:ext>
    </p:extLst>
  </p:cSld>
  <p:clrMapOvr>
    <a:masterClrMapping/>
  </p:clrMapOvr>
  <p:transition/>
  <p:timing/>
</p:sld>
</file>

<file path=ppt/slides/slide6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1 Rectángulo"/>
          <p:cNvSpPr/>
          <p:nvPr/>
        </p:nvSpPr>
        <p:spPr>
          <a:xfrm>
            <a:off x="755576" y="1268760"/>
            <a:ext cx="792088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b="1" err="1" smtClean="0"/>
              <a:t>Evaluación de los Módulos </a:t>
            </a:r>
          </a:p>
          <a:p>
            <a:pPr algn="just"/>
            <a:endParaRPr lang="en-US" b="1"/>
          </a:p>
          <a:p>
            <a:pPr algn="just"/>
            <a:r>
              <a:rPr lang="en-US" b="1" smtClean="0"/>
              <a:t>Se usa </a:t>
            </a:r>
            <a:r>
              <a:rPr lang="en-US" b="1"/>
              <a:t>la tecnología </a:t>
            </a:r>
            <a:r>
              <a:rPr lang="en-US" b="1" err="1" smtClean="0"/>
              <a:t>disponible</a:t>
            </a:r>
            <a:r>
              <a:rPr lang="en-US" b="1"/>
              <a:t> </a:t>
            </a:r>
            <a:endParaRPr lang="en-US" b="1" smtClean="0"/>
          </a:p>
          <a:p>
            <a:pPr algn="just"/>
            <a:endParaRPr lang="en-US" b="1" smtClean="0"/>
          </a:p>
          <a:p>
            <a:pPr algn="just"/>
            <a:r>
              <a:rPr lang="en-US" b="1" smtClean="0"/>
              <a:t>Se utiliza los criterios </a:t>
            </a:r>
            <a:r>
              <a:rPr lang="en-US" b="1"/>
              <a:t>de </a:t>
            </a:r>
            <a:r>
              <a:rPr lang="en-US" b="1" err="1" smtClean="0"/>
              <a:t>desempeño declarados en el programa de la asignatura y asociada con la matriz de competencia de las carreras de Ingeniería.  </a:t>
            </a:r>
          </a:p>
          <a:p>
            <a:pPr algn="just"/>
            <a:endParaRPr lang="en-US" b="1"/>
          </a:p>
          <a:p>
            <a:pPr algn="just"/>
            <a:r>
              <a:rPr lang="en-US" b="1" err="1" smtClean="0"/>
              <a:t>Problemas </a:t>
            </a:r>
            <a:r>
              <a:rPr lang="en-US" b="1" err="1"/>
              <a:t>contextualizados de la </a:t>
            </a:r>
            <a:r>
              <a:rPr lang="en-US" b="1" err="1" smtClean="0"/>
              <a:t>vida que nacen de la observación que el estudiante realiza diariamente en su medio ambiente. </a:t>
            </a:r>
          </a:p>
          <a:p>
            <a:pPr algn="just"/>
            <a:endParaRPr lang="en-US" b="1"/>
          </a:p>
          <a:p>
            <a:pPr algn="just"/>
            <a:r>
              <a:rPr lang="en-US" b="1" smtClean="0"/>
              <a:t>Da </a:t>
            </a:r>
            <a:r>
              <a:rPr lang="en-US" b="1"/>
              <a:t>la oportunidad al estudiante  de ejercitar :  la lectura comprensiva,  la rigurosidad en los cálculos  y la toma de decisiones. </a:t>
            </a:r>
            <a:endParaRPr lang="es-ES" b="1"/>
          </a:p>
        </p:txBody>
      </p:sp>
    </p:spTree>
    <p:extLst>
      <p:ext uri="{BB962C8B-B14F-4D97-AF65-F5344CB8AC3E}">
        <p14:creationId xmlns="" xmlns:p14="http://schemas.microsoft.com/office/powerpoint/2010/main" val="576633099"/>
      </p:ext>
    </p:extLst>
  </p:cSld>
  <p:clrMapOvr>
    <a:masterClrMapping/>
  </p:clrMapOvr>
  <p:transition/>
  <p:timing/>
</p:sld>
</file>

<file path=ppt/slides/slide7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1 Rectángulo"/>
          <p:cNvSpPr/>
          <p:nvPr/>
        </p:nvSpPr>
        <p:spPr>
          <a:xfrm>
            <a:off x="899592" y="1226809"/>
            <a:ext cx="705678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b="1" err="1" smtClean="0"/>
              <a:t>Profesores</a:t>
            </a:r>
            <a:endParaRPr lang="en-US" b="1" smtClean="0"/>
          </a:p>
          <a:p>
            <a:pPr algn="just"/>
            <a:r>
              <a:rPr lang="en-US" b="1"/>
              <a:t> </a:t>
            </a:r>
            <a:r>
              <a:rPr lang="en-US" b="1" smtClean="0"/>
              <a:t>                                  Cuadernos  </a:t>
            </a:r>
          </a:p>
          <a:p>
            <a:pPr algn="just"/>
            <a:endParaRPr lang="en-US" b="1" smtClean="0"/>
          </a:p>
          <a:p>
            <a:pPr algn="just"/>
            <a:r>
              <a:rPr lang="en-US" b="1"/>
              <a:t> </a:t>
            </a:r>
            <a:r>
              <a:rPr lang="en-US" b="1" smtClean="0"/>
              <a:t>                                   Redacción Items </a:t>
            </a:r>
          </a:p>
          <a:p>
            <a:pPr algn="just"/>
            <a:endParaRPr lang="en-US" b="1" smtClean="0"/>
          </a:p>
          <a:p>
            <a:pPr algn="just"/>
            <a:r>
              <a:rPr lang="en-US" b="1"/>
              <a:t>  </a:t>
            </a:r>
            <a:r>
              <a:rPr lang="en-US" b="1" smtClean="0"/>
              <a:t>               </a:t>
            </a:r>
            <a:endParaRPr lang="en-US" b="1"/>
          </a:p>
          <a:p>
            <a:pPr algn="just"/>
            <a:r>
              <a:rPr lang="en-US" b="1" smtClean="0"/>
              <a:t> Estudiantes  </a:t>
            </a:r>
          </a:p>
          <a:p>
            <a:pPr algn="just"/>
            <a:endParaRPr lang="en-US" b="1" smtClean="0"/>
          </a:p>
          <a:p>
            <a:pPr algn="just"/>
            <a:r>
              <a:rPr lang="en-US" b="1"/>
              <a:t> </a:t>
            </a:r>
            <a:r>
              <a:rPr lang="en-US" b="1" smtClean="0"/>
              <a:t>          Identificar </a:t>
            </a:r>
            <a:r>
              <a:rPr lang="en-US" b="1"/>
              <a:t>los errores   </a:t>
            </a:r>
            <a:r>
              <a:rPr lang="en-US" b="1" err="1" smtClean="0"/>
              <a:t>cometidos en </a:t>
            </a:r>
            <a:r>
              <a:rPr lang="en-US" b="1"/>
              <a:t>forma </a:t>
            </a:r>
            <a:r>
              <a:rPr lang="en-US" b="1" err="1" smtClean="0"/>
              <a:t>inmediata</a:t>
            </a:r>
            <a:endParaRPr lang="en-US" b="1" smtClean="0"/>
          </a:p>
          <a:p>
            <a:pPr algn="just"/>
            <a:r>
              <a:rPr lang="en-US" b="1" smtClean="0"/>
              <a:t>           corrigiéndolos </a:t>
            </a:r>
            <a:r>
              <a:rPr lang="en-US" b="1"/>
              <a:t>en un mínimo de </a:t>
            </a:r>
            <a:r>
              <a:rPr lang="en-US" b="1" err="1" smtClean="0"/>
              <a:t>tiempo </a:t>
            </a:r>
          </a:p>
          <a:p>
            <a:pPr algn="just"/>
            <a:endParaRPr lang="en-US" b="1"/>
          </a:p>
          <a:p>
            <a:pPr algn="just"/>
            <a:r>
              <a:rPr lang="en-US" b="1" err="1" smtClean="0"/>
              <a:t>Reforzamiento </a:t>
            </a:r>
            <a:r>
              <a:rPr lang="en-US" b="1"/>
              <a:t>continuo</a:t>
            </a:r>
            <a:endParaRPr lang="es-ES" b="1"/>
          </a:p>
        </p:txBody>
      </p:sp>
    </p:spTree>
    <p:extLst>
      <p:ext uri="{BB962C8B-B14F-4D97-AF65-F5344CB8AC3E}">
        <p14:creationId xmlns="" xmlns:p14="http://schemas.microsoft.com/office/powerpoint/2010/main" val="842268470"/>
      </p:ext>
    </p:extLst>
  </p:cSld>
  <p:clrMapOvr>
    <a:masterClrMapping/>
  </p:clrMapOvr>
  <p:transition/>
  <p:timing/>
</p:sld>
</file>

<file path=ppt/slides/slide8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1 Rectángulo"/>
          <p:cNvSpPr/>
          <p:nvPr/>
        </p:nvSpPr>
        <p:spPr>
          <a:xfrm>
            <a:off x="827584" y="1196752"/>
            <a:ext cx="208743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smtClean="0"/>
              <a:t>UN EJEMPLO </a:t>
            </a:r>
            <a:endParaRPr lang="es-ES" sz="2400"/>
          </a:p>
        </p:txBody>
      </p:sp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78897652"/>
              </p:ext>
            </p:extLst>
          </p:nvPr>
        </p:nvGraphicFramePr>
        <p:xfrm>
          <a:off x="539552" y="2420888"/>
          <a:ext cx="7814057" cy="392889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04105"/>
                <a:gridCol w="2604976"/>
                <a:gridCol w="2604976"/>
              </a:tblGrid>
              <a:tr h="327408">
                <a:tc>
                  <a:txBody>
                    <a:bodyPr vert="horz" wrap="square"/>
                    <a:lstStyle/>
                    <a:p>
                      <a:pPr>
                        <a:spcAft>
                          <a:spcPct val="0"/>
                        </a:spcAft>
                      </a:pPr>
                      <a:r>
                        <a:rPr lang="en-US" sz="1100" err="1">
                          <a:effectLst/>
                        </a:rPr>
                        <a:t>Contenido Conceptual</a:t>
                      </a:r>
                      <a:endParaRPr lang="es-E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 vert="horz" wrap="square"/>
                    <a:lstStyle/>
                    <a:p>
                      <a:pPr>
                        <a:spcAft>
                          <a:spcPct val="0"/>
                        </a:spcAft>
                      </a:pPr>
                      <a:r>
                        <a:rPr lang="en-US" sz="1100" err="1" smtClean="0">
                          <a:effectLst/>
                        </a:rPr>
                        <a:t>Criterio </a:t>
                      </a:r>
                      <a:r>
                        <a:rPr lang="en-US" sz="1100">
                          <a:effectLst/>
                        </a:rPr>
                        <a:t>de Desempeño</a:t>
                      </a:r>
                      <a:endParaRPr lang="es-E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 vert="horz" wrap="square"/>
                    <a:lstStyle/>
                    <a:p>
                      <a:pPr>
                        <a:spcAft>
                          <a:spcPct val="0"/>
                        </a:spcAft>
                      </a:pPr>
                      <a:r>
                        <a:rPr lang="en-US" sz="1100" err="1">
                          <a:effectLst/>
                        </a:rPr>
                        <a:t>Indicadores de Logro</a:t>
                      </a:r>
                      <a:endParaRPr lang="es-E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619265">
                <a:tc>
                  <a:txBody>
                    <a:bodyPr vert="horz" wrap="square"/>
                    <a:lstStyle/>
                    <a:p>
                      <a:pPr>
                        <a:spcAft>
                          <a:spcPct val="0"/>
                        </a:spcAft>
                      </a:pPr>
                      <a:r>
                        <a:rPr lang="en-US" sz="1100" err="1">
                          <a:effectLst/>
                        </a:rPr>
                        <a:t>Derivada de una función real en un punto</a:t>
                      </a:r>
                      <a:endParaRPr lang="es-E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 vert="horz" wrap="square"/>
                    <a:lstStyle/>
                    <a:p>
                      <a:pPr>
                        <a:spcAft>
                          <a:spcPct val="0"/>
                        </a:spcAft>
                      </a:pPr>
                      <a:r>
                        <a:rPr lang="en-US" sz="1100" err="1" smtClean="0">
                          <a:effectLst/>
                        </a:rPr>
                        <a:t>Evaluar</a:t>
                      </a:r>
                      <a:r>
                        <a:rPr lang="en-US" sz="1100" baseline="0" smtClean="0">
                          <a:effectLst/>
                        </a:rPr>
                        <a:t>  el  uso  del </a:t>
                      </a:r>
                      <a:r>
                        <a:rPr lang="en-US" sz="1100" err="1" smtClean="0">
                          <a:effectLst/>
                        </a:rPr>
                        <a:t>concepto </a:t>
                      </a:r>
                      <a:r>
                        <a:rPr lang="en-US" sz="1100">
                          <a:effectLst/>
                        </a:rPr>
                        <a:t>de derivada y continuidad de una </a:t>
                      </a:r>
                      <a:r>
                        <a:rPr lang="en-US" sz="1100" err="1" smtClean="0">
                          <a:effectLst/>
                        </a:rPr>
                        <a:t>afunción  frente a una situación</a:t>
                      </a:r>
                      <a:r>
                        <a:rPr lang="en-US" sz="1100" baseline="0" smtClean="0">
                          <a:effectLst/>
                        </a:rPr>
                        <a:t> real</a:t>
                      </a:r>
                      <a:r>
                        <a:rPr lang="en-US" sz="1100" smtClean="0">
                          <a:effectLst/>
                        </a:rPr>
                        <a:t>.</a:t>
                      </a:r>
                      <a:endParaRPr lang="es-E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 vert="horz" wrap="square"/>
                    <a:lstStyle/>
                    <a:p>
                      <a:pPr>
                        <a:spcAft>
                          <a:spcPct val="0"/>
                        </a:spcAft>
                      </a:pPr>
                      <a:r>
                        <a:rPr lang="en-US" sz="1100" err="1">
                          <a:effectLst/>
                        </a:rPr>
                        <a:t>Calcular limites laterales, tanto para la continuidad como para la derivada</a:t>
                      </a:r>
                      <a:r>
                        <a:rPr lang="en-US" sz="1100" smtClean="0">
                          <a:effectLst/>
                        </a:rPr>
                        <a:t>.</a:t>
                      </a:r>
                    </a:p>
                    <a:p>
                      <a:pPr>
                        <a:spcAft>
                          <a:spcPct val="0"/>
                        </a:spcAft>
                      </a:pPr>
                      <a:endParaRPr lang="es-ES" sz="1200">
                        <a:effectLst/>
                      </a:endParaRPr>
                    </a:p>
                    <a:p>
                      <a:pPr>
                        <a:spcAft>
                          <a:spcPct val="0"/>
                        </a:spcAft>
                      </a:pPr>
                      <a:r>
                        <a:rPr lang="en-US" sz="1100" err="1">
                          <a:effectLst/>
                        </a:rPr>
                        <a:t>Plantear el sistema de ecuaciones lineales de dos incógnitas  y dos ecuaciones que permite resolver el sistema.</a:t>
                      </a:r>
                      <a:endParaRPr lang="es-E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982225">
                <a:tc>
                  <a:txBody>
                    <a:bodyPr vert="horz" wrap="square"/>
                    <a:lstStyle/>
                    <a:p>
                      <a:pPr>
                        <a:spcAft>
                          <a:spcPct val="0"/>
                        </a:spcAft>
                      </a:pPr>
                      <a:r>
                        <a:rPr lang="en-US" sz="1100">
                          <a:effectLst/>
                        </a:rPr>
                        <a:t>Razón de cambio de una función</a:t>
                      </a:r>
                      <a:endParaRPr lang="es-E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 vert="horz" wrap="square"/>
                    <a:lstStyle/>
                    <a:p>
                      <a:pPr>
                        <a:spcAft>
                          <a:spcPct val="0"/>
                        </a:spcAft>
                      </a:pPr>
                      <a:r>
                        <a:rPr lang="en-US" sz="1100" smtClean="0">
                          <a:effectLst/>
                        </a:rPr>
                        <a:t> Identificar</a:t>
                      </a:r>
                      <a:r>
                        <a:rPr lang="en-US" sz="1100" baseline="0" smtClean="0">
                          <a:effectLst/>
                        </a:rPr>
                        <a:t> , e</a:t>
                      </a:r>
                      <a:r>
                        <a:rPr lang="en-US" sz="1100" smtClean="0">
                          <a:effectLst/>
                        </a:rPr>
                        <a:t>l concepto  de  razón </a:t>
                      </a:r>
                      <a:r>
                        <a:rPr lang="en-US" sz="1100">
                          <a:effectLst/>
                        </a:rPr>
                        <a:t>de cambio con el valor de la derivada en un </a:t>
                      </a:r>
                      <a:r>
                        <a:rPr lang="en-US" sz="1100" err="1" smtClean="0">
                          <a:effectLst/>
                        </a:rPr>
                        <a:t>punto,</a:t>
                      </a:r>
                      <a:r>
                        <a:rPr lang="en-US" sz="1100" baseline="0" smtClean="0">
                          <a:effectLst/>
                        </a:rPr>
                        <a:t> para dar respuesta  a una situación real.</a:t>
                      </a:r>
                      <a:endParaRPr lang="es-E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 vert="horz" wrap="square"/>
                    <a:lstStyle/>
                    <a:p>
                      <a:pPr>
                        <a:spcAft>
                          <a:spcPct val="0"/>
                        </a:spcAft>
                      </a:pPr>
                      <a:r>
                        <a:rPr lang="en-US" sz="1100" err="1">
                          <a:effectLst/>
                        </a:rPr>
                        <a:t>Señalar los valores correctos</a:t>
                      </a:r>
                      <a:endParaRPr lang="es-E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827584" y="1720547"/>
            <a:ext cx="7704856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COMPETENCIA: APLICAR EL CONCEPTO DE DERIVADAS A UNA SITUACION REAL  …..</a:t>
            </a:r>
            <a:endParaRPr kumimoji="0" lang="en-US" altLang="zh-CN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94008906"/>
      </p:ext>
    </p:extLst>
  </p:cSld>
  <p:clrMapOvr>
    <a:masterClrMapping/>
  </p:clrMapOvr>
  <p:transition/>
  <p:timing/>
</p:sld>
</file>

<file path=ppt/slides/slide9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1 Rectángulo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395536" y="39547"/>
            <a:ext cx="8496944" cy="6179640"/>
          </a:xfrm>
          <a:prstGeom prst="rect">
            <a:avLst/>
          </a:prstGeom>
          <a:blipFill rotWithShape="1">
            <a:blip r:embed="rId2"/>
            <a:stretch>
              <a:fillRect l="-430" r="-287" b="-296"/>
            </a:stretch>
          </a:blipFill>
        </p:spPr>
        <p:txBody>
          <a:bodyPr/>
          <a:lstStyle/>
          <a:p>
            <a:r>
              <a:rPr lang="es-MX">
                <a:noFill/>
              </a:rPr>
              <a:t> </a:t>
            </a:r>
          </a:p>
        </p:txBody>
      </p:sp>
    </p:spTree>
    <p:extLst>
      <p:ext uri="{BB962C8B-B14F-4D97-AF65-F5344CB8AC3E}">
        <p14:creationId xmlns="" xmlns:p14="http://schemas.microsoft.com/office/powerpoint/2010/main" val="3362741205"/>
      </p:ext>
    </p:extLst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12.14"/>
  <p:tag name="AS_TITLE" val="Aspose.Slides for .NET 4.0 Client Profile"/>
  <p:tag name="AS_VERSION" val="19.12"/>
</p:tagLst>
</file>

<file path=ppt/theme/_rels/theme1.x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2.jpeg" /></Relationships>
</file>

<file path=ppt/theme/theme1.xml><?xml version="1.0" encoding="utf-8"?>
<a:theme xmlns:r="http://schemas.openxmlformats.org/officeDocument/2006/relationships" xmlns:a="http://schemas.openxmlformats.org/drawingml/2006/main" name="Concurrencia">
  <a:themeElements>
    <a:clrScheme name="Concurrencia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urrencia">
      <a:majorFont>
        <a:latin typeface="Lucida Sans Unicode"/>
        <a:ea typeface="Arial"/>
        <a:cs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Arial"/>
        <a:cs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renc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</a:theme>
</file>

<file path=ppt/theme/theme2.xml><?xml version="1.0" encoding="utf-8"?>
<a:theme xmlns:r="http://schemas.openxmlformats.org/officeDocument/2006/relationships"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</a:theme>
</file>

<file path=docProps/app.xml><?xml version="1.0" encoding="utf-8"?>
<Properties xmlns:vt="http://schemas.openxmlformats.org/officeDocument/2006/docPropsVTypes" xmlns="http://schemas.openxmlformats.org/officeDocument/2006/extended-properties">
  <Template>Concourse</Template>
  <Company>PUCV</Company>
  <PresentationFormat>Letter Paper (8.5x11 in)</PresentationFormat>
  <Paragraphs>71</Paragraphs>
  <Slides>28</Slides>
  <Notes>1</Notes>
  <TotalTime>1030</TotalTime>
  <HiddenSlides>0</HiddenSlides>
  <MMClips>0</MMClips>
  <ScaleCrop>0</ScaleCrop>
  <HeadingPairs>
    <vt:vector baseType="variant" size="6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baseType="lpstr" size="38">
      <vt:lpstr>Arial</vt:lpstr>
      <vt:lpstr>Lucida Sans Unicode</vt:lpstr>
      <vt:lpstr>Wingdings 3</vt:lpstr>
      <vt:lpstr>Verdana</vt:lpstr>
      <vt:lpstr>Wingdings 2</vt:lpstr>
      <vt:lpstr>Calibri</vt:lpstr>
      <vt:lpstr>Times New Roman</vt:lpstr>
      <vt:lpstr>Arial Narrow</vt:lpstr>
      <vt:lpstr>Cambria</vt:lpstr>
      <vt:lpstr>Concurrencia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ESTADÍSTICAS SISTEMA MODULAR </vt:lpstr>
      <vt:lpstr>ÁLGEBRA I </vt:lpstr>
      <vt:lpstr>ÁLGEBRA I</vt:lpstr>
      <vt:lpstr>ÁLGEBRA II</vt:lpstr>
      <vt:lpstr>ÁLGEBRA II</vt:lpstr>
      <vt:lpstr>CÁLCULO I</vt:lpstr>
      <vt:lpstr>CÁLCULO I</vt:lpstr>
      <vt:lpstr>CÁLCULO II</vt:lpstr>
      <vt:lpstr>CÁLCULO II</vt:lpstr>
      <vt:lpstr>INTRODUCCIÓN A LA FÍSICA </vt:lpstr>
      <vt:lpstr>INTRODUCCIÓN A LA FÍSICA </vt:lpstr>
      <vt:lpstr>MECÁNICA </vt:lpstr>
      <vt:lpstr>MECÁNICA </vt:lpstr>
      <vt:lpstr>Calculo I con Reforzamiento</vt:lpstr>
    </vt:vector>
  </TitlesOfParts>
  <LinksUpToDate>0</LinksUpToDate>
  <SharedDoc>0</SharedDoc>
  <HyperlinksChanged>0</HyperlinksChanged>
  <Application>Aspose.Slides for .NET</Application>
  <AppVersion>19.1200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Presentación de PowerPoint</dc:title>
  <dc:creator>Claudia Vera</dc:creator>
  <cp:lastModifiedBy>mariacecilia</cp:lastModifiedBy>
  <cp:revision>49</cp:revision>
  <dcterms:created xsi:type="dcterms:W3CDTF">2013-10-01T19:25:25Z</dcterms:created>
  <dcterms:modified xsi:type="dcterms:W3CDTF">2024-01-18T14:39:11Z</dcterms:modified>
</cp:coreProperties>
</file>