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notesMasterIdLst>
    <p:notesMasterId r:id="rId2"/>
  </p:notesMasterIdLst>
  <p:sldIdLst>
    <p:sldId id="256" r:id="rId3"/>
    <p:sldId id="270" r:id="rId4"/>
    <p:sldId id="269" r:id="rId5"/>
    <p:sldId id="305" r:id="rId6"/>
    <p:sldId id="306" r:id="rId7"/>
    <p:sldId id="304" r:id="rId8"/>
    <p:sldId id="291" r:id="rId9"/>
    <p:sldId id="292" r:id="rId10"/>
    <p:sldId id="293" r:id="rId11"/>
    <p:sldId id="295" r:id="rId12"/>
    <p:sldId id="294" r:id="rId13"/>
    <p:sldId id="297" r:id="rId14"/>
    <p:sldId id="298" r:id="rId15"/>
    <p:sldId id="299" r:id="rId16"/>
    <p:sldId id="300" r:id="rId17"/>
    <p:sldId id="301" r:id="rId18"/>
    <p:sldId id="259" r:id="rId19"/>
    <p:sldId id="260" r:id="rId20"/>
    <p:sldId id="264" r:id="rId21"/>
    <p:sldId id="265" r:id="rId22"/>
    <p:sldId id="266" r:id="rId23"/>
    <p:sldId id="267" r:id="rId24"/>
    <p:sldId id="261" r:id="rId25"/>
    <p:sldId id="262" r:id="rId26"/>
    <p:sldId id="268" r:id="rId27"/>
    <p:sldId id="288" r:id="rId28"/>
    <p:sldId id="290" r:id="rId29"/>
    <p:sldId id="272" r:id="rId30"/>
    <p:sldId id="271" r:id="rId31"/>
    <p:sldId id="275" r:id="rId32"/>
    <p:sldId id="277" r:id="rId33"/>
    <p:sldId id="274" r:id="rId34"/>
    <p:sldId id="273" r:id="rId35"/>
    <p:sldId id="284" r:id="rId36"/>
    <p:sldId id="302" r:id="rId37"/>
    <p:sldId id="303" r:id="rId38"/>
    <p:sldId id="280" r:id="rId39"/>
    <p:sldId id="281" r:id="rId40"/>
    <p:sldId id="282" r:id="rId41"/>
    <p:sldId id="278" r:id="rId42"/>
    <p:sldId id="283" r:id="rId43"/>
  </p:sldIdLst>
  <p:sldSz cx="9144000" cy="6858000" type="screen4x3"/>
  <p:notesSz cx="6858000" cy="9144000"/>
  <p:custDataLst>
    <p:tags r:id="rId44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tags" Target="tags/tag1.xml" /><Relationship Id="rId45" Type="http://schemas.openxmlformats.org/officeDocument/2006/relationships/presProps" Target="presProps.xml" /><Relationship Id="rId46" Type="http://schemas.openxmlformats.org/officeDocument/2006/relationships/viewProps" Target="viewProps.xml" /><Relationship Id="rId47" Type="http://schemas.openxmlformats.org/officeDocument/2006/relationships/theme" Target="theme/theme1.xml" /><Relationship Id="rId48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iagrams/_rels/data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8.jpeg" /><Relationship Id="rId2" Type="http://schemas.openxmlformats.org/officeDocument/2006/relationships/image" Target="../media/image89.jpeg" /><Relationship Id="rId3" Type="http://schemas.openxmlformats.org/officeDocument/2006/relationships/image" Target="../media/image90.jpeg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69F32E74-398D-4BF4-97FA-9F87075FCC8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/>
      </dgm:t>
    </dgm:pt>
    <dgm:pt modelId="{D6302072-A686-4F94-850A-92BC68C46CAA}" type="parTrans" cxnId="{AD0BE916-9219-4BCC-A9E6-9B94F5041250}">
      <dgm:prSet/>
      <dgm:spPr/>
      <dgm:t>
        <a:bodyPr/>
        <a:lstStyle/>
        <a:p>
          <a:endParaRPr lang="es-ES"/>
        </a:p>
      </dgm:t>
    </dgm:pt>
    <dgm:pt modelId="{CF57B56A-52EB-4255-AB77-58D4670FB4D4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UES</a:t>
          </a:r>
        </a:p>
        <a:p>
          <a:r>
            <a:rPr lang="es-ES" sz="1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CRUCH y Privadas  </a:t>
          </a:r>
        </a:p>
        <a:p>
          <a:r>
            <a:rPr lang="es-ES" sz="1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“Enclaves”</a:t>
          </a:r>
          <a:endParaRPr lang="es-E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EE0EB8-234F-4F8D-A76D-A6C07B1B136F}" type="sibTrans" cxnId="{AD0BE916-9219-4BCC-A9E6-9B94F5041250}">
      <dgm:prSet/>
      <dgm:spPr/>
      <dgm:t>
        <a:bodyPr/>
        <a:lstStyle/>
        <a:p>
          <a:endParaRPr lang="es-ES"/>
        </a:p>
      </dgm:t>
    </dgm:pt>
    <dgm:pt modelId="{82D15B2B-C723-4D42-B707-029824BED2A3}" type="parTrans" cxnId="{D3962C25-4C90-4C79-9346-F439BD03DD70}">
      <dgm:prSet/>
      <dgm:spPr/>
      <dgm:t>
        <a:bodyPr/>
        <a:lstStyle/>
        <a:p>
          <a:endParaRPr lang="es-ES"/>
        </a:p>
      </dgm:t>
    </dgm:pt>
    <dgm:pt modelId="{9A0EC5C1-4E9D-4D6D-8DA1-A5AF51FCB100}">
      <dgm:prSet phldrT="[Texto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es-ES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EMPRESAS MINERAS</a:t>
          </a:r>
        </a:p>
        <a:p>
          <a:r>
            <a:rPr lang="es-ES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“Proyectos propios”</a:t>
          </a:r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7CB175-37F3-4A0C-B5B1-C2896AB15CF3}" type="sibTrans" cxnId="{D3962C25-4C90-4C79-9346-F439BD03DD70}">
      <dgm:prSet/>
      <dgm:spPr/>
      <dgm:t>
        <a:bodyPr/>
        <a:lstStyle/>
        <a:p>
          <a:endParaRPr lang="es-ES"/>
        </a:p>
      </dgm:t>
    </dgm:pt>
    <dgm:pt modelId="{83C525C9-C811-42CF-A044-B103C9945DF4}" type="parTrans" cxnId="{9BD113A4-7B17-4E49-910D-FE1F13450304}">
      <dgm:prSet/>
      <dgm:spPr/>
      <dgm:t>
        <a:bodyPr/>
        <a:lstStyle/>
        <a:p>
          <a:endParaRPr lang="es-ES"/>
        </a:p>
      </dgm:t>
    </dgm:pt>
    <dgm:pt modelId="{727038DD-B08C-4409-900C-D41647A0BC81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GOBIERNO</a:t>
          </a:r>
        </a:p>
        <a:p>
          <a:r>
            <a:rPr lang="es-ES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Ministerios: Educación y Trabajo</a:t>
          </a:r>
          <a:endParaRPr lang="es-ES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A45FA0-9443-4611-8C04-5ED924613A31}" type="sibTrans" cxnId="{9BD113A4-7B17-4E49-910D-FE1F13450304}">
      <dgm:prSet/>
      <dgm:spPr/>
      <dgm:t>
        <a:bodyPr/>
        <a:lstStyle/>
        <a:p>
          <a:endParaRPr lang="es-ES"/>
        </a:p>
      </dgm:t>
    </dgm:pt>
    <dgm:pt modelId="{3BBE272F-EBC8-42C3-BF70-CC6D9419B120}" type="pres">
      <dgm:prSet presAssocID="{69F32E74-398D-4BF4-97FA-9F87075FCC84}" presName="Name0">
        <dgm:presLayoutVars>
          <dgm:dir/>
          <dgm:animLvl val="lvl"/>
          <dgm:resizeHandles val="exact"/>
        </dgm:presLayoutVars>
      </dgm:prSet>
      <dgm:spPr/>
      <dgm:t>
        <a:bodyPr/>
        <a:lstStyle/>
        <a:p/>
      </dgm:t>
    </dgm:pt>
    <dgm:pt modelId="{869DD8F8-DA19-4B6F-9127-A118E52BF63A}" type="pres">
      <dgm:prSet presAssocID="{CF57B56A-52EB-4255-AB77-58D4670FB4D4}" presName="Name8"/>
      <dgm:spPr/>
      <dgm:t>
        <a:bodyPr/>
        <a:lstStyle/>
        <a:p/>
      </dgm:t>
    </dgm:pt>
    <dgm:pt modelId="{15E6A891-1673-4682-AD12-1F1AF4B2BA3D}" type="pres">
      <dgm:prSet presAssocID="{CF57B56A-52EB-4255-AB77-58D4670FB4D4}" presName="level" presStyleLbl="node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325182-1480-45B7-AC22-BE19E1131242}" type="pres">
      <dgm:prSet presAssocID="{CF57B56A-52EB-4255-AB77-58D4670FB4D4}" presName="levelTx" presStyleLbl="revTx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DEE0EA-73F7-4C57-9B64-0F0F993222B5}" type="pres">
      <dgm:prSet presAssocID="{9A0EC5C1-4E9D-4D6D-8DA1-A5AF51FCB100}" presName="Name8"/>
      <dgm:spPr/>
      <dgm:t>
        <a:bodyPr/>
        <a:lstStyle/>
        <a:p/>
      </dgm:t>
    </dgm:pt>
    <dgm:pt modelId="{900644E5-8939-4AEA-8498-6524737A6B5A}" type="pres">
      <dgm:prSet presAssocID="{9A0EC5C1-4E9D-4D6D-8DA1-A5AF51FCB10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58508F-E736-4713-BD09-29C8CA0A52A9}" type="pres">
      <dgm:prSet presAssocID="{9A0EC5C1-4E9D-4D6D-8DA1-A5AF51FCB100}" presName="level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0F930A-1984-4FDB-8E68-2226745F9AA1}" type="pres">
      <dgm:prSet presAssocID="{727038DD-B08C-4409-900C-D41647A0BC81}" presName="Name8"/>
      <dgm:spPr/>
      <dgm:t>
        <a:bodyPr/>
        <a:lstStyle/>
        <a:p/>
      </dgm:t>
    </dgm:pt>
    <dgm:pt modelId="{62CDC65B-7116-4537-92BF-B6B1EDF37BD1}" type="pres">
      <dgm:prSet presAssocID="{727038DD-B08C-4409-900C-D41647A0BC81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E23614-DF5B-4206-9FE1-C90A3BC6B6F7}" type="pres">
      <dgm:prSet presAssocID="{727038DD-B08C-4409-900C-D41647A0BC81}" presName="level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D0BE916-9219-4BCC-A9E6-9B94F5041250}" srcId="{69F32E74-398D-4BF4-97FA-9F87075FCC84}" destId="{CF57B56A-52EB-4255-AB77-58D4670FB4D4}" srcOrd="0" destOrd="0" parTransId="{D6302072-A686-4F94-850A-92BC68C46CAA}" sibTransId="{ECEE0EB8-234F-4F8D-A76D-A6C07B1B136F}"/>
    <dgm:cxn modelId="{D3962C25-4C90-4C79-9346-F439BD03DD70}" srcId="{69F32E74-398D-4BF4-97FA-9F87075FCC84}" destId="{9A0EC5C1-4E9D-4D6D-8DA1-A5AF51FCB100}" srcOrd="1" destOrd="0" parTransId="{82D15B2B-C723-4D42-B707-029824BED2A3}" sibTransId="{767CB175-37F3-4A0C-B5B1-C2896AB15CF3}"/>
    <dgm:cxn modelId="{9BD113A4-7B17-4E49-910D-FE1F13450304}" srcId="{69F32E74-398D-4BF4-97FA-9F87075FCC84}" destId="{727038DD-B08C-4409-900C-D41647A0BC81}" srcOrd="2" destOrd="0" parTransId="{83C525C9-C811-42CF-A044-B103C9945DF4}" sibTransId="{CAA45FA0-9443-4611-8C04-5ED924613A31}"/>
    <dgm:cxn modelId="{4DCCA6CE-3A37-4DB3-A298-E2B3F1DAF399}" type="presOf" srcId="{69F32E74-398D-4BF4-97FA-9F87075FCC84}" destId="{3BBE272F-EBC8-42C3-BF70-CC6D9419B120}" srcOrd="0" destOrd="0" presId="urn:microsoft.com/office/officeart/2005/8/layout/pyramid1"/>
    <dgm:cxn modelId="{4D27279B-65D9-4B68-8943-104150446814}" type="presParOf" srcId="{3BBE272F-EBC8-42C3-BF70-CC6D9419B120}" destId="{869DD8F8-DA19-4B6F-9127-A118E52BF63A}" srcOrd="0" destOrd="0" presId="urn:microsoft.com/office/officeart/2005/8/layout/pyramid1"/>
    <dgm:cxn modelId="{7074C185-C36B-4BB3-8C14-365C784D013A}" type="presParOf" srcId="{869DD8F8-DA19-4B6F-9127-A118E52BF63A}" destId="{15E6A891-1673-4682-AD12-1F1AF4B2BA3D}" srcOrd="0" destOrd="0" presId="urn:microsoft.com/office/officeart/2005/8/layout/pyramid1"/>
    <dgm:cxn modelId="{341D4EB6-9B0D-40C7-A292-890C857051D1}" type="presOf" srcId="{CF57B56A-52EB-4255-AB77-58D4670FB4D4}" destId="{15E6A891-1673-4682-AD12-1F1AF4B2BA3D}" srcOrd="0" destOrd="0" presId="urn:microsoft.com/office/officeart/2005/8/layout/pyramid1"/>
    <dgm:cxn modelId="{8CA3CD8E-64B6-4653-B69D-46D36240C1A5}" type="presParOf" srcId="{869DD8F8-DA19-4B6F-9127-A118E52BF63A}" destId="{61325182-1480-45B7-AC22-BE19E1131242}" srcOrd="1" destOrd="0" presId="urn:microsoft.com/office/officeart/2005/8/layout/pyramid1"/>
    <dgm:cxn modelId="{645606F0-011D-4077-B3B1-25FD1CEA9B5E}" type="presOf" srcId="{CF57B56A-52EB-4255-AB77-58D4670FB4D4}" destId="{61325182-1480-45B7-AC22-BE19E1131242}" srcOrd="1" destOrd="0" presId="urn:microsoft.com/office/officeart/2005/8/layout/pyramid1"/>
    <dgm:cxn modelId="{15416F7C-7BDE-4E04-82A9-9238F10FE18F}" type="presParOf" srcId="{3BBE272F-EBC8-42C3-BF70-CC6D9419B120}" destId="{40DEE0EA-73F7-4C57-9B64-0F0F993222B5}" srcOrd="1" destOrd="0" presId="urn:microsoft.com/office/officeart/2005/8/layout/pyramid1"/>
    <dgm:cxn modelId="{4785D63B-DAD3-4D11-85E8-A44E0099B655}" type="presParOf" srcId="{40DEE0EA-73F7-4C57-9B64-0F0F993222B5}" destId="{900644E5-8939-4AEA-8498-6524737A6B5A}" srcOrd="0" destOrd="0" presId="urn:microsoft.com/office/officeart/2005/8/layout/pyramid1"/>
    <dgm:cxn modelId="{696B9F17-DB57-4FFD-B4EE-976FDBF9BA01}" type="presOf" srcId="{9A0EC5C1-4E9D-4D6D-8DA1-A5AF51FCB100}" destId="{900644E5-8939-4AEA-8498-6524737A6B5A}" srcOrd="0" destOrd="0" presId="urn:microsoft.com/office/officeart/2005/8/layout/pyramid1"/>
    <dgm:cxn modelId="{E3699504-24D9-4881-BCAA-9F11E6DE1C2B}" type="presParOf" srcId="{40DEE0EA-73F7-4C57-9B64-0F0F993222B5}" destId="{9A58508F-E736-4713-BD09-29C8CA0A52A9}" srcOrd="1" destOrd="0" presId="urn:microsoft.com/office/officeart/2005/8/layout/pyramid1"/>
    <dgm:cxn modelId="{8F2D664C-AD13-4CF6-AFEE-CC5D97BFF246}" type="presOf" srcId="{9A0EC5C1-4E9D-4D6D-8DA1-A5AF51FCB100}" destId="{9A58508F-E736-4713-BD09-29C8CA0A52A9}" srcOrd="1" destOrd="0" presId="urn:microsoft.com/office/officeart/2005/8/layout/pyramid1"/>
    <dgm:cxn modelId="{8513BB39-9AC9-41F6-9CE9-BE66331EF99B}" type="presParOf" srcId="{3BBE272F-EBC8-42C3-BF70-CC6D9419B120}" destId="{EC0F930A-1984-4FDB-8E68-2226745F9AA1}" srcOrd="2" destOrd="0" presId="urn:microsoft.com/office/officeart/2005/8/layout/pyramid1"/>
    <dgm:cxn modelId="{B7A46214-6737-4E3A-BA5E-CAA96C53ACE0}" type="presParOf" srcId="{EC0F930A-1984-4FDB-8E68-2226745F9AA1}" destId="{62CDC65B-7116-4537-92BF-B6B1EDF37BD1}" srcOrd="0" destOrd="0" presId="urn:microsoft.com/office/officeart/2005/8/layout/pyramid1"/>
    <dgm:cxn modelId="{ABD836B7-E99A-4F12-AE20-8A080373B684}" type="presOf" srcId="{727038DD-B08C-4409-900C-D41647A0BC81}" destId="{62CDC65B-7116-4537-92BF-B6B1EDF37BD1}" srcOrd="0" destOrd="0" presId="urn:microsoft.com/office/officeart/2005/8/layout/pyramid1"/>
    <dgm:cxn modelId="{65151A89-3371-49D5-8E86-962904E24B32}" type="presParOf" srcId="{EC0F930A-1984-4FDB-8E68-2226745F9AA1}" destId="{8AE23614-DF5B-4206-9FE1-C90A3BC6B6F7}" srcOrd="1" destOrd="0" presId="urn:microsoft.com/office/officeart/2005/8/layout/pyramid1"/>
    <dgm:cxn modelId="{0D4959DD-CE95-4D91-BDCA-2209EEFD328F}" type="presOf" srcId="{727038DD-B08C-4409-900C-D41647A0BC81}" destId="{8AE23614-DF5B-4206-9FE1-C90A3BC6B6F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021223B6-C19F-4E5C-9C72-FC9609086708}" type="doc">
      <dgm:prSet loTypeId="urn:microsoft.com/office/officeart/2005/8/layout/cycle6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CL"/>
        </a:p>
      </dgm:t>
    </dgm:pt>
    <dgm:pt modelId="{14B28703-F7A0-4557-8FC0-303F1A227C41}" type="parTrans" cxnId="{B0283506-3109-499F-B0A0-92023EA2419A}">
      <dgm:prSet/>
      <dgm:spPr/>
      <dgm:t>
        <a:bodyPr/>
        <a:lstStyle/>
        <a:p>
          <a:endParaRPr lang="es-CL" b="1">
            <a:latin typeface="HelveticaNeueLT Std Cn"/>
          </a:endParaRPr>
        </a:p>
      </dgm:t>
    </dgm:pt>
    <dgm:pt modelId="{0D4803DF-27DB-4E19-A090-805020FDEBF4}">
      <dgm:prSet phldrT="[Texto]" custT="1"/>
      <dgm:spPr/>
      <dgm:t>
        <a:bodyPr/>
        <a:lstStyle/>
        <a:p>
          <a:r>
            <a:rPr lang="es-CL" sz="1200" b="1" smtClean="0">
              <a:latin typeface="HelveticaNeueLT Std Cn"/>
            </a:rPr>
            <a:t>COMUNIDADES</a:t>
          </a:r>
          <a:endParaRPr lang="es-CL" sz="1200" b="1">
            <a:latin typeface="HelveticaNeueLT Std Cn"/>
          </a:endParaRPr>
        </a:p>
      </dgm:t>
    </dgm:pt>
    <dgm:pt modelId="{4FB04222-34A0-4406-9707-78666C468914}" type="sibTrans" cxnId="{B0283506-3109-499F-B0A0-92023EA2419A}">
      <dgm:prSet/>
      <dgm:spPr/>
      <dgm:t>
        <a:bodyPr/>
        <a:lstStyle/>
        <a:p>
          <a:endParaRPr lang="es-CL" b="1">
            <a:latin typeface="HelveticaNeueLT Std Cn"/>
          </a:endParaRPr>
        </a:p>
      </dgm:t>
    </dgm:pt>
    <dgm:pt modelId="{E67AD3DC-9903-42D3-B5A6-4AA418945ED3}" type="parTrans" cxnId="{0FAE87F1-A470-4D34-9985-8666815AE275}">
      <dgm:prSet/>
      <dgm:spPr/>
      <dgm:t>
        <a:bodyPr/>
        <a:lstStyle/>
        <a:p>
          <a:endParaRPr lang="es-CL" b="1">
            <a:latin typeface="HelveticaNeueLT Std Cn"/>
          </a:endParaRPr>
        </a:p>
      </dgm:t>
    </dgm:pt>
    <dgm:pt modelId="{D3598460-49E3-41A8-9763-59064C84FA66}">
      <dgm:prSet phldrT="[Texto]" custT="1"/>
      <dgm:spPr/>
      <dgm:t>
        <a:bodyPr/>
        <a:lstStyle/>
        <a:p>
          <a:r>
            <a:rPr lang="es-CL" sz="1200" b="1" smtClean="0">
              <a:latin typeface="HelveticaNeueLT Std Cn"/>
            </a:rPr>
            <a:t>PROVEEDORES</a:t>
          </a:r>
          <a:endParaRPr lang="es-CL" sz="1200" b="1">
            <a:latin typeface="HelveticaNeueLT Std Cn"/>
          </a:endParaRPr>
        </a:p>
      </dgm:t>
    </dgm:pt>
    <dgm:pt modelId="{496E3F91-736B-4CDE-B194-C1689E87BC70}" type="sibTrans" cxnId="{0FAE87F1-A470-4D34-9985-8666815AE275}">
      <dgm:prSet/>
      <dgm:spPr/>
      <dgm:t>
        <a:bodyPr/>
        <a:lstStyle/>
        <a:p>
          <a:endParaRPr lang="es-CL" b="1">
            <a:latin typeface="HelveticaNeueLT Std Cn"/>
          </a:endParaRPr>
        </a:p>
      </dgm:t>
    </dgm:pt>
    <dgm:pt modelId="{735A4A70-2CD9-42F5-A2D8-51304D24A9C7}" type="parTrans" cxnId="{B02D0AD9-474B-45A1-A5D5-15661DF09A25}">
      <dgm:prSet/>
      <dgm:spPr/>
      <dgm:t>
        <a:bodyPr/>
        <a:lstStyle/>
        <a:p>
          <a:endParaRPr lang="es-CL" b="1">
            <a:latin typeface="HelveticaNeueLT Std Cn"/>
          </a:endParaRPr>
        </a:p>
      </dgm:t>
    </dgm:pt>
    <dgm:pt modelId="{11CF3AAE-B4F8-4EC0-B020-A6757D642675}">
      <dgm:prSet phldrT="[Texto]" custT="1"/>
      <dgm:spPr/>
      <dgm:t>
        <a:bodyPr/>
        <a:lstStyle/>
        <a:p>
          <a:r>
            <a:rPr lang="es-CL" sz="1200" b="1" smtClean="0">
              <a:latin typeface="HelveticaNeueLT Std Cn"/>
            </a:rPr>
            <a:t>TRABAJADORES</a:t>
          </a:r>
          <a:endParaRPr lang="es-CL" sz="1200" b="1">
            <a:latin typeface="HelveticaNeueLT Std Cn"/>
          </a:endParaRPr>
        </a:p>
      </dgm:t>
    </dgm:pt>
    <dgm:pt modelId="{C5A577A3-CDC5-4196-802C-FA88FE713DD2}" type="sibTrans" cxnId="{B02D0AD9-474B-45A1-A5D5-15661DF09A25}">
      <dgm:prSet/>
      <dgm:spPr/>
      <dgm:t>
        <a:bodyPr/>
        <a:lstStyle/>
        <a:p>
          <a:endParaRPr lang="es-CL" b="1">
            <a:latin typeface="HelveticaNeueLT Std Cn"/>
          </a:endParaRPr>
        </a:p>
      </dgm:t>
    </dgm:pt>
    <dgm:pt modelId="{0C653FEE-3069-4F59-952E-847A38074AB7}" type="parTrans" cxnId="{0935BC4D-D7CD-49C3-B93C-3BFC84D29333}">
      <dgm:prSet/>
      <dgm:spPr/>
      <dgm:t>
        <a:bodyPr/>
        <a:lstStyle/>
        <a:p>
          <a:endParaRPr lang="es-CL" b="1">
            <a:latin typeface="HelveticaNeueLT Std Cn"/>
          </a:endParaRPr>
        </a:p>
      </dgm:t>
    </dgm:pt>
    <dgm:pt modelId="{56640724-687D-478E-B0B8-A53B0071AFDC}">
      <dgm:prSet phldrT="[Texto]" custT="1"/>
      <dgm:spPr/>
      <dgm:t>
        <a:bodyPr/>
        <a:lstStyle/>
        <a:p>
          <a:r>
            <a:rPr lang="es-CL" sz="1200" b="1" smtClean="0">
              <a:latin typeface="HelveticaNeueLT Std Cn"/>
            </a:rPr>
            <a:t>ESTADO Y GOBIERNOS</a:t>
          </a:r>
          <a:endParaRPr lang="es-CL" sz="1200" b="1">
            <a:latin typeface="HelveticaNeueLT Std Cn"/>
          </a:endParaRPr>
        </a:p>
      </dgm:t>
    </dgm:pt>
    <dgm:pt modelId="{26C7C258-5CDC-4BE5-998D-90618F0B1430}" type="sibTrans" cxnId="{0935BC4D-D7CD-49C3-B93C-3BFC84D29333}">
      <dgm:prSet/>
      <dgm:spPr/>
      <dgm:t>
        <a:bodyPr/>
        <a:lstStyle/>
        <a:p>
          <a:endParaRPr lang="es-CL" b="1">
            <a:latin typeface="HelveticaNeueLT Std Cn"/>
          </a:endParaRPr>
        </a:p>
      </dgm:t>
    </dgm:pt>
    <dgm:pt modelId="{07AA20AC-841C-4679-BABC-32059A10B6F0}" type="pres">
      <dgm:prSet presAssocID="{021223B6-C19F-4E5C-9C72-FC9609086708}" presName="cycle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0FC6768-CE6B-4E8A-B2F5-050D2929169C}" type="pres">
      <dgm:prSet presAssocID="{0D4803DF-27DB-4E19-A090-805020FDEBF4}" presName="node" presStyleLbl="node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F83970D-8ED2-4006-8287-4291B40EF369}" type="pres">
      <dgm:prSet presAssocID="{0D4803DF-27DB-4E19-A090-805020FDEBF4}" presName="spNode"/>
      <dgm:spPr/>
      <dgm:t>
        <a:bodyPr/>
        <a:lstStyle/>
        <a:p/>
      </dgm:t>
    </dgm:pt>
    <dgm:pt modelId="{54EB7E32-1C49-4C28-B15C-AAB0723578FC}" type="pres">
      <dgm:prSet presAssocID="{4FB04222-34A0-4406-9707-78666C468914}" presName="sibTrans" presStyleLbl="sibTrans1D1" presStyleCnt="4"/>
      <dgm:spPr/>
      <dgm:t>
        <a:bodyPr/>
        <a:lstStyle/>
        <a:p>
          <a:endParaRPr lang="es-CL"/>
        </a:p>
      </dgm:t>
    </dgm:pt>
    <dgm:pt modelId="{AD8750FA-BE2A-4576-A2FB-3070984B3D94}" type="pres">
      <dgm:prSet presAssocID="{D3598460-49E3-41A8-9763-59064C84FA6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72D603F-E855-4AA8-A98E-10960CBBB70C}" type="pres">
      <dgm:prSet presAssocID="{D3598460-49E3-41A8-9763-59064C84FA66}" presName="spNode"/>
      <dgm:spPr/>
      <dgm:t>
        <a:bodyPr/>
        <a:lstStyle/>
        <a:p/>
      </dgm:t>
    </dgm:pt>
    <dgm:pt modelId="{C48AFFAE-7537-467F-85A8-B23121405858}" type="pres">
      <dgm:prSet presAssocID="{496E3F91-736B-4CDE-B194-C1689E87BC70}" presName="sibTrans" presStyleLbl="sibTrans1D1" presStyleIdx="1" presStyleCnt="4"/>
      <dgm:spPr/>
      <dgm:t>
        <a:bodyPr/>
        <a:lstStyle/>
        <a:p>
          <a:endParaRPr lang="es-CL"/>
        </a:p>
      </dgm:t>
    </dgm:pt>
    <dgm:pt modelId="{11EBC1CF-66E6-4735-9A0F-EEA1AE40A42E}" type="pres">
      <dgm:prSet presAssocID="{11CF3AAE-B4F8-4EC0-B020-A6757D64267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6312EE5-61A9-4C3F-9808-B8A3B8CA80E0}" type="pres">
      <dgm:prSet presAssocID="{11CF3AAE-B4F8-4EC0-B020-A6757D642675}" presName="spNode"/>
      <dgm:spPr/>
      <dgm:t>
        <a:bodyPr/>
        <a:lstStyle/>
        <a:p/>
      </dgm:t>
    </dgm:pt>
    <dgm:pt modelId="{1C66FCC7-1F9A-416C-B1ED-F0ECC757C95E}" type="pres">
      <dgm:prSet presAssocID="{C5A577A3-CDC5-4196-802C-FA88FE713DD2}" presName="sibTrans" presStyleLbl="sibTrans1D1" presStyleIdx="2" presStyleCnt="4"/>
      <dgm:spPr/>
      <dgm:t>
        <a:bodyPr/>
        <a:lstStyle/>
        <a:p>
          <a:endParaRPr lang="es-CL"/>
        </a:p>
      </dgm:t>
    </dgm:pt>
    <dgm:pt modelId="{32FA6997-2B64-4A0E-B9AA-8A705553CCB3}" type="pres">
      <dgm:prSet presAssocID="{56640724-687D-478E-B0B8-A53B0071AFD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9D27895-60BD-479A-9E0A-172074520459}" type="pres">
      <dgm:prSet presAssocID="{56640724-687D-478E-B0B8-A53B0071AFDC}" presName="spNode"/>
      <dgm:spPr/>
      <dgm:t>
        <a:bodyPr/>
        <a:lstStyle/>
        <a:p/>
      </dgm:t>
    </dgm:pt>
    <dgm:pt modelId="{0725927C-56C4-43B6-93B4-FCBFB153DCC4}" type="pres">
      <dgm:prSet presAssocID="{26C7C258-5CDC-4BE5-998D-90618F0B1430}" presName="sibTrans" presStyleLbl="sibTrans1D1" presStyleIdx="3" presStyleCnt="4"/>
      <dgm:spPr/>
      <dgm:t>
        <a:bodyPr/>
        <a:lstStyle/>
        <a:p>
          <a:endParaRPr lang="es-CL"/>
        </a:p>
      </dgm:t>
    </dgm:pt>
  </dgm:ptLst>
  <dgm:cxnLst>
    <dgm:cxn modelId="{B0283506-3109-499F-B0A0-92023EA2419A}" srcId="{021223B6-C19F-4E5C-9C72-FC9609086708}" destId="{0D4803DF-27DB-4E19-A090-805020FDEBF4}" srcOrd="0" destOrd="0" parTransId="{14B28703-F7A0-4557-8FC0-303F1A227C41}" sibTransId="{4FB04222-34A0-4406-9707-78666C468914}"/>
    <dgm:cxn modelId="{0FAE87F1-A470-4D34-9985-8666815AE275}" srcId="{021223B6-C19F-4E5C-9C72-FC9609086708}" destId="{D3598460-49E3-41A8-9763-59064C84FA66}" srcOrd="1" destOrd="0" parTransId="{E67AD3DC-9903-42D3-B5A6-4AA418945ED3}" sibTransId="{496E3F91-736B-4CDE-B194-C1689E87BC70}"/>
    <dgm:cxn modelId="{B02D0AD9-474B-45A1-A5D5-15661DF09A25}" srcId="{021223B6-C19F-4E5C-9C72-FC9609086708}" destId="{11CF3AAE-B4F8-4EC0-B020-A6757D642675}" srcOrd="2" destOrd="0" parTransId="{735A4A70-2CD9-42F5-A2D8-51304D24A9C7}" sibTransId="{C5A577A3-CDC5-4196-802C-FA88FE713DD2}"/>
    <dgm:cxn modelId="{0935BC4D-D7CD-49C3-B93C-3BFC84D29333}" srcId="{021223B6-C19F-4E5C-9C72-FC9609086708}" destId="{56640724-687D-478E-B0B8-A53B0071AFDC}" srcOrd="3" destOrd="0" parTransId="{0C653FEE-3069-4F59-952E-847A38074AB7}" sibTransId="{26C7C258-5CDC-4BE5-998D-90618F0B1430}"/>
    <dgm:cxn modelId="{C40F9FD6-4605-41BE-B4E5-68AB71329977}" type="presOf" srcId="{021223B6-C19F-4E5C-9C72-FC9609086708}" destId="{07AA20AC-841C-4679-BABC-32059A10B6F0}" srcOrd="0" destOrd="0" presId="urn:microsoft.com/office/officeart/2005/8/layout/cycle6"/>
    <dgm:cxn modelId="{A546A281-6AF7-45C2-89F0-C184D306799C}" type="presParOf" srcId="{07AA20AC-841C-4679-BABC-32059A10B6F0}" destId="{E0FC6768-CE6B-4E8A-B2F5-050D2929169C}" srcOrd="0" destOrd="0" presId="urn:microsoft.com/office/officeart/2005/8/layout/cycle6"/>
    <dgm:cxn modelId="{6DC399F1-F1A3-4D8A-A847-FD5CE5D77161}" type="presOf" srcId="{0D4803DF-27DB-4E19-A090-805020FDEBF4}" destId="{E0FC6768-CE6B-4E8A-B2F5-050D2929169C}" srcOrd="0" destOrd="0" presId="urn:microsoft.com/office/officeart/2005/8/layout/cycle6"/>
    <dgm:cxn modelId="{14F51BC7-6B7D-4E68-B6A7-28983AD1F166}" type="presParOf" srcId="{07AA20AC-841C-4679-BABC-32059A10B6F0}" destId="{DF83970D-8ED2-4006-8287-4291B40EF369}" srcOrd="1" destOrd="0" presId="urn:microsoft.com/office/officeart/2005/8/layout/cycle6"/>
    <dgm:cxn modelId="{F70FB2E0-4DC7-4E40-8A19-C09FFBB4ECDA}" type="presParOf" srcId="{07AA20AC-841C-4679-BABC-32059A10B6F0}" destId="{54EB7E32-1C49-4C28-B15C-AAB0723578FC}" srcOrd="2" destOrd="0" presId="urn:microsoft.com/office/officeart/2005/8/layout/cycle6"/>
    <dgm:cxn modelId="{9778F174-8B29-4FB1-B3B9-5D5594843384}" type="presOf" srcId="{4FB04222-34A0-4406-9707-78666C468914}" destId="{54EB7E32-1C49-4C28-B15C-AAB0723578FC}" srcOrd="0" destOrd="0" presId="urn:microsoft.com/office/officeart/2005/8/layout/cycle6"/>
    <dgm:cxn modelId="{5E90C9FB-0264-44FF-A006-EBCDAA17FE4A}" type="presParOf" srcId="{07AA20AC-841C-4679-BABC-32059A10B6F0}" destId="{AD8750FA-BE2A-4576-A2FB-3070984B3D94}" srcOrd="3" destOrd="0" presId="urn:microsoft.com/office/officeart/2005/8/layout/cycle6"/>
    <dgm:cxn modelId="{3D313815-D628-4937-9FBA-06D40F081ECB}" type="presOf" srcId="{D3598460-49E3-41A8-9763-59064C84FA66}" destId="{AD8750FA-BE2A-4576-A2FB-3070984B3D94}" srcOrd="0" destOrd="0" presId="urn:microsoft.com/office/officeart/2005/8/layout/cycle6"/>
    <dgm:cxn modelId="{BBFDBF6C-02A6-4445-9F27-843B1D71393A}" type="presParOf" srcId="{07AA20AC-841C-4679-BABC-32059A10B6F0}" destId="{C72D603F-E855-4AA8-A98E-10960CBBB70C}" srcOrd="4" destOrd="0" presId="urn:microsoft.com/office/officeart/2005/8/layout/cycle6"/>
    <dgm:cxn modelId="{6A5D84E6-A3DA-4E50-AD57-75F2216356FA}" type="presParOf" srcId="{07AA20AC-841C-4679-BABC-32059A10B6F0}" destId="{C48AFFAE-7537-467F-85A8-B23121405858}" srcOrd="5" destOrd="0" presId="urn:microsoft.com/office/officeart/2005/8/layout/cycle6"/>
    <dgm:cxn modelId="{6477CF48-4F20-4F21-B73E-3F411D3B1804}" type="presOf" srcId="{496E3F91-736B-4CDE-B194-C1689E87BC70}" destId="{C48AFFAE-7537-467F-85A8-B23121405858}" srcOrd="0" destOrd="0" presId="urn:microsoft.com/office/officeart/2005/8/layout/cycle6"/>
    <dgm:cxn modelId="{59AF9969-5AB9-498B-A818-6D63350B9152}" type="presParOf" srcId="{07AA20AC-841C-4679-BABC-32059A10B6F0}" destId="{11EBC1CF-66E6-4735-9A0F-EEA1AE40A42E}" srcOrd="6" destOrd="0" presId="urn:microsoft.com/office/officeart/2005/8/layout/cycle6"/>
    <dgm:cxn modelId="{0F26FD14-4FF9-448F-AE11-C923C24F3EAB}" type="presOf" srcId="{11CF3AAE-B4F8-4EC0-B020-A6757D642675}" destId="{11EBC1CF-66E6-4735-9A0F-EEA1AE40A42E}" srcOrd="0" destOrd="0" presId="urn:microsoft.com/office/officeart/2005/8/layout/cycle6"/>
    <dgm:cxn modelId="{E4ED9CA3-85CF-4993-A536-CDC20B16F7BC}" type="presParOf" srcId="{07AA20AC-841C-4679-BABC-32059A10B6F0}" destId="{86312EE5-61A9-4C3F-9808-B8A3B8CA80E0}" srcOrd="7" destOrd="0" presId="urn:microsoft.com/office/officeart/2005/8/layout/cycle6"/>
    <dgm:cxn modelId="{7B66C4D1-9186-4CDB-A4E7-464C5CF8734E}" type="presParOf" srcId="{07AA20AC-841C-4679-BABC-32059A10B6F0}" destId="{1C66FCC7-1F9A-416C-B1ED-F0ECC757C95E}" srcOrd="8" destOrd="0" presId="urn:microsoft.com/office/officeart/2005/8/layout/cycle6"/>
    <dgm:cxn modelId="{0D5B1795-D527-4C07-8733-D0D9E85155BB}" type="presOf" srcId="{C5A577A3-CDC5-4196-802C-FA88FE713DD2}" destId="{1C66FCC7-1F9A-416C-B1ED-F0ECC757C95E}" srcOrd="0" destOrd="0" presId="urn:microsoft.com/office/officeart/2005/8/layout/cycle6"/>
    <dgm:cxn modelId="{3FCF08EB-F433-48F5-87B8-5CFBE7B83273}" type="presParOf" srcId="{07AA20AC-841C-4679-BABC-32059A10B6F0}" destId="{32FA6997-2B64-4A0E-B9AA-8A705553CCB3}" srcOrd="9" destOrd="0" presId="urn:microsoft.com/office/officeart/2005/8/layout/cycle6"/>
    <dgm:cxn modelId="{F0E9683F-4046-42F7-9389-B966993727B7}" type="presOf" srcId="{56640724-687D-478E-B0B8-A53B0071AFDC}" destId="{32FA6997-2B64-4A0E-B9AA-8A705553CCB3}" srcOrd="0" destOrd="0" presId="urn:microsoft.com/office/officeart/2005/8/layout/cycle6"/>
    <dgm:cxn modelId="{EDD289E3-544F-4709-8338-7E4D111A8538}" type="presParOf" srcId="{07AA20AC-841C-4679-BABC-32059A10B6F0}" destId="{A9D27895-60BD-479A-9E0A-172074520459}" srcOrd="10" destOrd="0" presId="urn:microsoft.com/office/officeart/2005/8/layout/cycle6"/>
    <dgm:cxn modelId="{4C7B3158-3B35-4DCF-A913-D93403D79002}" type="presParOf" srcId="{07AA20AC-841C-4679-BABC-32059A10B6F0}" destId="{0725927C-56C4-43B6-93B4-FCBFB153DCC4}" srcOrd="11" destOrd="0" presId="urn:microsoft.com/office/officeart/2005/8/layout/cycle6"/>
    <dgm:cxn modelId="{9EB8755D-2804-44ED-8B43-32CCBA0F748D}" type="presOf" srcId="{26C7C258-5CDC-4BE5-998D-90618F0B1430}" destId="{0725927C-56C4-43B6-93B4-FCBFB153DCC4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3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DE5793F7-E274-479D-822B-DC8788993788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/>
      </dgm:t>
    </dgm:pt>
    <dgm:pt modelId="{A0F7EA18-25A6-4EC6-AA9C-D3551F6812D7}" type="parTrans" cxnId="{5ADADD4F-AF0F-4DB7-AFC9-C8E94E7B2BBF}">
      <dgm:prSet/>
      <dgm:spPr/>
      <dgm:t>
        <a:bodyPr/>
        <a:lstStyle/>
        <a:p>
          <a:endParaRPr lang="es-CL">
            <a:latin typeface="HelveticaNeueLT Std Cn"/>
          </a:endParaRPr>
        </a:p>
      </dgm:t>
    </dgm:pt>
    <dgm:pt modelId="{4F7412B5-9586-41D5-82ED-8A0849B22BF9}">
      <dgm:prSet phldrT="[Texto]" custT="1"/>
      <dgm:spPr/>
      <dgm:t>
        <a:bodyPr/>
        <a:lstStyle/>
        <a:p>
          <a:r>
            <a:rPr lang="es-CL" sz="2800" b="1" smtClean="0">
              <a:latin typeface="HelveticaNeueLT Std Cn"/>
            </a:rPr>
            <a:t>P</a:t>
          </a:r>
          <a:r>
            <a:rPr lang="es-CL" sz="2400" b="1" smtClean="0">
              <a:latin typeface="HelveticaNeueLT Std Cn"/>
            </a:rPr>
            <a:t>ROFIT</a:t>
          </a:r>
          <a:br>
            <a:rPr lang="es-CL" sz="2000" smtClean="0">
              <a:latin typeface="HelveticaNeueLT Std Cn"/>
            </a:rPr>
          </a:br>
          <a:r>
            <a:rPr lang="es-CL" sz="2000" smtClean="0">
              <a:latin typeface="HelveticaNeueLT Std Cn"/>
            </a:rPr>
            <a:t>Competitividad</a:t>
          </a:r>
          <a:br>
            <a:rPr lang="es-CL" sz="2000" smtClean="0">
              <a:latin typeface="HelveticaNeueLT Std Cn"/>
            </a:rPr>
          </a:br>
          <a:r>
            <a:rPr lang="es-CL" sz="2000" smtClean="0">
              <a:latin typeface="HelveticaNeueLT Std Cn"/>
            </a:rPr>
            <a:t> </a:t>
          </a:r>
          <a:br>
            <a:rPr lang="es-CL" sz="1600" smtClean="0">
              <a:latin typeface="HelveticaNeueLT Std Cn"/>
            </a:rPr>
          </a:br>
          <a:r>
            <a:rPr lang="es-CL" sz="1600" smtClean="0">
              <a:latin typeface="HelveticaNeueLT Std Cn"/>
              <a:sym typeface="Wingdings" pitchFamily="2" charset="2"/>
            </a:rPr>
            <a:t>Costos, Productividad, Institucionalidad</a:t>
          </a:r>
          <a:endParaRPr lang="es-CL" sz="1600">
            <a:latin typeface="HelveticaNeueLT Std Cn"/>
          </a:endParaRPr>
        </a:p>
      </dgm:t>
    </dgm:pt>
    <dgm:pt modelId="{78BA8EEF-E755-4261-A649-7B8B947D60C0}" type="sibTrans" cxnId="{5ADADD4F-AF0F-4DB7-AFC9-C8E94E7B2BBF}">
      <dgm:prSet/>
      <dgm:spPr/>
      <dgm:t>
        <a:bodyPr/>
        <a:lstStyle/>
        <a:p>
          <a:endParaRPr lang="es-CL">
            <a:latin typeface="HelveticaNeueLT Std Cn"/>
          </a:endParaRPr>
        </a:p>
      </dgm:t>
    </dgm:pt>
    <dgm:pt modelId="{1092C568-120E-444F-AD46-000F0A98541D}" type="parTrans" cxnId="{1028FD3B-AD0B-44FC-882F-741AC760B19E}">
      <dgm:prSet/>
      <dgm:spPr/>
      <dgm:t>
        <a:bodyPr/>
        <a:lstStyle/>
        <a:p>
          <a:endParaRPr lang="es-CL">
            <a:latin typeface="HelveticaNeueLT Std Cn"/>
          </a:endParaRPr>
        </a:p>
      </dgm:t>
    </dgm:pt>
    <dgm:pt modelId="{B93B3250-8A8B-4D49-A37A-FF970B8AE0CD}">
      <dgm:prSet phldrT="[Texto]" custT="1"/>
      <dgm:spPr>
        <a:solidFill>
          <a:schemeClr val="accent6"/>
        </a:solidFill>
      </dgm:spPr>
      <dgm:t>
        <a:bodyPr lIns="144000" rIns="144000"/>
        <a:lstStyle/>
        <a:p>
          <a:r>
            <a:rPr lang="es-CL" sz="2800" b="1" smtClean="0">
              <a:latin typeface="HelveticaNeueLT Std Cn"/>
            </a:rPr>
            <a:t>P</a:t>
          </a:r>
          <a:r>
            <a:rPr lang="es-CL" sz="2400" b="1" smtClean="0">
              <a:latin typeface="HelveticaNeueLT Std Cn"/>
            </a:rPr>
            <a:t>EOPLE</a:t>
          </a:r>
          <a:r>
            <a:rPr lang="es-CL" sz="2000" smtClean="0">
              <a:latin typeface="HelveticaNeueLT Std Cn"/>
            </a:rPr>
            <a:t> </a:t>
          </a:r>
          <a:br>
            <a:rPr lang="es-CL" sz="2000" smtClean="0">
              <a:latin typeface="HelveticaNeueLT Std Cn"/>
            </a:rPr>
          </a:br>
          <a:r>
            <a:rPr lang="es-CL" sz="2000" smtClean="0">
              <a:latin typeface="HelveticaNeueLT Std Cn"/>
            </a:rPr>
            <a:t>Talentos</a:t>
          </a:r>
          <a:br>
            <a:rPr lang="es-CL" sz="2000" smtClean="0">
              <a:latin typeface="HelveticaNeueLT Std Cn"/>
            </a:rPr>
          </a:br>
          <a:br>
            <a:rPr lang="es-CL" sz="1600" smtClean="0">
              <a:latin typeface="HelveticaNeueLT Std Cn"/>
            </a:rPr>
          </a:br>
          <a:r>
            <a:rPr lang="es-CL" sz="1600" smtClean="0">
              <a:latin typeface="HelveticaNeueLT Std Cn"/>
              <a:sym typeface="Wingdings" pitchFamily="2" charset="2"/>
            </a:rPr>
            <a:t>Diversidad, Habilidades sociales, multiculturalidad </a:t>
          </a:r>
          <a:endParaRPr lang="es-CL" sz="2000">
            <a:latin typeface="HelveticaNeueLT Std Cn"/>
          </a:endParaRPr>
        </a:p>
      </dgm:t>
    </dgm:pt>
    <dgm:pt modelId="{E37E406E-AB86-4017-9B06-8AD0172F2B63}" type="sibTrans" cxnId="{1028FD3B-AD0B-44FC-882F-741AC760B19E}">
      <dgm:prSet/>
      <dgm:spPr/>
      <dgm:t>
        <a:bodyPr/>
        <a:lstStyle/>
        <a:p>
          <a:endParaRPr lang="es-CL">
            <a:latin typeface="HelveticaNeueLT Std Cn"/>
          </a:endParaRPr>
        </a:p>
      </dgm:t>
    </dgm:pt>
    <dgm:pt modelId="{F9464E4A-654E-4AB4-B1D2-E8405E8FC4BF}" type="parTrans" cxnId="{304D8511-195C-4015-BA74-3D725E00954F}">
      <dgm:prSet/>
      <dgm:spPr/>
      <dgm:t>
        <a:bodyPr/>
        <a:lstStyle/>
        <a:p>
          <a:endParaRPr lang="es-CL">
            <a:latin typeface="HelveticaNeueLT Std Cn"/>
          </a:endParaRPr>
        </a:p>
      </dgm:t>
    </dgm:pt>
    <dgm:pt modelId="{379ED708-11A0-4795-84A5-41649E6C1796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Aft>
              <a:spcPct val="0"/>
            </a:spcAft>
          </a:pPr>
          <a:r>
            <a:rPr lang="es-CL" sz="2800" b="1" smtClean="0">
              <a:latin typeface="HelveticaNeueLT Std Cn"/>
            </a:rPr>
            <a:t>P</a:t>
          </a:r>
          <a:r>
            <a:rPr lang="es-CL" sz="2400" b="1" smtClean="0">
              <a:latin typeface="HelveticaNeueLT Std Cn"/>
            </a:rPr>
            <a:t>LANET</a:t>
          </a:r>
          <a:r>
            <a:rPr lang="es-CL" sz="2800" b="1" smtClean="0">
              <a:latin typeface="HelveticaNeueLT Std Cn"/>
            </a:rPr>
            <a:t> </a:t>
          </a:r>
          <a:br>
            <a:rPr lang="es-CL" sz="2100" smtClean="0">
              <a:latin typeface="HelveticaNeueLT Std Cn"/>
            </a:rPr>
          </a:br>
          <a:r>
            <a:rPr lang="es-CL" sz="2000" smtClean="0">
              <a:solidFill>
                <a:schemeClr val="bg1"/>
              </a:solidFill>
              <a:latin typeface="HelveticaNeueLT Std Cn"/>
              <a:sym typeface="Wingdings" pitchFamily="2" charset="2"/>
            </a:rPr>
            <a:t>Medio ambiente y Comunidades</a:t>
          </a:r>
          <a:br>
            <a:rPr lang="es-CL" sz="2000" smtClean="0">
              <a:solidFill>
                <a:schemeClr val="bg1"/>
              </a:solidFill>
              <a:latin typeface="HelveticaNeueLT Std Cn"/>
              <a:sym typeface="Wingdings" pitchFamily="2" charset="2"/>
            </a:rPr>
          </a:br>
          <a:endParaRPr lang="es-CL" sz="2000" smtClean="0">
            <a:solidFill>
              <a:schemeClr val="bg1"/>
            </a:solidFill>
            <a:latin typeface="HelveticaNeueLT Std Cn"/>
            <a:sym typeface="Wingdings" pitchFamily="2" charset="2"/>
          </a:endParaRPr>
        </a:p>
        <a:p>
          <a:pPr>
            <a:spcAft>
              <a:spcPct val="35000"/>
            </a:spcAft>
          </a:pPr>
          <a:r>
            <a:rPr lang="es-CL" sz="1600" smtClean="0">
              <a:solidFill>
                <a:schemeClr val="bg1"/>
              </a:solidFill>
              <a:latin typeface="HelveticaNeueLT Std Cn"/>
              <a:sym typeface="Wingdings" pitchFamily="2" charset="2"/>
            </a:rPr>
            <a:t>Huellas (CO</a:t>
          </a:r>
          <a:r>
            <a:rPr lang="es-CL" sz="1600" baseline="-25000" smtClean="0">
              <a:solidFill>
                <a:schemeClr val="bg1"/>
              </a:solidFill>
              <a:latin typeface="HelveticaNeueLT Std Cn"/>
              <a:sym typeface="Wingdings" pitchFamily="2" charset="2"/>
            </a:rPr>
            <a:t>2</a:t>
          </a:r>
          <a:r>
            <a:rPr lang="es-CL" sz="1600" smtClean="0">
              <a:solidFill>
                <a:schemeClr val="bg1"/>
              </a:solidFill>
              <a:latin typeface="HelveticaNeueLT Std Cn"/>
              <a:sym typeface="Wingdings" pitchFamily="2" charset="2"/>
            </a:rPr>
            <a:t>, H</a:t>
          </a:r>
          <a:r>
            <a:rPr lang="es-CL" sz="1600" baseline="-25000" smtClean="0">
              <a:solidFill>
                <a:schemeClr val="bg1"/>
              </a:solidFill>
              <a:latin typeface="HelveticaNeueLT Std Cn"/>
              <a:sym typeface="Wingdings" pitchFamily="2" charset="2"/>
            </a:rPr>
            <a:t>2</a:t>
          </a:r>
          <a:r>
            <a:rPr lang="es-CL" sz="1600" smtClean="0">
              <a:solidFill>
                <a:schemeClr val="bg1"/>
              </a:solidFill>
              <a:latin typeface="HelveticaNeueLT Std Cn"/>
              <a:sym typeface="Wingdings" pitchFamily="2" charset="2"/>
            </a:rPr>
            <a:t>O), Desarrollo social</a:t>
          </a:r>
          <a:endParaRPr lang="es-CL" sz="1600">
            <a:solidFill>
              <a:schemeClr val="bg1"/>
            </a:solidFill>
            <a:latin typeface="HelveticaNeueLT Std Cn"/>
          </a:endParaRPr>
        </a:p>
      </dgm:t>
    </dgm:pt>
    <dgm:pt modelId="{FEFF25EF-3C00-4B98-9664-969689B2628E}" type="sibTrans" cxnId="{304D8511-195C-4015-BA74-3D725E00954F}">
      <dgm:prSet/>
      <dgm:spPr/>
      <dgm:t>
        <a:bodyPr/>
        <a:lstStyle/>
        <a:p>
          <a:endParaRPr lang="es-CL">
            <a:latin typeface="HelveticaNeueLT Std Cn"/>
          </a:endParaRPr>
        </a:p>
      </dgm:t>
    </dgm:pt>
    <dgm:pt modelId="{9137D7E4-5366-4035-A83A-35667FAEE5DB}" type="pres">
      <dgm:prSet presAssocID="{DE5793F7-E274-479D-822B-DC8788993788}" presName="Name0">
        <dgm:presLayoutVars>
          <dgm:dir/>
          <dgm:resizeHandles val="exact"/>
        </dgm:presLayoutVars>
      </dgm:prSet>
      <dgm:spPr/>
      <dgm:t>
        <a:bodyPr/>
        <a:lstStyle/>
        <a:p/>
      </dgm:t>
    </dgm:pt>
    <dgm:pt modelId="{2353A7EA-E3A8-45BA-9374-E58FD00CE7BD}" type="pres">
      <dgm:prSet presAssocID="{DE5793F7-E274-479D-822B-DC8788993788}" presName="fgShape" presStyleLbl="fgShp" presStyleCn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/>
      </dgm:t>
    </dgm:pt>
    <dgm:pt modelId="{8E20DD65-8393-43D1-9C1B-221B1D70E920}" type="pres">
      <dgm:prSet presAssocID="{DE5793F7-E274-479D-822B-DC8788993788}" presName="linComp"/>
      <dgm:spPr/>
      <dgm:t>
        <a:bodyPr/>
        <a:lstStyle/>
        <a:p/>
      </dgm:t>
    </dgm:pt>
    <dgm:pt modelId="{19E7A8DA-B728-4994-A5D5-7BB6A3F176FA}" type="pres">
      <dgm:prSet presAssocID="{4F7412B5-9586-41D5-82ED-8A0849B22BF9}" presName="compNode"/>
      <dgm:spPr/>
      <dgm:t>
        <a:bodyPr/>
        <a:lstStyle/>
        <a:p/>
      </dgm:t>
    </dgm:pt>
    <dgm:pt modelId="{F9D787DB-9F00-448D-AC16-75BD08DE15A1}" type="pres">
      <dgm:prSet presAssocID="{4F7412B5-9586-41D5-82ED-8A0849B22BF9}" presName="bkgdShape" presStyleLbl="node1" presStyleCnt="3"/>
      <dgm:spPr/>
      <dgm:t>
        <a:bodyPr/>
        <a:lstStyle/>
        <a:p>
          <a:endParaRPr lang="es-CL"/>
        </a:p>
      </dgm:t>
    </dgm:pt>
    <dgm:pt modelId="{AC319AAC-1A84-4DA5-8880-B4DE2CEC5079}" type="pres">
      <dgm:prSet presAssocID="{4F7412B5-9586-41D5-82ED-8A0849B22BF9}" presName="nodeTx" presStyleLbl="node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93ABBD9-2AD4-4750-90A2-423F0244FF15}" type="pres">
      <dgm:prSet presAssocID="{4F7412B5-9586-41D5-82ED-8A0849B22BF9}" presName="invisiNode" presStyleLbl="node1" presStyleCnt="3"/>
      <dgm:spPr/>
      <dgm:t>
        <a:bodyPr/>
        <a:lstStyle/>
        <a:p/>
      </dgm:t>
    </dgm:pt>
    <dgm:pt modelId="{A7001FDC-CC00-4DDA-B279-CD5FF97749E6}" type="pres">
      <dgm:prSet presAssocID="{4F7412B5-9586-41D5-82ED-8A0849B22BF9}" presName="imagNode" presStyleLbl="fgImgPlace1" presStyleCnt="3"/>
      <dgm:spPr>
        <a:blipFill rotWithShape="1">
          <a:blip r:embed="rId1"/>
          <a:stretch>
            <a:fillRect/>
          </a:stretch>
        </a:blipFill>
      </dgm:spPr>
      <dgm:t>
        <a:bodyPr/>
        <a:lstStyle/>
        <a:p/>
      </dgm:t>
    </dgm:pt>
    <dgm:pt modelId="{4B2C9797-267B-4115-938A-6548A4A60E1E}" type="pres">
      <dgm:prSet presAssocID="{78BA8EEF-E755-4261-A649-7B8B947D60C0}" presName="sibTrans" presStyleLbl="sibTrans2D1" presStyleCnt="2"/>
      <dgm:spPr/>
      <dgm:t>
        <a:bodyPr/>
        <a:lstStyle/>
        <a:p>
          <a:endParaRPr lang="es-CL"/>
        </a:p>
      </dgm:t>
    </dgm:pt>
    <dgm:pt modelId="{1E932486-D3F2-4143-98CB-AD453E77A1FC}" type="pres">
      <dgm:prSet presAssocID="{B93B3250-8A8B-4D49-A37A-FF970B8AE0CD}" presName="compNode"/>
      <dgm:spPr/>
      <dgm:t>
        <a:bodyPr/>
        <a:lstStyle/>
        <a:p/>
      </dgm:t>
    </dgm:pt>
    <dgm:pt modelId="{A44C9F2B-213D-46AE-9A8E-CEDC06F8F25C}" type="pres">
      <dgm:prSet presAssocID="{B93B3250-8A8B-4D49-A37A-FF970B8AE0CD}" presName="bkgdShape" presStyleLbl="node1" presStyleIdx="1" presStyleCnt="3"/>
      <dgm:spPr/>
      <dgm:t>
        <a:bodyPr/>
        <a:lstStyle/>
        <a:p>
          <a:endParaRPr lang="es-CL"/>
        </a:p>
      </dgm:t>
    </dgm:pt>
    <dgm:pt modelId="{DE49D788-8A23-4AA0-877A-308F03A72B3C}" type="pres">
      <dgm:prSet presAssocID="{B93B3250-8A8B-4D49-A37A-FF970B8AE0C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BF33EAB-C9C0-4EAE-8383-32F3728F5CE9}" type="pres">
      <dgm:prSet presAssocID="{B93B3250-8A8B-4D49-A37A-FF970B8AE0CD}" presName="invisiNode" presStyleLbl="node1" presStyleIdx="1" presStyleCnt="3"/>
      <dgm:spPr/>
      <dgm:t>
        <a:bodyPr/>
        <a:lstStyle/>
        <a:p/>
      </dgm:t>
    </dgm:pt>
    <dgm:pt modelId="{40B0FDAF-73B0-4D81-A560-E0D971C6C4AA}" type="pres">
      <dgm:prSet presAssocID="{B93B3250-8A8B-4D49-A37A-FF970B8AE0CD}" presName="imagNode" presStyleLbl="fgImgPlace1" presStyleIdx="1" presStyleCnt="3"/>
      <dgm:spPr>
        <a:blipFill rotWithShape="1">
          <a:blip r:embed="rId2"/>
          <a:stretch>
            <a:fillRect/>
          </a:stretch>
        </a:blipFill>
      </dgm:spPr>
      <dgm:t>
        <a:bodyPr/>
        <a:lstStyle/>
        <a:p/>
      </dgm:t>
    </dgm:pt>
    <dgm:pt modelId="{285285FF-4EF6-4457-A29D-114BDD941BA0}" type="pres">
      <dgm:prSet presAssocID="{E37E406E-AB86-4017-9B06-8AD0172F2B63}" presName="sibTrans" presStyleLbl="sibTrans2D1" presStyleIdx="1" presStyleCnt="2"/>
      <dgm:spPr/>
      <dgm:t>
        <a:bodyPr/>
        <a:lstStyle/>
        <a:p>
          <a:endParaRPr lang="es-CL"/>
        </a:p>
      </dgm:t>
    </dgm:pt>
    <dgm:pt modelId="{75CC9A98-37CD-459A-AD0E-982F4572D0AC}" type="pres">
      <dgm:prSet presAssocID="{379ED708-11A0-4795-84A5-41649E6C1796}" presName="compNode"/>
      <dgm:spPr/>
      <dgm:t>
        <a:bodyPr/>
        <a:lstStyle/>
        <a:p/>
      </dgm:t>
    </dgm:pt>
    <dgm:pt modelId="{5CDEACA5-4580-416F-98AD-A4D66ADF80D6}" type="pres">
      <dgm:prSet presAssocID="{379ED708-11A0-4795-84A5-41649E6C1796}" presName="bkgdShape" presStyleLbl="node1" presStyleIdx="2" presStyleCnt="3"/>
      <dgm:spPr/>
      <dgm:t>
        <a:bodyPr/>
        <a:lstStyle/>
        <a:p>
          <a:endParaRPr lang="es-CL"/>
        </a:p>
      </dgm:t>
    </dgm:pt>
    <dgm:pt modelId="{1C4648D7-5F0C-4A2A-9E34-6EC116D5F57D}" type="pres">
      <dgm:prSet presAssocID="{379ED708-11A0-4795-84A5-41649E6C179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0DD5A09-823B-4593-9BC2-94CA8C0ACFE4}" type="pres">
      <dgm:prSet presAssocID="{379ED708-11A0-4795-84A5-41649E6C1796}" presName="invisiNode" presStyleLbl="node1" presStyleIdx="2" presStyleCnt="3"/>
      <dgm:spPr/>
      <dgm:t>
        <a:bodyPr/>
        <a:lstStyle/>
        <a:p/>
      </dgm:t>
    </dgm:pt>
    <dgm:pt modelId="{070C1A42-59B8-4FF3-B7FA-FCE81EB75481}" type="pres">
      <dgm:prSet presAssocID="{379ED708-11A0-4795-84A5-41649E6C1796}" presName="imagNode" presStyleLbl="fgImgPlace1" presStyleIdx="2" presStyleCnt="3"/>
      <dgm:spPr>
        <a:blipFill rotWithShape="1">
          <a:blip r:embed="rId3"/>
          <a:stretch>
            <a:fillRect/>
          </a:stretch>
        </a:blipFill>
      </dgm:spPr>
      <dgm:t>
        <a:bodyPr/>
        <a:lstStyle/>
        <a:p/>
      </dgm:t>
    </dgm:pt>
  </dgm:ptLst>
  <dgm:cxnLst>
    <dgm:cxn modelId="{5ADADD4F-AF0F-4DB7-AFC9-C8E94E7B2BBF}" srcId="{DE5793F7-E274-479D-822B-DC8788993788}" destId="{4F7412B5-9586-41D5-82ED-8A0849B22BF9}" srcOrd="0" destOrd="0" parTransId="{A0F7EA18-25A6-4EC6-AA9C-D3551F6812D7}" sibTransId="{78BA8EEF-E755-4261-A649-7B8B947D60C0}"/>
    <dgm:cxn modelId="{1028FD3B-AD0B-44FC-882F-741AC760B19E}" srcId="{DE5793F7-E274-479D-822B-DC8788993788}" destId="{B93B3250-8A8B-4D49-A37A-FF970B8AE0CD}" srcOrd="1" destOrd="0" parTransId="{1092C568-120E-444F-AD46-000F0A98541D}" sibTransId="{E37E406E-AB86-4017-9B06-8AD0172F2B63}"/>
    <dgm:cxn modelId="{304D8511-195C-4015-BA74-3D725E00954F}" srcId="{DE5793F7-E274-479D-822B-DC8788993788}" destId="{379ED708-11A0-4795-84A5-41649E6C1796}" srcOrd="2" destOrd="0" parTransId="{F9464E4A-654E-4AB4-B1D2-E8405E8FC4BF}" sibTransId="{FEFF25EF-3C00-4B98-9664-969689B2628E}"/>
    <dgm:cxn modelId="{EE8CB46F-8E84-4039-BEAC-F51F6EEDE104}" type="presOf" srcId="{DE5793F7-E274-479D-822B-DC8788993788}" destId="{9137D7E4-5366-4035-A83A-35667FAEE5DB}" srcOrd="0" destOrd="0" presId="urn:microsoft.com/office/officeart/2005/8/layout/hList7#1"/>
    <dgm:cxn modelId="{D820ADD1-EE5D-4343-ADB2-DBAEFAB44F1D}" type="presParOf" srcId="{9137D7E4-5366-4035-A83A-35667FAEE5DB}" destId="{2353A7EA-E3A8-45BA-9374-E58FD00CE7BD}" srcOrd="0" destOrd="0" presId="urn:microsoft.com/office/officeart/2005/8/layout/hList7#1"/>
    <dgm:cxn modelId="{D5F244AC-8F70-49CE-A18E-F5CBBE839046}" type="presParOf" srcId="{9137D7E4-5366-4035-A83A-35667FAEE5DB}" destId="{8E20DD65-8393-43D1-9C1B-221B1D70E920}" srcOrd="1" destOrd="0" presId="urn:microsoft.com/office/officeart/2005/8/layout/hList7#1"/>
    <dgm:cxn modelId="{A66DBED2-F458-4AE8-BB30-ED56A07077FD}" type="presParOf" srcId="{8E20DD65-8393-43D1-9C1B-221B1D70E920}" destId="{19E7A8DA-B728-4994-A5D5-7BB6A3F176FA}" srcOrd="0" destOrd="0" presId="urn:microsoft.com/office/officeart/2005/8/layout/hList7#1"/>
    <dgm:cxn modelId="{63717BC6-32E6-406E-B116-370863D29C5E}" type="presParOf" srcId="{19E7A8DA-B728-4994-A5D5-7BB6A3F176FA}" destId="{F9D787DB-9F00-448D-AC16-75BD08DE15A1}" srcOrd="0" destOrd="0" presId="urn:microsoft.com/office/officeart/2005/8/layout/hList7#1"/>
    <dgm:cxn modelId="{9F4A0215-5ACB-492D-827A-A9B87A862819}" type="presOf" srcId="{4F7412B5-9586-41D5-82ED-8A0849B22BF9}" destId="{F9D787DB-9F00-448D-AC16-75BD08DE15A1}" srcOrd="0" destOrd="0" presId="urn:microsoft.com/office/officeart/2005/8/layout/hList7#1"/>
    <dgm:cxn modelId="{7DB3DDD8-FEC6-4F0B-985C-5B2D0DC0D488}" type="presParOf" srcId="{19E7A8DA-B728-4994-A5D5-7BB6A3F176FA}" destId="{AC319AAC-1A84-4DA5-8880-B4DE2CEC5079}" srcOrd="1" destOrd="0" presId="urn:microsoft.com/office/officeart/2005/8/layout/hList7#1"/>
    <dgm:cxn modelId="{A0E66AF0-F32C-4259-BD8B-CA08FF4EAC58}" type="presOf" srcId="{4F7412B5-9586-41D5-82ED-8A0849B22BF9}" destId="{AC319AAC-1A84-4DA5-8880-B4DE2CEC5079}" srcOrd="1" destOrd="0" presId="urn:microsoft.com/office/officeart/2005/8/layout/hList7#1"/>
    <dgm:cxn modelId="{7371AA00-9F83-41B9-B286-1C6F403ACF9F}" type="presParOf" srcId="{19E7A8DA-B728-4994-A5D5-7BB6A3F176FA}" destId="{693ABBD9-2AD4-4750-90A2-423F0244FF15}" srcOrd="2" destOrd="0" presId="urn:microsoft.com/office/officeart/2005/8/layout/hList7#1"/>
    <dgm:cxn modelId="{22397240-54FA-4875-9069-C1EC6878BFA6}" type="presParOf" srcId="{19E7A8DA-B728-4994-A5D5-7BB6A3F176FA}" destId="{A7001FDC-CC00-4DDA-B279-CD5FF97749E6}" srcOrd="3" destOrd="0" presId="urn:microsoft.com/office/officeart/2005/8/layout/hList7#1"/>
    <dgm:cxn modelId="{7FCCC9E9-B168-49EE-BCC5-A91631D64809}" type="presParOf" srcId="{8E20DD65-8393-43D1-9C1B-221B1D70E920}" destId="{4B2C9797-267B-4115-938A-6548A4A60E1E}" srcOrd="1" destOrd="0" presId="urn:microsoft.com/office/officeart/2005/8/layout/hList7#1"/>
    <dgm:cxn modelId="{981F415B-9EA2-4760-9756-B0D35C5790AE}" type="presOf" srcId="{78BA8EEF-E755-4261-A649-7B8B947D60C0}" destId="{4B2C9797-267B-4115-938A-6548A4A60E1E}" srcOrd="0" destOrd="0" presId="urn:microsoft.com/office/officeart/2005/8/layout/hList7#1"/>
    <dgm:cxn modelId="{268764E2-C543-4692-8AE3-CA19575C2C14}" type="presParOf" srcId="{8E20DD65-8393-43D1-9C1B-221B1D70E920}" destId="{1E932486-D3F2-4143-98CB-AD453E77A1FC}" srcOrd="2" destOrd="0" presId="urn:microsoft.com/office/officeart/2005/8/layout/hList7#1"/>
    <dgm:cxn modelId="{04FA4EA3-2657-4D62-86C5-D736A5130BBC}" type="presParOf" srcId="{1E932486-D3F2-4143-98CB-AD453E77A1FC}" destId="{A44C9F2B-213D-46AE-9A8E-CEDC06F8F25C}" srcOrd="0" destOrd="0" presId="urn:microsoft.com/office/officeart/2005/8/layout/hList7#1"/>
    <dgm:cxn modelId="{7257CFCE-609A-47FA-BB6C-CCCCA7DB4D17}" type="presOf" srcId="{B93B3250-8A8B-4D49-A37A-FF970B8AE0CD}" destId="{A44C9F2B-213D-46AE-9A8E-CEDC06F8F25C}" srcOrd="0" destOrd="0" presId="urn:microsoft.com/office/officeart/2005/8/layout/hList7#1"/>
    <dgm:cxn modelId="{5923B728-08C2-43E9-A6AB-BF5633EA392B}" type="presParOf" srcId="{1E932486-D3F2-4143-98CB-AD453E77A1FC}" destId="{DE49D788-8A23-4AA0-877A-308F03A72B3C}" srcOrd="1" destOrd="0" presId="urn:microsoft.com/office/officeart/2005/8/layout/hList7#1"/>
    <dgm:cxn modelId="{05A0AB23-B0E7-4934-A926-6DED9DC3C679}" type="presOf" srcId="{B93B3250-8A8B-4D49-A37A-FF970B8AE0CD}" destId="{DE49D788-8A23-4AA0-877A-308F03A72B3C}" srcOrd="1" destOrd="0" presId="urn:microsoft.com/office/officeart/2005/8/layout/hList7#1"/>
    <dgm:cxn modelId="{F2D7F2CD-F2EE-4850-96DE-F0243BC91795}" type="presParOf" srcId="{1E932486-D3F2-4143-98CB-AD453E77A1FC}" destId="{5BF33EAB-C9C0-4EAE-8383-32F3728F5CE9}" srcOrd="2" destOrd="0" presId="urn:microsoft.com/office/officeart/2005/8/layout/hList7#1"/>
    <dgm:cxn modelId="{5510B44C-EA54-4F49-A513-D2CBC913944B}" type="presParOf" srcId="{1E932486-D3F2-4143-98CB-AD453E77A1FC}" destId="{40B0FDAF-73B0-4D81-A560-E0D971C6C4AA}" srcOrd="3" destOrd="0" presId="urn:microsoft.com/office/officeart/2005/8/layout/hList7#1"/>
    <dgm:cxn modelId="{ACEA9932-6AFE-4987-BD35-7109801015A7}" type="presParOf" srcId="{8E20DD65-8393-43D1-9C1B-221B1D70E920}" destId="{285285FF-4EF6-4457-A29D-114BDD941BA0}" srcOrd="3" destOrd="0" presId="urn:microsoft.com/office/officeart/2005/8/layout/hList7#1"/>
    <dgm:cxn modelId="{B32AE9F6-17A4-4E36-B6C0-22E2C1A6D90B}" type="presOf" srcId="{E37E406E-AB86-4017-9B06-8AD0172F2B63}" destId="{285285FF-4EF6-4457-A29D-114BDD941BA0}" srcOrd="0" destOrd="0" presId="urn:microsoft.com/office/officeart/2005/8/layout/hList7#1"/>
    <dgm:cxn modelId="{4E74C3E4-B201-4D1E-8464-86B7B51755D6}" type="presParOf" srcId="{8E20DD65-8393-43D1-9C1B-221B1D70E920}" destId="{75CC9A98-37CD-459A-AD0E-982F4572D0AC}" srcOrd="4" destOrd="0" presId="urn:microsoft.com/office/officeart/2005/8/layout/hList7#1"/>
    <dgm:cxn modelId="{3A75354E-F6A8-4A64-8BC1-51D535FC6AC5}" type="presParOf" srcId="{75CC9A98-37CD-459A-AD0E-982F4572D0AC}" destId="{5CDEACA5-4580-416F-98AD-A4D66ADF80D6}" srcOrd="0" destOrd="0" presId="urn:microsoft.com/office/officeart/2005/8/layout/hList7#1"/>
    <dgm:cxn modelId="{77D18DB8-45BF-4312-B0B0-E22B2FBD98A8}" type="presOf" srcId="{379ED708-11A0-4795-84A5-41649E6C1796}" destId="{5CDEACA5-4580-416F-98AD-A4D66ADF80D6}" srcOrd="0" destOrd="0" presId="urn:microsoft.com/office/officeart/2005/8/layout/hList7#1"/>
    <dgm:cxn modelId="{1DEAFF81-C7F3-4D94-838A-C2D143EB4AE8}" type="presParOf" srcId="{75CC9A98-37CD-459A-AD0E-982F4572D0AC}" destId="{1C4648D7-5F0C-4A2A-9E34-6EC116D5F57D}" srcOrd="1" destOrd="0" presId="urn:microsoft.com/office/officeart/2005/8/layout/hList7#1"/>
    <dgm:cxn modelId="{1819E9EB-652F-4543-95A8-A4B75A8BD190}" type="presOf" srcId="{379ED708-11A0-4795-84A5-41649E6C1796}" destId="{1C4648D7-5F0C-4A2A-9E34-6EC116D5F57D}" srcOrd="1" destOrd="0" presId="urn:microsoft.com/office/officeart/2005/8/layout/hList7#1"/>
    <dgm:cxn modelId="{E54751CD-EBF1-4289-BE17-8F4059FEA049}" type="presParOf" srcId="{75CC9A98-37CD-459A-AD0E-982F4572D0AC}" destId="{20DD5A09-823B-4593-9BC2-94CA8C0ACFE4}" srcOrd="2" destOrd="0" presId="urn:microsoft.com/office/officeart/2005/8/layout/hList7#1"/>
    <dgm:cxn modelId="{A87E6BE5-DB10-4F9C-8BDC-593C73266A99}" type="presParOf" srcId="{75CC9A98-37CD-459A-AD0E-982F4572D0AC}" destId="{070C1A42-59B8-4FF3-B7FA-FCE81EB75481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8" name=""/>
      <dsp:cNvGrpSpPr/>
    </dsp:nvGrpSpPr>
    <dsp:grpSpPr/>
  </dsp:spTree>
</dsp:drawing>
</file>

<file path=ppt/diagrams/drawing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3" name=""/>
      <dsp:cNvGrpSpPr/>
    </dsp:nvGrpSpPr>
    <dsp:grpSpPr/>
  </dsp:spTree>
</dsp:drawing>
</file>

<file path=ppt/diagrams/drawing3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8" name=""/>
      <dsp:cNvGrpSpPr/>
    </dsp:nvGrpSpPr>
    <dsp:grpSpPr/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layoutNode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/>
        </dgm:ruleLst>
      </dgm:layoutNode>
      <dgm:choose name="Name13">
        <dgm:if name="Name14" axis="par ch" ptType="doc node" func="cnt" op="gt" val="1">
          <dgm:layoutNode name="spNode">
            <dgm:alg type="sp"/>
            <dgm:shape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type="rect" r:blip="" hideGeom="1">
              <dgm:adjLst/>
            </dgm:shape>
            <dgm:presOf axis="desOrSelf" ptType="node"/>
            <dgm:constrLst/>
            <dgm:ruleLst>
              <dgm:rule type="primFontSz" val="5"/>
            </dgm:ruleLst>
          </dgm:layoutNode>
          <dgm:layoutNode name="invisiNode">
            <dgm:alg type="sp"/>
            <dgm:shape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44A12-7E48-4FAD-BBA4-B6C6612449FA}" type="datetimeFigureOut">
              <a:rPr lang="es-CL" smtClean="0"/>
              <a:t>04-12-2013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7DC7D-80CC-4AE1-A2E7-58C0A9823F0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9499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20053-431E-41D7-A76B-E5A5FA081508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6808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9631-990F-4DF2-8AA2-39D4DAE8A6E9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8585838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Forma libre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Forma libre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840E88-5DA7-46E1-BEE0-C4D965A129F2}" type="datetimeFigureOut">
              <a:rPr lang="es-ES" smtClean="0"/>
              <a:t>04/12/2013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BBB177-D793-4D9B-8239-60E820691CA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0E88-5DA7-46E1-BEE0-C4D965A129F2}" type="datetimeFigureOut">
              <a:rPr lang="es-ES" smtClean="0"/>
              <a:t>04/12/2013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B177-D793-4D9B-8239-60E820691CA6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ct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0E88-5DA7-46E1-BEE0-C4D965A129F2}" type="datetimeFigureOut">
              <a:rPr lang="es-ES" smtClean="0"/>
              <a:t>04/12/2013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B177-D793-4D9B-8239-60E820691CA6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0E88-5DA7-46E1-BEE0-C4D965A129F2}" type="datetimeFigureOut">
              <a:rPr lang="es-ES" smtClean="0"/>
              <a:t>04/12/2013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B177-D793-4D9B-8239-60E820691CA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3 Imagen" descr="patron_ppt_valores1.jp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571500" y="6421438"/>
            <a:ext cx="1071563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CL"/>
              <a:t>Fecha</a:t>
            </a:r>
          </a:p>
        </p:txBody>
      </p:sp>
    </p:spTree>
    <p:extLst>
      <p:ext uri="{BB962C8B-B14F-4D97-AF65-F5344CB8AC3E}">
        <p14:creationId xmlns:p14="http://schemas.microsoft.com/office/powerpoint/2010/main" val="771015573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image" Target="../media/image1.jpeg" /><Relationship Id="rId7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12 Forma libre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Forma libre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Triángulo rectángulo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6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E6840E88-5DA7-46E1-BEE0-C4D965A129F2}" type="datetimeFigureOut">
              <a:rPr lang="es-ES" smtClean="0"/>
              <a:t>04/12/2013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BBBB177-D793-4D9B-8239-60E820691CA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7" r:id="rId4"/>
    <p:sldLayoutId id="2147483672" r:id="rId5"/>
  </p:sldLayoutIdLst>
  <p:transition/>
  <p:timing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Tx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Relationship Id="rId5" Type="http://schemas.openxmlformats.org/officeDocument/2006/relationships/image" Target="../media/image6.jpeg" /><Relationship Id="rId6" Type="http://schemas.openxmlformats.org/officeDocument/2006/relationships/image" Target="../media/image7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image" Target="../media/image24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1.xml" /><Relationship Id="rId3" Type="http://schemas.openxmlformats.org/officeDocument/2006/relationships/diagramData" Target="../diagrams/data1.xml" /><Relationship Id="rId4" Type="http://schemas.openxmlformats.org/officeDocument/2006/relationships/diagramLayout" Target="../diagrams/layout1.xml" /><Relationship Id="rId5" Type="http://schemas.openxmlformats.org/officeDocument/2006/relationships/diagramQuickStyle" Target="../diagrams/quickStyle1.xml" /><Relationship Id="rId6" Type="http://schemas.openxmlformats.org/officeDocument/2006/relationships/diagramColors" Target="../diagrams/colors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32.jpeg" /><Relationship Id="rId11" Type="http://schemas.openxmlformats.org/officeDocument/2006/relationships/image" Target="../media/image33.jpeg" /><Relationship Id="rId12" Type="http://schemas.openxmlformats.org/officeDocument/2006/relationships/image" Target="../media/image34.jpeg" /><Relationship Id="rId13" Type="http://schemas.openxmlformats.org/officeDocument/2006/relationships/image" Target="../media/image35.png" /><Relationship Id="rId14" Type="http://schemas.microsoft.com/office/2007/relationships/hdphoto" Target="../media/image36.wdp" /><Relationship Id="rId15" Type="http://schemas.openxmlformats.org/officeDocument/2006/relationships/image" Target="../media/image37.jpeg" /><Relationship Id="rId16" Type="http://schemas.openxmlformats.org/officeDocument/2006/relationships/image" Target="../media/image38.jpeg" /><Relationship Id="rId17" Type="http://schemas.openxmlformats.org/officeDocument/2006/relationships/image" Target="../media/image39.jpeg" /><Relationship Id="rId18" Type="http://schemas.openxmlformats.org/officeDocument/2006/relationships/image" Target="../media/image40.jpeg" /><Relationship Id="rId19" Type="http://schemas.openxmlformats.org/officeDocument/2006/relationships/image" Target="../media/image41.jpeg" /><Relationship Id="rId2" Type="http://schemas.openxmlformats.org/officeDocument/2006/relationships/notesSlide" Target="../notesSlides/notesSlide1.xml" /><Relationship Id="rId20" Type="http://schemas.openxmlformats.org/officeDocument/2006/relationships/image" Target="../media/image42.jpeg" /><Relationship Id="rId21" Type="http://schemas.openxmlformats.org/officeDocument/2006/relationships/image" Target="../media/image43.jpeg" /><Relationship Id="rId22" Type="http://schemas.openxmlformats.org/officeDocument/2006/relationships/image" Target="../media/image44.jpeg" /><Relationship Id="rId23" Type="http://schemas.openxmlformats.org/officeDocument/2006/relationships/image" Target="../media/image45.jpeg" /><Relationship Id="rId24" Type="http://schemas.openxmlformats.org/officeDocument/2006/relationships/image" Target="../media/image46.jpeg" /><Relationship Id="rId25" Type="http://schemas.openxmlformats.org/officeDocument/2006/relationships/image" Target="../media/image47.jpeg" /><Relationship Id="rId26" Type="http://schemas.openxmlformats.org/officeDocument/2006/relationships/image" Target="../media/image48.jpeg" /><Relationship Id="rId27" Type="http://schemas.openxmlformats.org/officeDocument/2006/relationships/hyperlink" Target="http://www.ceduc.cl/" TargetMode="External" /><Relationship Id="rId28" Type="http://schemas.openxmlformats.org/officeDocument/2006/relationships/image" Target="../media/image49.png" /><Relationship Id="rId29" Type="http://schemas.openxmlformats.org/officeDocument/2006/relationships/hyperlink" Target="http://www.idma.cl/" TargetMode="External" /><Relationship Id="rId3" Type="http://schemas.openxmlformats.org/officeDocument/2006/relationships/image" Target="../media/image25.jpeg" /><Relationship Id="rId30" Type="http://schemas.openxmlformats.org/officeDocument/2006/relationships/image" Target="../media/image50.jpeg" /><Relationship Id="rId31" Type="http://schemas.openxmlformats.org/officeDocument/2006/relationships/image" Target="../media/image51.png" /><Relationship Id="rId32" Type="http://schemas.openxmlformats.org/officeDocument/2006/relationships/image" Target="../media/image52.png" /><Relationship Id="rId33" Type="http://schemas.microsoft.com/office/2007/relationships/hdphoto" Target="../media/image53.wdp" /><Relationship Id="rId34" Type="http://schemas.openxmlformats.org/officeDocument/2006/relationships/image" Target="../media/image54.jpeg" /><Relationship Id="rId35" Type="http://schemas.openxmlformats.org/officeDocument/2006/relationships/image" Target="../media/image55.jpeg" /><Relationship Id="rId36" Type="http://schemas.openxmlformats.org/officeDocument/2006/relationships/image" Target="../media/image56.jpeg" /><Relationship Id="rId37" Type="http://schemas.openxmlformats.org/officeDocument/2006/relationships/image" Target="../media/image57.jpeg" /><Relationship Id="rId38" Type="http://schemas.openxmlformats.org/officeDocument/2006/relationships/hyperlink" Target="http://www.cft-uda.cl/noticias/noticia67.htm" TargetMode="External" /><Relationship Id="rId39" Type="http://schemas.openxmlformats.org/officeDocument/2006/relationships/image" Target="../media/image58.jpeg" /><Relationship Id="rId4" Type="http://schemas.openxmlformats.org/officeDocument/2006/relationships/image" Target="../media/image26.png" /><Relationship Id="rId40" Type="http://schemas.openxmlformats.org/officeDocument/2006/relationships/hyperlink" Target="http://www.ucv.cl/" TargetMode="External" /><Relationship Id="rId41" Type="http://schemas.openxmlformats.org/officeDocument/2006/relationships/image" Target="../media/image59.jpeg" /><Relationship Id="rId42" Type="http://schemas.openxmlformats.org/officeDocument/2006/relationships/image" Target="../media/image60.jpeg" /><Relationship Id="rId43" Type="http://schemas.openxmlformats.org/officeDocument/2006/relationships/image" Target="../media/image61.jpeg" /><Relationship Id="rId44" Type="http://schemas.openxmlformats.org/officeDocument/2006/relationships/image" Target="../media/image62.jpeg" /><Relationship Id="rId45" Type="http://schemas.openxmlformats.org/officeDocument/2006/relationships/image" Target="../media/image63.jpeg" /><Relationship Id="rId46" Type="http://schemas.openxmlformats.org/officeDocument/2006/relationships/image" Target="../media/image24.jpeg" /><Relationship Id="rId47" Type="http://schemas.openxmlformats.org/officeDocument/2006/relationships/image" Target="../media/image9.jpeg" /><Relationship Id="rId5" Type="http://schemas.openxmlformats.org/officeDocument/2006/relationships/image" Target="../media/image27.jpeg" /><Relationship Id="rId6" Type="http://schemas.openxmlformats.org/officeDocument/2006/relationships/image" Target="../media/image28.jpeg" /><Relationship Id="rId7" Type="http://schemas.openxmlformats.org/officeDocument/2006/relationships/image" Target="../media/image29.jpeg" /><Relationship Id="rId8" Type="http://schemas.openxmlformats.org/officeDocument/2006/relationships/image" Target="../media/image30.jpeg" /><Relationship Id="rId9" Type="http://schemas.openxmlformats.org/officeDocument/2006/relationships/image" Target="../media/image3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4.jpeg" /><Relationship Id="rId4" Type="http://schemas.openxmlformats.org/officeDocument/2006/relationships/image" Target="../media/image9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Relationship Id="rId5" Type="http://schemas.openxmlformats.org/officeDocument/2006/relationships/image" Target="../media/image11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4.jpeg" /><Relationship Id="rId3" Type="http://schemas.openxmlformats.org/officeDocument/2006/relationships/image" Target="../media/image65.jpeg" /><Relationship Id="rId4" Type="http://schemas.openxmlformats.org/officeDocument/2006/relationships/image" Target="../media/image66.jpeg" /><Relationship Id="rId5" Type="http://schemas.openxmlformats.org/officeDocument/2006/relationships/image" Target="../media/image67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8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9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0.jpeg" /><Relationship Id="rId3" Type="http://schemas.openxmlformats.org/officeDocument/2006/relationships/image" Target="../media/image7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2.jpeg" /><Relationship Id="rId3" Type="http://schemas.openxmlformats.org/officeDocument/2006/relationships/image" Target="../media/image73.jpeg" /><Relationship Id="rId4" Type="http://schemas.openxmlformats.org/officeDocument/2006/relationships/image" Target="../media/image74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5.jpeg" /><Relationship Id="rId3" Type="http://schemas.openxmlformats.org/officeDocument/2006/relationships/image" Target="../media/image76.jpeg" /><Relationship Id="rId4" Type="http://schemas.openxmlformats.org/officeDocument/2006/relationships/image" Target="../media/image77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8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9.jpeg" /><Relationship Id="rId3" Type="http://schemas.openxmlformats.org/officeDocument/2006/relationships/image" Target="../media/image80.jpeg" /><Relationship Id="rId4" Type="http://schemas.openxmlformats.org/officeDocument/2006/relationships/image" Target="../media/image81.jpeg" /><Relationship Id="rId5" Type="http://schemas.openxmlformats.org/officeDocument/2006/relationships/image" Target="../media/image82.jpeg" /><Relationship Id="rId6" Type="http://schemas.openxmlformats.org/officeDocument/2006/relationships/image" Target="../media/image83.jpeg" /><Relationship Id="rId7" Type="http://schemas.openxmlformats.org/officeDocument/2006/relationships/image" Target="../media/image84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2.xml" /><Relationship Id="rId3" Type="http://schemas.openxmlformats.org/officeDocument/2006/relationships/diagramData" Target="../diagrams/data2.xml" /><Relationship Id="rId4" Type="http://schemas.openxmlformats.org/officeDocument/2006/relationships/diagramLayout" Target="../diagrams/layout2.xml" /><Relationship Id="rId5" Type="http://schemas.openxmlformats.org/officeDocument/2006/relationships/diagramQuickStyle" Target="../diagrams/quickStyle2.xml" /><Relationship Id="rId6" Type="http://schemas.openxmlformats.org/officeDocument/2006/relationships/diagramColors" Target="../diagrams/colors2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5.jpeg" /><Relationship Id="rId3" Type="http://schemas.openxmlformats.org/officeDocument/2006/relationships/image" Target="../media/image86.jpeg" /><Relationship Id="rId4" Type="http://schemas.openxmlformats.org/officeDocument/2006/relationships/image" Target="../media/image87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3.xml" /><Relationship Id="rId3" Type="http://schemas.openxmlformats.org/officeDocument/2006/relationships/diagramData" Target="../diagrams/data3.xml" /><Relationship Id="rId4" Type="http://schemas.openxmlformats.org/officeDocument/2006/relationships/diagramLayout" Target="../diagrams/layout3.xml" /><Relationship Id="rId5" Type="http://schemas.openxmlformats.org/officeDocument/2006/relationships/diagramQuickStyle" Target="../diagrams/quickStyle3.xml" /><Relationship Id="rId6" Type="http://schemas.openxmlformats.org/officeDocument/2006/relationships/diagramColors" Target="../diagrams/colors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91.jpeg" /><Relationship Id="rId3" Type="http://schemas.openxmlformats.org/officeDocument/2006/relationships/image" Target="../media/image92.jpeg" /><Relationship Id="rId4" Type="http://schemas.openxmlformats.org/officeDocument/2006/relationships/image" Target="../media/image93.jpeg" /><Relationship Id="rId5" Type="http://schemas.openxmlformats.org/officeDocument/2006/relationships/image" Target="../media/image94.jpeg" /><Relationship Id="rId6" Type="http://schemas.openxmlformats.org/officeDocument/2006/relationships/image" Target="../media/image95.jpeg" /><Relationship Id="rId7" Type="http://schemas.openxmlformats.org/officeDocument/2006/relationships/image" Target="../media/image96.jpeg" /><Relationship Id="rId8" Type="http://schemas.openxmlformats.org/officeDocument/2006/relationships/image" Target="../media/image97.jpeg" /><Relationship Id="rId9" Type="http://schemas.openxmlformats.org/officeDocument/2006/relationships/image" Target="../media/image98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22.png" /><Relationship Id="rId11" Type="http://schemas.openxmlformats.org/officeDocument/2006/relationships/image" Target="../media/image23.png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Relationship Id="rId5" Type="http://schemas.openxmlformats.org/officeDocument/2006/relationships/image" Target="../media/image17.jpeg" /><Relationship Id="rId6" Type="http://schemas.openxmlformats.org/officeDocument/2006/relationships/image" Target="../media/image18.jpeg" /><Relationship Id="rId7" Type="http://schemas.openxmlformats.org/officeDocument/2006/relationships/image" Target="../media/image19.jpeg" /><Relationship Id="rId8" Type="http://schemas.openxmlformats.org/officeDocument/2006/relationships/image" Target="../media/image20.jpeg" /><Relationship Id="rId9" Type="http://schemas.openxmlformats.org/officeDocument/2006/relationships/image" Target="../media/image2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jpeg" /><Relationship Id="rId3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image" Target="../media/image2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532383"/>
          </a:xfrm>
        </p:spPr>
        <p:txBody>
          <a:bodyPr>
            <a:normAutofit/>
          </a:bodyPr>
          <a:lstStyle/>
          <a:p>
            <a:pPr algn="ctr"/>
            <a:r>
              <a:rPr lang="es-ES" sz="3600" b="1" smtClean="0"/>
              <a:t>JÓVENES LIDERES PARA LA MINERIA DEL SIGLO XXI</a:t>
            </a:r>
            <a:endParaRPr lang="es-ES" sz="3600" b="1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3284984"/>
            <a:ext cx="7772400" cy="152632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smtClean="0"/>
              <a:t>Dirección Minas – </a:t>
            </a:r>
          </a:p>
          <a:p>
            <a:pPr algn="ctr"/>
            <a:r>
              <a:rPr lang="es-ES" smtClean="0"/>
              <a:t>Universidad  Central Santiago</a:t>
            </a:r>
          </a:p>
          <a:p>
            <a:pPr algn="ctr"/>
            <a:r>
              <a:rPr lang="es-ES" smtClean="0"/>
              <a:t>Dr © Leopoldo Contreras C. ICM Msc. </a:t>
            </a:r>
          </a:p>
          <a:p>
            <a:pPr algn="ctr"/>
            <a:r>
              <a:rPr lang="es-ES" smtClean="0"/>
              <a:t>Diciembre 2013</a:t>
            </a:r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21851"/>
            <a:ext cx="2425661" cy="20843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072298" y="-2744"/>
            <a:ext cx="2071702" cy="213358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268008" y="21851"/>
            <a:ext cx="2515118" cy="21089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0" y="4869160"/>
            <a:ext cx="9144000" cy="19888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267744" y="21851"/>
            <a:ext cx="2000264" cy="21089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72100981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IIMCh Inclusivo</a:t>
            </a:r>
            <a:endParaRPr lang="es-ES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endParaRPr lang="es-ES" smtClean="0"/>
          </a:p>
          <a:p>
            <a:pPr algn="just"/>
            <a:r>
              <a:rPr lang="es-ES" smtClean="0"/>
              <a:t>Somos una </a:t>
            </a:r>
            <a:r>
              <a:rPr lang="es-E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Corporación Privada sin Fines de Lucro </a:t>
            </a:r>
            <a:r>
              <a:rPr lang="es-ES" smtClean="0"/>
              <a:t>y sus lideres no perciben ningún estipendio por su labor.</a:t>
            </a:r>
          </a:p>
          <a:p>
            <a:pPr algn="just"/>
            <a:r>
              <a:rPr lang="es-ES" smtClean="0"/>
              <a:t>Creemos abordar el servicios a nuestros colegas desde una </a:t>
            </a:r>
            <a:r>
              <a:rPr lang="es-E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perspectiva muy genuina y participativa</a:t>
            </a:r>
            <a:r>
              <a:rPr lang="es-ES" smtClean="0"/>
              <a:t>.</a:t>
            </a:r>
          </a:p>
          <a:p>
            <a:pPr algn="just"/>
            <a:r>
              <a:rPr lang="es-ES" smtClean="0"/>
              <a:t>Tenemos 10 </a:t>
            </a:r>
            <a:r>
              <a:rPr lang="es-E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Núcleos Regionales</a:t>
            </a:r>
            <a:r>
              <a:rPr lang="es-ES" smtClean="0"/>
              <a:t>;</a:t>
            </a:r>
          </a:p>
          <a:p>
            <a:pPr algn="just"/>
            <a:r>
              <a:rPr lang="es-ES" smtClean="0"/>
              <a:t>Tenemos </a:t>
            </a:r>
            <a:r>
              <a:rPr lang="es-E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1,900 socios </a:t>
            </a:r>
            <a:r>
              <a:rPr lang="es-ES" smtClean="0"/>
              <a:t>desde socios honorarios a estudiantes de los últimos años.</a:t>
            </a:r>
          </a:p>
          <a:p>
            <a:pPr algn="just"/>
            <a:r>
              <a:rPr lang="es-ES" smtClean="0"/>
              <a:t>El IIMCh genera un sentido de pertenencia que </a:t>
            </a:r>
            <a:r>
              <a:rPr lang="es-ES" b="1" smtClean="0"/>
              <a:t>permite agruparse según intereses y afinidades comunes</a:t>
            </a:r>
            <a:r>
              <a:rPr lang="es-ES" smtClean="0"/>
              <a:t>, tanto en lo social y cultural, como en el especializado ámbito de nuestra profesión.</a:t>
            </a:r>
          </a:p>
          <a:p>
            <a:pPr algn="just"/>
            <a:r>
              <a:rPr lang="es-ES" smtClean="0"/>
              <a:t>A nuestro juicio otra razón fundamental para ingresar al Instituto de Ingenieros de Minas de Chile es su </a:t>
            </a:r>
            <a:r>
              <a:rPr lang="es-ES" b="1" smtClean="0"/>
              <a:t>absoluta prescindencia de objetivos político-partidistas o gremiales.</a:t>
            </a:r>
          </a:p>
          <a:p>
            <a:pPr algn="just">
              <a:buNone/>
            </a:pPr>
            <a:br>
              <a:rPr lang="es-ES" smtClean="0"/>
            </a:br>
            <a:endParaRPr lang="es-ES"/>
          </a:p>
        </p:txBody>
      </p:sp>
      <p:pic>
        <p:nvPicPr>
          <p:cNvPr id="9" name="Picture 5" descr="http://www.iimch.cl/media/k2/items/cache/cfee1df0aef1bf88281266898fc4ff1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5" r="19122"/>
          <a:stretch>
            <a:fillRect/>
          </a:stretch>
        </p:blipFill>
        <p:spPr bwMode="auto">
          <a:xfrm>
            <a:off x="422889" y="188640"/>
            <a:ext cx="692727" cy="50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10 Grupo"/>
          <p:cNvGrpSpPr/>
          <p:nvPr/>
        </p:nvGrpSpPr>
        <p:grpSpPr>
          <a:xfrm>
            <a:off x="2768697" y="6269111"/>
            <a:ext cx="3603503" cy="472257"/>
            <a:chOff x="2513086" y="6053087"/>
            <a:chExt cx="3603503" cy="47225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45" t="20395" r="81384" b="69922"/>
            <a:stretch>
              <a:fillRect/>
            </a:stretch>
          </p:blipFill>
          <p:spPr bwMode="auto">
            <a:xfrm>
              <a:off x="4252714" y="6053087"/>
              <a:ext cx="535310" cy="472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35" t="20395" r="60519" b="74764"/>
            <a:stretch>
              <a:fillRect/>
            </a:stretch>
          </p:blipFill>
          <p:spPr bwMode="auto">
            <a:xfrm>
              <a:off x="2513086" y="6151150"/>
              <a:ext cx="1842890" cy="236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25236" r="65668" b="69922"/>
            <a:stretch>
              <a:fillRect/>
            </a:stretch>
          </p:blipFill>
          <p:spPr bwMode="auto">
            <a:xfrm>
              <a:off x="4716016" y="6237312"/>
              <a:ext cx="1400573" cy="236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93097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304255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ES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DE UNA EDUCACION DE CLASE MUNDIAL PARA UNA INDUSTRIA MINERA DE CLASE MUNDIAL …</a:t>
            </a:r>
            <a:endParaRPr lang="es-ES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344816" cy="1752600"/>
          </a:xfrm>
        </p:spPr>
        <p:txBody>
          <a:bodyPr/>
          <a:lstStyle/>
          <a:p>
            <a:r>
              <a:rPr lang="es-ES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¿Nos hemos preocupado de esta frase?</a:t>
            </a:r>
          </a:p>
          <a:p>
            <a:r>
              <a:rPr lang="es-ES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¿Que se ha hecho?</a:t>
            </a:r>
          </a:p>
          <a:p>
            <a:r>
              <a:rPr lang="es-ES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¿UES proveedores?</a:t>
            </a:r>
            <a:endParaRPr lang="es-ES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3572176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Oval 5"/>
          <p:cNvSpPr>
            <a:spLocks noChangeArrowheads="1"/>
          </p:cNvSpPr>
          <p:nvPr/>
        </p:nvSpPr>
        <p:spPr bwMode="auto">
          <a:xfrm>
            <a:off x="1905000" y="914400"/>
            <a:ext cx="5260975" cy="4948238"/>
          </a:xfrm>
          <a:prstGeom prst="ellipse">
            <a:avLst/>
          </a:prstGeom>
          <a:gradFill rotWithShape="0">
            <a:gsLst>
              <a:gs pos="0">
                <a:srgbClr val="66FF99"/>
              </a:gs>
              <a:gs pos="100000">
                <a:srgbClr val="2F7647"/>
              </a:gs>
            </a:gsLst>
            <a:lin ang="5400000" scaled="1"/>
          </a:gradFill>
          <a:ln w="28575">
            <a:solidFill>
              <a:srgbClr val="006600"/>
            </a:solidFill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es-ES" sz="1800" smtClean="0">
              <a:latin typeface="Verdana" pitchFamily="34" charset="0"/>
            </a:endParaRPr>
          </a:p>
          <a:p>
            <a:endParaRPr lang="es-ES" smtClean="0">
              <a:latin typeface="Verdana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066800" y="177800"/>
            <a:ext cx="7180263" cy="4318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600" b="1" smtClean="0">
                <a:solidFill>
                  <a:srgbClr val="FF0000"/>
                </a:solidFill>
                <a:latin typeface="Verdana" pitchFamily="34" charset="0"/>
              </a:rPr>
              <a:t>VISIÓN GENERAL</a:t>
            </a:r>
            <a:endParaRPr lang="es-ES_tradnl" sz="2600" b="1" smtClean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76200" y="1066800"/>
            <a:ext cx="1524000" cy="47244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1300" smtClean="0">
              <a:solidFill>
                <a:srgbClr val="006600"/>
              </a:solidFill>
              <a:latin typeface="Verdana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304800" y="5878513"/>
            <a:ext cx="8534400" cy="328612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2A55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smtClean="0">
                <a:solidFill>
                  <a:srgbClr val="FFFF00"/>
                </a:solidFill>
                <a:latin typeface="Verdana" pitchFamily="34" charset="0"/>
              </a:rPr>
              <a:t>TRIADA: UNIVERSIDAD – EMPRESA - GOBIERNO</a:t>
            </a:r>
          </a:p>
        </p:txBody>
      </p:sp>
      <p:sp>
        <p:nvSpPr>
          <p:cNvPr id="13319" name="AutoShape 17"/>
          <p:cNvSpPr>
            <a:spLocks noChangeArrowheads="1"/>
          </p:cNvSpPr>
          <p:nvPr/>
        </p:nvSpPr>
        <p:spPr bwMode="auto">
          <a:xfrm>
            <a:off x="4459288" y="6238875"/>
            <a:ext cx="228600" cy="249238"/>
          </a:xfrm>
          <a:prstGeom prst="upDownArrow">
            <a:avLst>
              <a:gd name="adj1" fmla="val 50000"/>
              <a:gd name="adj2" fmla="val 39195"/>
            </a:avLst>
          </a:prstGeom>
          <a:noFill/>
          <a:ln w="19050">
            <a:solidFill>
              <a:schemeClr val="accent2"/>
            </a:solidFill>
            <a:miter lim="800000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300" smtClean="0">
              <a:solidFill>
                <a:srgbClr val="006600"/>
              </a:solidFill>
              <a:latin typeface="Verdana" pitchFamily="34" charset="0"/>
            </a:endParaRPr>
          </a:p>
        </p:txBody>
      </p:sp>
      <p:sp>
        <p:nvSpPr>
          <p:cNvPr id="13320" name="AutoShape 21"/>
          <p:cNvSpPr>
            <a:spLocks noChangeArrowheads="1"/>
          </p:cNvSpPr>
          <p:nvPr/>
        </p:nvSpPr>
        <p:spPr bwMode="auto">
          <a:xfrm>
            <a:off x="7172325" y="3360738"/>
            <a:ext cx="330200" cy="223837"/>
          </a:xfrm>
          <a:prstGeom prst="leftRightArrow">
            <a:avLst>
              <a:gd name="adj1" fmla="val 50000"/>
              <a:gd name="adj2" fmla="val 29504"/>
            </a:avLst>
          </a:prstGeom>
          <a:noFill/>
          <a:ln w="9525">
            <a:solidFill>
              <a:srgbClr val="006600"/>
            </a:solidFill>
            <a:miter lim="800000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300" smtClean="0">
              <a:solidFill>
                <a:srgbClr val="006600"/>
              </a:solidFill>
              <a:latin typeface="Verdana" pitchFamily="34" charset="0"/>
            </a:endParaRPr>
          </a:p>
        </p:txBody>
      </p:sp>
      <p:sp>
        <p:nvSpPr>
          <p:cNvPr id="13321" name="AutoShape 22"/>
          <p:cNvSpPr>
            <a:spLocks noChangeArrowheads="1"/>
          </p:cNvSpPr>
          <p:nvPr/>
        </p:nvSpPr>
        <p:spPr bwMode="auto">
          <a:xfrm>
            <a:off x="1627188" y="3357563"/>
            <a:ext cx="257175" cy="223837"/>
          </a:xfrm>
          <a:prstGeom prst="leftRightArrow">
            <a:avLst>
              <a:gd name="adj1" fmla="val 50000"/>
              <a:gd name="adj2" fmla="val 22979"/>
            </a:avLst>
          </a:prstGeom>
          <a:noFill/>
          <a:ln w="9525">
            <a:solidFill>
              <a:srgbClr val="006600"/>
            </a:solidFill>
            <a:miter lim="800000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300" smtClean="0">
              <a:solidFill>
                <a:srgbClr val="006600"/>
              </a:solidFill>
              <a:latin typeface="Verdana" pitchFamily="34" charset="0"/>
            </a:endParaRPr>
          </a:p>
        </p:txBody>
      </p:sp>
      <p:sp>
        <p:nvSpPr>
          <p:cNvPr id="13322" name="Rectangle 23"/>
          <p:cNvSpPr>
            <a:spLocks noChangeArrowheads="1"/>
          </p:cNvSpPr>
          <p:nvPr/>
        </p:nvSpPr>
        <p:spPr bwMode="auto">
          <a:xfrm>
            <a:off x="990600" y="6529388"/>
            <a:ext cx="7239000" cy="29845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2A55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smtClean="0">
                <a:solidFill>
                  <a:srgbClr val="FFFF00"/>
                </a:solidFill>
                <a:latin typeface="Verdana" pitchFamily="34" charset="0"/>
              </a:rPr>
              <a:t>OFERTA DE NICHO</a:t>
            </a:r>
          </a:p>
        </p:txBody>
      </p:sp>
      <p:sp>
        <p:nvSpPr>
          <p:cNvPr id="13323" name="Text Box 52"/>
          <p:cNvSpPr txBox="1">
            <a:spLocks noChangeArrowheads="1"/>
          </p:cNvSpPr>
          <p:nvPr/>
        </p:nvSpPr>
        <p:spPr bwMode="auto">
          <a:xfrm>
            <a:off x="4318000" y="6777038"/>
            <a:ext cx="477838" cy="244475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000" smtClean="0">
                <a:solidFill>
                  <a:prstClr val="black"/>
                </a:solidFill>
                <a:latin typeface="Times New Roman" charset="0"/>
              </a:rPr>
              <a:t>- 2 -</a:t>
            </a:r>
            <a:endParaRPr lang="es-ES_tradnl" sz="2400" smtClean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4389" name="Text Box 53"/>
          <p:cNvSpPr txBox="1">
            <a:spLocks noChangeArrowheads="1"/>
          </p:cNvSpPr>
          <p:nvPr/>
        </p:nvSpPr>
        <p:spPr bwMode="auto">
          <a:xfrm>
            <a:off x="69850" y="1052513"/>
            <a:ext cx="1562100" cy="4262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Desarrollo de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Profesionales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 sz="12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 sz="12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s-ES_tradnl" sz="1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Formación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s-ES_tradnl" sz="12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s-ES_tradnl" sz="1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Conducción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de carrera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 sz="12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s-ES_tradnl" sz="1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Desempeño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 sz="12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s-ES_tradnl" sz="1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Evaluación y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Reconocimiento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 sz="12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s-ES_tradnl" sz="1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Re-educación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s-ES_tradnl" sz="1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Retiros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s-ES_tradnl" sz="12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s-ES_tradnl" sz="1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Recursos UE’s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 sz="1300">
              <a:solidFill>
                <a:srgbClr val="006600"/>
              </a:solidFill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3325" name="Rectangle 7"/>
          <p:cNvSpPr>
            <a:spLocks noChangeArrowheads="1"/>
          </p:cNvSpPr>
          <p:nvPr/>
        </p:nvSpPr>
        <p:spPr bwMode="auto">
          <a:xfrm>
            <a:off x="7524750" y="990600"/>
            <a:ext cx="1619250" cy="422116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1600" smtClean="0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13326" name="Text Box 54"/>
          <p:cNvSpPr txBox="1">
            <a:spLocks noChangeArrowheads="1"/>
          </p:cNvSpPr>
          <p:nvPr/>
        </p:nvSpPr>
        <p:spPr bwMode="auto">
          <a:xfrm>
            <a:off x="7308850" y="1066800"/>
            <a:ext cx="1916113" cy="4462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200" b="1" smtClean="0">
                <a:solidFill>
                  <a:prstClr val="black"/>
                </a:solidFill>
                <a:latin typeface="Verdana" pitchFamily="34" charset="0"/>
              </a:rPr>
              <a:t>Necesidades 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200" b="1" smtClean="0">
                <a:solidFill>
                  <a:prstClr val="black"/>
                </a:solidFill>
                <a:latin typeface="Verdana" pitchFamily="34" charset="0"/>
              </a:rPr>
              <a:t>la Empresa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1200" b="1" smtClean="0">
              <a:solidFill>
                <a:prstClr val="black"/>
              </a:solidFill>
              <a:latin typeface="Verdan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1200" b="1" smtClean="0">
              <a:solidFill>
                <a:prstClr val="black"/>
              </a:solidFill>
              <a:latin typeface="Verdan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200" b="1" smtClean="0">
                <a:solidFill>
                  <a:prstClr val="black"/>
                </a:solidFill>
                <a:latin typeface="Verdana" pitchFamily="34" charset="0"/>
              </a:rPr>
              <a:t>Profesionales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200" b="1" smtClean="0">
                <a:solidFill>
                  <a:prstClr val="black"/>
                </a:solidFill>
                <a:latin typeface="Verdana" pitchFamily="34" charset="0"/>
              </a:rPr>
              <a:t>Certificados,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200" b="1" smtClean="0">
                <a:solidFill>
                  <a:prstClr val="black"/>
                </a:solidFill>
                <a:latin typeface="Verdana" pitchFamily="34" charset="0"/>
              </a:rPr>
              <a:t> con experiencia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1200" b="1" smtClean="0">
              <a:solidFill>
                <a:prstClr val="black"/>
              </a:solidFill>
              <a:latin typeface="Verdan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200" b="1" smtClean="0">
                <a:solidFill>
                  <a:prstClr val="black"/>
                </a:solidFill>
                <a:latin typeface="Verdana" pitchFamily="34" charset="0"/>
              </a:rPr>
              <a:t>Formados 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200" b="1" smtClean="0">
                <a:solidFill>
                  <a:prstClr val="black"/>
                </a:solidFill>
                <a:latin typeface="Verdana" pitchFamily="34" charset="0"/>
              </a:rPr>
              <a:t>la medida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1200" b="1" smtClean="0">
              <a:solidFill>
                <a:prstClr val="black"/>
              </a:solidFill>
              <a:latin typeface="Verdan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200" b="1" smtClean="0">
                <a:solidFill>
                  <a:prstClr val="black"/>
                </a:solidFill>
                <a:latin typeface="Verdana" pitchFamily="34" charset="0"/>
              </a:rPr>
              <a:t>Tiempo record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1200" b="1" smtClean="0">
              <a:solidFill>
                <a:prstClr val="black"/>
              </a:solidFill>
              <a:latin typeface="Verdan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200" b="1" smtClean="0">
                <a:solidFill>
                  <a:prstClr val="black"/>
                </a:solidFill>
                <a:latin typeface="Verdana" pitchFamily="34" charset="0"/>
              </a:rPr>
              <a:t>Bajar Precio de M.O. 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1300" smtClean="0">
              <a:solidFill>
                <a:srgbClr val="006600"/>
              </a:solidFill>
              <a:latin typeface="Verdan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1300" smtClean="0">
              <a:solidFill>
                <a:srgbClr val="006600"/>
              </a:solidFill>
              <a:latin typeface="Verdan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1300" smtClean="0">
              <a:solidFill>
                <a:srgbClr val="006600"/>
              </a:solidFill>
              <a:latin typeface="Verdan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1300" smtClean="0">
              <a:solidFill>
                <a:srgbClr val="006600"/>
              </a:solidFill>
              <a:latin typeface="Verdan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1300" smtClean="0">
              <a:solidFill>
                <a:srgbClr val="006600"/>
              </a:solidFill>
              <a:latin typeface="Verdan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1300" smtClean="0">
              <a:solidFill>
                <a:srgbClr val="006600"/>
              </a:solidFill>
              <a:latin typeface="Verdan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1300" smtClean="0">
              <a:solidFill>
                <a:srgbClr val="006600"/>
              </a:solidFill>
              <a:latin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300" smtClean="0">
              <a:solidFill>
                <a:srgbClr val="006600"/>
              </a:solidFill>
              <a:latin typeface="Verdana" pitchFamily="34" charset="0"/>
            </a:endParaRPr>
          </a:p>
        </p:txBody>
      </p:sp>
      <p:sp>
        <p:nvSpPr>
          <p:cNvPr id="13327" name="Rectangle 9"/>
          <p:cNvSpPr>
            <a:spLocks noChangeArrowheads="1"/>
          </p:cNvSpPr>
          <p:nvPr/>
        </p:nvSpPr>
        <p:spPr bwMode="auto">
          <a:xfrm>
            <a:off x="5105400" y="2362200"/>
            <a:ext cx="1781175" cy="803275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100000">
                <a:srgbClr val="004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smtClean="0">
                <a:solidFill>
                  <a:srgbClr val="FFFF00"/>
                </a:solidFill>
                <a:latin typeface="Verdana" pitchFamily="34" charset="0"/>
              </a:rPr>
              <a:t>Inventario 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smtClean="0">
                <a:solidFill>
                  <a:srgbClr val="FFFF00"/>
                </a:solidFill>
                <a:latin typeface="Verdana" pitchFamily="34" charset="0"/>
              </a:rPr>
              <a:t>Competencias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smtClean="0">
                <a:solidFill>
                  <a:srgbClr val="FFFF00"/>
                </a:solidFill>
                <a:latin typeface="Verdana" pitchFamily="34" charset="0"/>
              </a:rPr>
              <a:t>Empresa</a:t>
            </a:r>
          </a:p>
        </p:txBody>
      </p:sp>
      <p:sp>
        <p:nvSpPr>
          <p:cNvPr id="13328" name="Rectangle 10"/>
          <p:cNvSpPr>
            <a:spLocks noChangeArrowheads="1"/>
          </p:cNvSpPr>
          <p:nvPr/>
        </p:nvSpPr>
        <p:spPr bwMode="auto">
          <a:xfrm>
            <a:off x="2520950" y="4352925"/>
            <a:ext cx="3978275" cy="523875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100000">
                <a:srgbClr val="0057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smtClean="0">
                <a:solidFill>
                  <a:srgbClr val="FFFF00"/>
                </a:solidFill>
                <a:latin typeface="Verdana" pitchFamily="34" charset="0"/>
              </a:rPr>
              <a:t>ESTRATEGIA DE NEGOCIOS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smtClean="0">
                <a:solidFill>
                  <a:srgbClr val="FFFF00"/>
                </a:solidFill>
                <a:latin typeface="Verdana" pitchFamily="34" charset="0"/>
              </a:rPr>
              <a:t>DE LAS UNIVERSIDADES</a:t>
            </a:r>
            <a:endParaRPr lang="es-ES_tradnl" sz="2400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3329" name="Line 14"/>
          <p:cNvSpPr>
            <a:spLocks noChangeShapeType="1"/>
          </p:cNvSpPr>
          <p:nvPr/>
        </p:nvSpPr>
        <p:spPr bwMode="auto">
          <a:xfrm flipH="1" flipV="1">
            <a:off x="4979988" y="1884363"/>
            <a:ext cx="687387" cy="493712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tailEnd type="triangle" w="med" len="med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300" smtClean="0">
              <a:solidFill>
                <a:srgbClr val="006600"/>
              </a:solidFill>
              <a:latin typeface="Verdana" pitchFamily="34" charset="0"/>
            </a:endParaRPr>
          </a:p>
        </p:txBody>
      </p:sp>
      <p:sp>
        <p:nvSpPr>
          <p:cNvPr id="13330" name="Line 15"/>
          <p:cNvSpPr>
            <a:spLocks noChangeShapeType="1"/>
          </p:cNvSpPr>
          <p:nvPr/>
        </p:nvSpPr>
        <p:spPr bwMode="auto">
          <a:xfrm flipV="1">
            <a:off x="4446588" y="3276600"/>
            <a:ext cx="1116012" cy="2794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tailEnd type="triangle" w="med" len="med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300" smtClean="0">
              <a:solidFill>
                <a:srgbClr val="006600"/>
              </a:solidFill>
              <a:latin typeface="Verdana" pitchFamily="34" charset="0"/>
            </a:endParaRPr>
          </a:p>
        </p:txBody>
      </p:sp>
      <p:sp>
        <p:nvSpPr>
          <p:cNvPr id="13331" name="AutoShape 18"/>
          <p:cNvSpPr>
            <a:spLocks noChangeArrowheads="1"/>
          </p:cNvSpPr>
          <p:nvPr/>
        </p:nvSpPr>
        <p:spPr bwMode="auto">
          <a:xfrm>
            <a:off x="2709863" y="4027488"/>
            <a:ext cx="146050" cy="263525"/>
          </a:xfrm>
          <a:prstGeom prst="upArrow">
            <a:avLst>
              <a:gd name="adj1" fmla="val 50000"/>
              <a:gd name="adj2" fmla="val 45109"/>
            </a:avLst>
          </a:prstGeom>
          <a:noFill/>
          <a:ln w="19050">
            <a:solidFill>
              <a:srgbClr val="006600"/>
            </a:solidFill>
            <a:miter lim="800000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300" smtClean="0">
              <a:solidFill>
                <a:srgbClr val="006600"/>
              </a:solidFill>
              <a:latin typeface="Verdana" pitchFamily="34" charset="0"/>
            </a:endParaRPr>
          </a:p>
        </p:txBody>
      </p:sp>
      <p:sp>
        <p:nvSpPr>
          <p:cNvPr id="13332" name="AutoShape 19"/>
          <p:cNvSpPr>
            <a:spLocks noChangeArrowheads="1"/>
          </p:cNvSpPr>
          <p:nvPr/>
        </p:nvSpPr>
        <p:spPr bwMode="auto">
          <a:xfrm>
            <a:off x="4456113" y="4027488"/>
            <a:ext cx="147637" cy="263525"/>
          </a:xfrm>
          <a:prstGeom prst="upArrow">
            <a:avLst>
              <a:gd name="adj1" fmla="val 50000"/>
              <a:gd name="adj2" fmla="val 44624"/>
            </a:avLst>
          </a:prstGeom>
          <a:noFill/>
          <a:ln w="19050">
            <a:solidFill>
              <a:srgbClr val="006600"/>
            </a:solidFill>
            <a:miter lim="800000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300" smtClean="0">
              <a:solidFill>
                <a:srgbClr val="006600"/>
              </a:solidFill>
              <a:latin typeface="Verdana" pitchFamily="34" charset="0"/>
            </a:endParaRPr>
          </a:p>
        </p:txBody>
      </p:sp>
      <p:sp>
        <p:nvSpPr>
          <p:cNvPr id="13333" name="AutoShape 20"/>
          <p:cNvSpPr>
            <a:spLocks noChangeArrowheads="1"/>
          </p:cNvSpPr>
          <p:nvPr/>
        </p:nvSpPr>
        <p:spPr bwMode="auto">
          <a:xfrm>
            <a:off x="6122988" y="4027488"/>
            <a:ext cx="146050" cy="263525"/>
          </a:xfrm>
          <a:prstGeom prst="upArrow">
            <a:avLst>
              <a:gd name="adj1" fmla="val 50000"/>
              <a:gd name="adj2" fmla="val 45109"/>
            </a:avLst>
          </a:prstGeom>
          <a:noFill/>
          <a:ln w="19050">
            <a:solidFill>
              <a:srgbClr val="006600"/>
            </a:solidFill>
            <a:miter lim="800000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300" smtClean="0">
              <a:solidFill>
                <a:srgbClr val="006600"/>
              </a:solidFill>
              <a:latin typeface="Verdana" pitchFamily="34" charset="0"/>
            </a:endParaRPr>
          </a:p>
        </p:txBody>
      </p:sp>
      <p:sp>
        <p:nvSpPr>
          <p:cNvPr id="13334" name="WordArt 25"/>
          <p:cNvSpPr>
            <a:spLocks noChangeArrowheads="1" noChangeShapeType="1" noTextEdit="1"/>
          </p:cNvSpPr>
          <p:nvPr/>
        </p:nvSpPr>
        <p:spPr bwMode="auto">
          <a:xfrm>
            <a:off x="3117850" y="5064125"/>
            <a:ext cx="2720975" cy="5746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OFERTA INTEGRADA</a:t>
            </a:r>
          </a:p>
        </p:txBody>
      </p:sp>
      <p:sp>
        <p:nvSpPr>
          <p:cNvPr id="13335" name="Line 26"/>
          <p:cNvSpPr>
            <a:spLocks noChangeShapeType="1"/>
          </p:cNvSpPr>
          <p:nvPr/>
        </p:nvSpPr>
        <p:spPr bwMode="auto">
          <a:xfrm>
            <a:off x="4057650" y="2636838"/>
            <a:ext cx="1095375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300" smtClean="0">
              <a:solidFill>
                <a:srgbClr val="006600"/>
              </a:solidFill>
              <a:latin typeface="Verdana" pitchFamily="34" charset="0"/>
            </a:endParaRPr>
          </a:p>
        </p:txBody>
      </p:sp>
      <p:sp>
        <p:nvSpPr>
          <p:cNvPr id="13336" name="Line 38"/>
          <p:cNvSpPr>
            <a:spLocks noChangeShapeType="1"/>
          </p:cNvSpPr>
          <p:nvPr/>
        </p:nvSpPr>
        <p:spPr bwMode="auto">
          <a:xfrm flipV="1">
            <a:off x="3324225" y="1857375"/>
            <a:ext cx="685800" cy="493713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tailEnd type="triangle" w="med" len="med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300" smtClean="0">
              <a:solidFill>
                <a:srgbClr val="006600"/>
              </a:solidFill>
              <a:latin typeface="Verdana" pitchFamily="34" charset="0"/>
            </a:endParaRPr>
          </a:p>
        </p:txBody>
      </p:sp>
      <p:sp>
        <p:nvSpPr>
          <p:cNvPr id="13337" name="Rectangle 46"/>
          <p:cNvSpPr>
            <a:spLocks noChangeArrowheads="1"/>
          </p:cNvSpPr>
          <p:nvPr/>
        </p:nvSpPr>
        <p:spPr bwMode="auto">
          <a:xfrm>
            <a:off x="2465388" y="2397125"/>
            <a:ext cx="1725612" cy="727075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100000">
                <a:srgbClr val="004B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smtClean="0">
                <a:solidFill>
                  <a:srgbClr val="FFFF00"/>
                </a:solidFill>
                <a:latin typeface="Verdana" pitchFamily="34" charset="0"/>
              </a:rPr>
              <a:t>Inventario 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smtClean="0">
                <a:solidFill>
                  <a:srgbClr val="FFFF00"/>
                </a:solidFill>
                <a:latin typeface="Verdana" pitchFamily="34" charset="0"/>
              </a:rPr>
              <a:t>Competencias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smtClean="0">
                <a:solidFill>
                  <a:srgbClr val="FFFF00"/>
                </a:solidFill>
                <a:latin typeface="Verdana" pitchFamily="34" charset="0"/>
              </a:rPr>
              <a:t>Personales</a:t>
            </a:r>
          </a:p>
        </p:txBody>
      </p:sp>
      <p:sp>
        <p:nvSpPr>
          <p:cNvPr id="13338" name="Rectangle 47"/>
          <p:cNvSpPr>
            <a:spLocks noChangeArrowheads="1"/>
          </p:cNvSpPr>
          <p:nvPr/>
        </p:nvSpPr>
        <p:spPr bwMode="auto">
          <a:xfrm>
            <a:off x="3221038" y="1447800"/>
            <a:ext cx="2895600" cy="390525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100000">
                <a:srgbClr val="002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000" smtClean="0">
                <a:solidFill>
                  <a:srgbClr val="FFFF00"/>
                </a:solidFill>
                <a:latin typeface="Verdana" pitchFamily="34" charset="0"/>
              </a:rPr>
              <a:t>Desarrollo de Carrera</a:t>
            </a:r>
            <a:endParaRPr lang="es-ES_tradnl" sz="2000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3339" name="Rectangle 48"/>
          <p:cNvSpPr>
            <a:spLocks noChangeArrowheads="1"/>
          </p:cNvSpPr>
          <p:nvPr/>
        </p:nvSpPr>
        <p:spPr bwMode="auto">
          <a:xfrm>
            <a:off x="2438400" y="3581400"/>
            <a:ext cx="4191000" cy="457200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100000">
                <a:srgbClr val="0057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smtClean="0">
                <a:solidFill>
                  <a:srgbClr val="FFFF00"/>
                </a:solidFill>
                <a:latin typeface="Verdana" pitchFamily="34" charset="0"/>
              </a:rPr>
              <a:t>Conocimientos - Habilidades – Actitudes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smtClean="0">
                <a:solidFill>
                  <a:srgbClr val="FFFF00"/>
                </a:solidFill>
                <a:latin typeface="Verdana" pitchFamily="34" charset="0"/>
              </a:rPr>
              <a:t>Oferta de Educación Superior</a:t>
            </a:r>
            <a:endParaRPr lang="es-ES_tradnl" sz="2400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3340" name="Line 49"/>
          <p:cNvSpPr>
            <a:spLocks noChangeShapeType="1"/>
          </p:cNvSpPr>
          <p:nvPr/>
        </p:nvSpPr>
        <p:spPr bwMode="auto">
          <a:xfrm flipH="1" flipV="1">
            <a:off x="3352800" y="3200400"/>
            <a:ext cx="1169988" cy="339725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tailEnd type="triangle" w="med" len="med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300" smtClean="0">
              <a:solidFill>
                <a:srgbClr val="006600"/>
              </a:solidFill>
              <a:latin typeface="Verdana" pitchFamily="34" charset="0"/>
            </a:endParaRPr>
          </a:p>
        </p:txBody>
      </p:sp>
      <p:sp>
        <p:nvSpPr>
          <p:cNvPr id="13341" name="AutoShape 59"/>
          <p:cNvSpPr>
            <a:spLocks noChangeArrowheads="1"/>
          </p:cNvSpPr>
          <p:nvPr/>
        </p:nvSpPr>
        <p:spPr bwMode="auto">
          <a:xfrm flipV="1">
            <a:off x="6199188" y="1635125"/>
            <a:ext cx="457200" cy="685800"/>
          </a:xfrm>
          <a:custGeom>
            <a:gdLst>
              <a:gd name="T0" fmla="*/ 6912610 w 21600"/>
              <a:gd name="T1" fmla="*/ 0 h 21600"/>
              <a:gd name="T2" fmla="*/ 4147396 w 21600"/>
              <a:gd name="T3" fmla="*/ 7258049 h 21600"/>
              <a:gd name="T4" fmla="*/ 0 w 21600"/>
              <a:gd name="T5" fmla="*/ 18146142 h 21600"/>
              <a:gd name="T6" fmla="*/ 4147396 w 21600"/>
              <a:gd name="T7" fmla="*/ 21774150 h 21600"/>
              <a:gd name="T8" fmla="*/ 8294793 w 21600"/>
              <a:gd name="T9" fmla="*/ 15120936 h 21600"/>
              <a:gd name="T10" fmla="*/ 9677399 w 21600"/>
              <a:gd name="T11" fmla="*/ 7258049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300" smtClean="0">
              <a:solidFill>
                <a:srgbClr val="006600"/>
              </a:solidFill>
              <a:latin typeface="Verdana" pitchFamily="34" charset="0"/>
            </a:endParaRPr>
          </a:p>
        </p:txBody>
      </p:sp>
      <p:sp>
        <p:nvSpPr>
          <p:cNvPr id="13342" name="AutoShape 60"/>
          <p:cNvSpPr>
            <a:spLocks noChangeArrowheads="1"/>
          </p:cNvSpPr>
          <p:nvPr/>
        </p:nvSpPr>
        <p:spPr bwMode="auto">
          <a:xfrm flipH="1" flipV="1">
            <a:off x="2617788" y="1635125"/>
            <a:ext cx="533400" cy="685800"/>
          </a:xfrm>
          <a:custGeom>
            <a:gdLst>
              <a:gd name="T0" fmla="*/ 9408855 w 21600"/>
              <a:gd name="T1" fmla="*/ 0 h 21600"/>
              <a:gd name="T2" fmla="*/ 5645051 w 21600"/>
              <a:gd name="T3" fmla="*/ 7258049 h 21600"/>
              <a:gd name="T4" fmla="*/ 0 w 21600"/>
              <a:gd name="T5" fmla="*/ 18146142 h 21600"/>
              <a:gd name="T6" fmla="*/ 5645051 w 21600"/>
              <a:gd name="T7" fmla="*/ 21774150 h 21600"/>
              <a:gd name="T8" fmla="*/ 11290126 w 21600"/>
              <a:gd name="T9" fmla="*/ 15120936 h 21600"/>
              <a:gd name="T10" fmla="*/ 13172018 w 21600"/>
              <a:gd name="T11" fmla="*/ 7258049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300" smtClean="0">
              <a:solidFill>
                <a:srgbClr val="006600"/>
              </a:solidFill>
              <a:latin typeface="Verdana" pitchFamily="34" charset="0"/>
            </a:endParaRPr>
          </a:p>
        </p:txBody>
      </p:sp>
      <p:sp>
        <p:nvSpPr>
          <p:cNvPr id="13343" name="Text Box 61"/>
          <p:cNvSpPr txBox="1">
            <a:spLocks noChangeArrowheads="1"/>
          </p:cNvSpPr>
          <p:nvPr/>
        </p:nvSpPr>
        <p:spPr bwMode="auto">
          <a:xfrm>
            <a:off x="2638425" y="2047875"/>
            <a:ext cx="293688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200" smtClean="0">
                <a:solidFill>
                  <a:srgbClr val="FFFF00"/>
                </a:solidFill>
                <a:latin typeface="Arial"/>
              </a:rPr>
              <a:t>D</a:t>
            </a:r>
          </a:p>
        </p:txBody>
      </p:sp>
      <p:sp>
        <p:nvSpPr>
          <p:cNvPr id="13344" name="Text Box 62"/>
          <p:cNvSpPr txBox="1">
            <a:spLocks noChangeArrowheads="1"/>
          </p:cNvSpPr>
          <p:nvPr/>
        </p:nvSpPr>
        <p:spPr bwMode="auto">
          <a:xfrm>
            <a:off x="2638425" y="1919288"/>
            <a:ext cx="285750" cy="274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200" smtClean="0">
                <a:solidFill>
                  <a:srgbClr val="FFFF00"/>
                </a:solidFill>
                <a:latin typeface="Arial"/>
              </a:rPr>
              <a:t>E</a:t>
            </a:r>
          </a:p>
        </p:txBody>
      </p:sp>
      <p:sp>
        <p:nvSpPr>
          <p:cNvPr id="13345" name="Text Box 63"/>
          <p:cNvSpPr txBox="1">
            <a:spLocks noChangeArrowheads="1"/>
          </p:cNvSpPr>
          <p:nvPr/>
        </p:nvSpPr>
        <p:spPr bwMode="auto">
          <a:xfrm>
            <a:off x="2638425" y="1766888"/>
            <a:ext cx="311150" cy="274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200" smtClean="0">
                <a:solidFill>
                  <a:srgbClr val="FFFF00"/>
                </a:solidFill>
                <a:latin typeface="Arial"/>
              </a:rPr>
              <a:t>M</a:t>
            </a:r>
          </a:p>
        </p:txBody>
      </p:sp>
      <p:sp>
        <p:nvSpPr>
          <p:cNvPr id="13346" name="Text Box 64"/>
          <p:cNvSpPr txBox="1">
            <a:spLocks noChangeArrowheads="1"/>
          </p:cNvSpPr>
          <p:nvPr/>
        </p:nvSpPr>
        <p:spPr bwMode="auto">
          <a:xfrm>
            <a:off x="2652713" y="1635125"/>
            <a:ext cx="28575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200" smtClean="0">
                <a:solidFill>
                  <a:srgbClr val="FFFF00"/>
                </a:solidFill>
                <a:latin typeface="Arial"/>
              </a:rPr>
              <a:t>A</a:t>
            </a:r>
          </a:p>
        </p:txBody>
      </p:sp>
      <p:sp>
        <p:nvSpPr>
          <p:cNvPr id="13347" name="Text Box 65"/>
          <p:cNvSpPr txBox="1">
            <a:spLocks noChangeArrowheads="1"/>
          </p:cNvSpPr>
          <p:nvPr/>
        </p:nvSpPr>
        <p:spPr bwMode="auto">
          <a:xfrm>
            <a:off x="2763838" y="1635125"/>
            <a:ext cx="293687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200" smtClean="0">
                <a:solidFill>
                  <a:srgbClr val="FFFF00"/>
                </a:solidFill>
                <a:latin typeface="Arial"/>
              </a:rPr>
              <a:t>N</a:t>
            </a:r>
          </a:p>
        </p:txBody>
      </p:sp>
      <p:sp>
        <p:nvSpPr>
          <p:cNvPr id="13348" name="Text Box 66"/>
          <p:cNvSpPr txBox="1">
            <a:spLocks noChangeArrowheads="1"/>
          </p:cNvSpPr>
          <p:nvPr/>
        </p:nvSpPr>
        <p:spPr bwMode="auto">
          <a:xfrm>
            <a:off x="2854325" y="1635125"/>
            <a:ext cx="395288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200" smtClean="0">
                <a:solidFill>
                  <a:srgbClr val="FFFF00"/>
                </a:solidFill>
                <a:latin typeface="Arial"/>
              </a:rPr>
              <a:t>DA</a:t>
            </a:r>
          </a:p>
        </p:txBody>
      </p:sp>
      <p:sp>
        <p:nvSpPr>
          <p:cNvPr id="13349" name="Text Box 69"/>
          <p:cNvSpPr txBox="1">
            <a:spLocks noChangeArrowheads="1"/>
          </p:cNvSpPr>
          <p:nvPr/>
        </p:nvSpPr>
        <p:spPr bwMode="auto">
          <a:xfrm>
            <a:off x="3552825" y="1822450"/>
            <a:ext cx="28575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200" smtClean="0">
                <a:solidFill>
                  <a:srgbClr val="006600"/>
                </a:solidFill>
                <a:latin typeface="Arial"/>
              </a:rPr>
              <a:t>A</a:t>
            </a:r>
          </a:p>
        </p:txBody>
      </p:sp>
      <p:sp>
        <p:nvSpPr>
          <p:cNvPr id="13350" name="Text Box 70"/>
          <p:cNvSpPr txBox="1">
            <a:spLocks noChangeArrowheads="1"/>
          </p:cNvSpPr>
          <p:nvPr/>
        </p:nvSpPr>
        <p:spPr bwMode="auto">
          <a:xfrm>
            <a:off x="2617788" y="1933575"/>
            <a:ext cx="277812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200" smtClean="0">
                <a:solidFill>
                  <a:srgbClr val="006600"/>
                </a:solidFill>
                <a:latin typeface="Arial"/>
              </a:rPr>
              <a:t>T</a:t>
            </a:r>
          </a:p>
        </p:txBody>
      </p:sp>
      <p:sp>
        <p:nvSpPr>
          <p:cNvPr id="13351" name="Text Box 71"/>
          <p:cNvSpPr txBox="1">
            <a:spLocks noChangeArrowheads="1"/>
          </p:cNvSpPr>
          <p:nvPr/>
        </p:nvSpPr>
        <p:spPr bwMode="auto">
          <a:xfrm>
            <a:off x="3359150" y="1954213"/>
            <a:ext cx="293688" cy="274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200" smtClean="0">
                <a:solidFill>
                  <a:srgbClr val="006600"/>
                </a:solidFill>
                <a:latin typeface="Arial"/>
              </a:rPr>
              <a:t>R</a:t>
            </a:r>
          </a:p>
        </p:txBody>
      </p:sp>
      <p:sp>
        <p:nvSpPr>
          <p:cNvPr id="13352" name="Text Box 72"/>
          <p:cNvSpPr txBox="1">
            <a:spLocks noChangeArrowheads="1"/>
          </p:cNvSpPr>
          <p:nvPr/>
        </p:nvSpPr>
        <p:spPr bwMode="auto">
          <a:xfrm>
            <a:off x="3455988" y="1892300"/>
            <a:ext cx="277812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200" smtClean="0">
                <a:solidFill>
                  <a:srgbClr val="006600"/>
                </a:solidFill>
                <a:latin typeface="Arial"/>
              </a:rPr>
              <a:t>T</a:t>
            </a:r>
          </a:p>
        </p:txBody>
      </p:sp>
      <p:sp>
        <p:nvSpPr>
          <p:cNvPr id="13353" name="Text Box 73"/>
          <p:cNvSpPr txBox="1">
            <a:spLocks noChangeArrowheads="1"/>
          </p:cNvSpPr>
          <p:nvPr/>
        </p:nvSpPr>
        <p:spPr bwMode="auto">
          <a:xfrm>
            <a:off x="3248025" y="2036763"/>
            <a:ext cx="285750" cy="274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200" smtClean="0">
                <a:solidFill>
                  <a:srgbClr val="006600"/>
                </a:solidFill>
                <a:latin typeface="Arial"/>
              </a:rPr>
              <a:t>E</a:t>
            </a:r>
          </a:p>
        </p:txBody>
      </p:sp>
      <p:sp>
        <p:nvSpPr>
          <p:cNvPr id="13354" name="Text Box 74"/>
          <p:cNvSpPr txBox="1">
            <a:spLocks noChangeArrowheads="1"/>
          </p:cNvSpPr>
          <p:nvPr/>
        </p:nvSpPr>
        <p:spPr bwMode="auto">
          <a:xfrm>
            <a:off x="3151188" y="2112963"/>
            <a:ext cx="277812" cy="274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200" smtClean="0">
                <a:solidFill>
                  <a:srgbClr val="006600"/>
                </a:solidFill>
                <a:latin typeface="Arial"/>
              </a:rPr>
              <a:t>F</a:t>
            </a:r>
          </a:p>
        </p:txBody>
      </p:sp>
      <p:sp>
        <p:nvSpPr>
          <p:cNvPr id="13355" name="Text Box 75"/>
          <p:cNvSpPr txBox="1">
            <a:spLocks noChangeArrowheads="1"/>
          </p:cNvSpPr>
          <p:nvPr/>
        </p:nvSpPr>
        <p:spPr bwMode="auto">
          <a:xfrm>
            <a:off x="3040063" y="2168525"/>
            <a:ext cx="303212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200" smtClean="0">
                <a:solidFill>
                  <a:srgbClr val="006600"/>
                </a:solidFill>
                <a:latin typeface="Arial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438419179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50106"/>
          </a:xfrm>
        </p:spPr>
        <p:txBody>
          <a:bodyPr>
            <a:normAutofit/>
          </a:bodyPr>
          <a:lstStyle/>
          <a:p>
            <a:r>
              <a:rPr lang="es-E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Verdadera y Genuina Alianza</a:t>
            </a:r>
            <a:endParaRPr lang="es-ES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129726"/>
              </p:ext>
            </p:extLst>
          </p:nvPr>
        </p:nvGraphicFramePr>
        <p:xfrm>
          <a:off x="457200" y="1052736"/>
          <a:ext cx="8229600" cy="5805264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cxnSp>
        <p:nvCxnSpPr>
          <p:cNvPr id="26" name="25 Conector recto de flecha"/>
          <p:cNvCxnSpPr/>
          <p:nvPr/>
        </p:nvCxnSpPr>
        <p:spPr>
          <a:xfrm>
            <a:off x="8748464" y="407707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Llamada de nube"/>
          <p:cNvSpPr/>
          <p:nvPr/>
        </p:nvSpPr>
        <p:spPr>
          <a:xfrm>
            <a:off x="5580112" y="836712"/>
            <a:ext cx="2160240" cy="1525562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Consejo de</a:t>
            </a:r>
          </a:p>
          <a:p>
            <a:pPr algn="ctr"/>
            <a:r>
              <a:rPr lang="es-ES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Competencias</a:t>
            </a:r>
          </a:p>
          <a:p>
            <a:pPr algn="ctr"/>
            <a:r>
              <a:rPr lang="es-ES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Mineras</a:t>
            </a:r>
          </a:p>
          <a:p>
            <a:pPr algn="ctr"/>
            <a:r>
              <a:rPr lang="es-ES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“Un proyecto empresarial”</a:t>
            </a:r>
            <a:endParaRPr lang="es-ES" sz="1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323528" y="3717032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200"/>
          </a:p>
        </p:txBody>
      </p:sp>
      <p:sp>
        <p:nvSpPr>
          <p:cNvPr id="32" name="31 Llamada de nube"/>
          <p:cNvSpPr/>
          <p:nvPr/>
        </p:nvSpPr>
        <p:spPr>
          <a:xfrm>
            <a:off x="395536" y="1052736"/>
            <a:ext cx="2339752" cy="2052808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¿Existen </a:t>
            </a:r>
          </a:p>
          <a:p>
            <a:pPr algn="ctr"/>
            <a:r>
              <a:rPr lang="es-ES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Conversaciones?</a:t>
            </a:r>
          </a:p>
          <a:p>
            <a:pPr algn="ctr">
              <a:buFont typeface="Arial" pitchFamily="34" charset="0"/>
              <a:buChar char="•"/>
            </a:pPr>
            <a:r>
              <a:rPr lang="es-ES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Perfiles de Egreso</a:t>
            </a:r>
          </a:p>
          <a:p>
            <a:pPr algn="ctr">
              <a:buFont typeface="Arial" pitchFamily="34" charset="0"/>
              <a:buChar char="•"/>
            </a:pPr>
            <a:r>
              <a:rPr lang="es-ES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Curriculum</a:t>
            </a:r>
          </a:p>
          <a:p>
            <a:pPr algn="ctr">
              <a:buFont typeface="Arial" pitchFamily="34" charset="0"/>
              <a:buChar char="•"/>
            </a:pPr>
            <a:r>
              <a:rPr lang="es-ES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Mallas</a:t>
            </a:r>
          </a:p>
          <a:p>
            <a:pPr algn="ctr">
              <a:buFont typeface="Arial" pitchFamily="34" charset="0"/>
              <a:buChar char="•"/>
            </a:pPr>
            <a:r>
              <a:rPr lang="es-ES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Estàndares</a:t>
            </a:r>
            <a:endParaRPr lang="es-ES" sz="1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6901398" y="4941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sp>
        <p:nvSpPr>
          <p:cNvPr id="35" name="34 Llamada de nube"/>
          <p:cNvSpPr/>
          <p:nvPr/>
        </p:nvSpPr>
        <p:spPr>
          <a:xfrm>
            <a:off x="7285440" y="2025424"/>
            <a:ext cx="1512168" cy="1080120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Analíticos, adaptivos,</a:t>
            </a:r>
          </a:p>
          <a:p>
            <a:r>
              <a:rPr lang="es-ES" sz="1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Sociables, técnicos?</a:t>
            </a:r>
            <a:endParaRPr lang="es-ES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Llamada de nube"/>
          <p:cNvSpPr/>
          <p:nvPr/>
        </p:nvSpPr>
        <p:spPr>
          <a:xfrm>
            <a:off x="179512" y="3573016"/>
            <a:ext cx="2160240" cy="1800200"/>
          </a:xfrm>
          <a:prstGeom prst="cloudCallou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 entre la</a:t>
            </a:r>
          </a:p>
          <a:p>
            <a:pPr algn="just"/>
            <a:r>
              <a:rPr lang="es-ES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analítica v/s profesores (as) que trabajan en la industria </a:t>
            </a:r>
            <a:endParaRPr lang="es-ES" sz="1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Llamada de nube"/>
          <p:cNvSpPr/>
          <p:nvPr/>
        </p:nvSpPr>
        <p:spPr>
          <a:xfrm>
            <a:off x="7164288" y="3789040"/>
            <a:ext cx="914400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mtClean="0"/>
              <a:t>?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901902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1 Grupo"/>
          <p:cNvGrpSpPr/>
          <p:nvPr/>
        </p:nvGrpSpPr>
        <p:grpSpPr>
          <a:xfrm>
            <a:off x="1331640" y="764704"/>
            <a:ext cx="7128792" cy="4249145"/>
            <a:chOff x="1331640" y="908720"/>
            <a:chExt cx="7128792" cy="4249145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/>
            <a:srcRect l="24904" t="17686" r="30821" b="33817"/>
            <a:stretch>
              <a:fillRect/>
            </a:stretch>
          </p:blipFill>
          <p:spPr bwMode="auto">
            <a:xfrm>
              <a:off x="1661358" y="908721"/>
              <a:ext cx="5334000" cy="4249144"/>
            </a:xfrm>
            <a:prstGeom prst="rect">
              <a:avLst/>
            </a:prstGeom>
            <a:ln w="9525">
              <a:noFill/>
              <a:miter lim="800000"/>
            </a:ln>
            <a:effectLst/>
          </p:spPr>
          <p:style>
            <a:lnRef idx="0">
              <a:scrgbClr r="0" g="0" b="0"/>
            </a:lnRef>
            <a:fillRef idx="4294967295">
              <a:schemeClr val="lt1"/>
            </a:fillRef>
            <a:effectRef idx="0">
              <a:scrgbClr r="0" g="0" b="0"/>
            </a:effectRef>
            <a:fontRef idx="major"/>
          </p:style>
        </p:pic>
        <p:pic>
          <p:nvPicPr>
            <p:cNvPr id="1038" name="Picture 14" descr="Universidad Católica de la Santísima Concepción | Acreditada hasta el 2012"/>
            <p:cNvPicPr>
              <a:picLocks noChangeAspect="1" noChangeArrowheads="1"/>
            </p:cNvPicPr>
            <p:nvPr/>
          </p:nvPicPr>
          <p:blipFill>
            <a:blip r:embed="rId4"/>
            <a:srcRect r="75454"/>
            <a:stretch>
              <a:fillRect/>
            </a:stretch>
          </p:blipFill>
          <p:spPr bwMode="auto">
            <a:xfrm>
              <a:off x="5621798" y="4710010"/>
              <a:ext cx="359858" cy="357190"/>
            </a:xfrm>
            <a:prstGeom prst="rect">
              <a:avLst/>
            </a:prstGeom>
            <a:solidFill>
              <a:schemeClr val="tx2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7" name="Picture 16" descr="http://www.uac.cl/imagenes/logo.jpg"/>
            <p:cNvPicPr>
              <a:picLocks noChangeAspect="1" noChangeArrowheads="1"/>
            </p:cNvPicPr>
            <p:nvPr/>
          </p:nvPicPr>
          <p:blipFill>
            <a:blip r:embed="rId5"/>
            <a:srcRect t="13043" r="75543" b="15217"/>
            <a:stretch>
              <a:fillRect/>
            </a:stretch>
          </p:blipFill>
          <p:spPr bwMode="auto">
            <a:xfrm>
              <a:off x="3482242" y="2645711"/>
              <a:ext cx="259229" cy="31683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cxnSp>
          <p:nvCxnSpPr>
            <p:cNvPr id="43" name="42 Conector recto"/>
            <p:cNvCxnSpPr/>
            <p:nvPr/>
          </p:nvCxnSpPr>
          <p:spPr>
            <a:xfrm>
              <a:off x="4932040" y="1125417"/>
              <a:ext cx="571504" cy="1"/>
            </a:xfrm>
            <a:prstGeom prst="line">
              <a:avLst/>
            </a:prstGeom>
            <a:ln w="1905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>
              <a:off x="5156044" y="1773488"/>
              <a:ext cx="1000132" cy="1"/>
            </a:xfrm>
            <a:prstGeom prst="line">
              <a:avLst/>
            </a:prstGeom>
            <a:ln w="1905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"/>
            <p:cNvCxnSpPr/>
            <p:nvPr/>
          </p:nvCxnSpPr>
          <p:spPr>
            <a:xfrm>
              <a:off x="3563888" y="1555877"/>
              <a:ext cx="2000264" cy="1588"/>
            </a:xfrm>
            <a:prstGeom prst="line">
              <a:avLst/>
            </a:prstGeom>
            <a:ln w="1905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>
              <a:off x="4029503" y="2044665"/>
              <a:ext cx="1411664" cy="1"/>
            </a:xfrm>
            <a:prstGeom prst="line">
              <a:avLst/>
            </a:prstGeom>
            <a:ln w="1905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 flipV="1">
              <a:off x="5508104" y="2636479"/>
              <a:ext cx="998621" cy="1106"/>
            </a:xfrm>
            <a:prstGeom prst="line">
              <a:avLst/>
            </a:prstGeom>
            <a:ln w="1905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2" descr="Z:\LOGOS\Logos instituciones socias\Logos_Socios JPG\logo_uls.jp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3813479" y="2616909"/>
              <a:ext cx="345638" cy="345638"/>
            </a:xfrm>
            <a:prstGeom prst="roundRect">
              <a:avLst/>
            </a:prstGeom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4294967295">
              <a:schemeClr val="lt1"/>
            </a:fillRef>
            <a:effectRef idx="0">
              <a:scrgbClr r="0" g="0" b="0"/>
            </a:effectRef>
            <a:fontRef idx="major"/>
          </p:style>
        </p:pic>
        <p:cxnSp>
          <p:nvCxnSpPr>
            <p:cNvPr id="45" name="44 Conector recto"/>
            <p:cNvCxnSpPr/>
            <p:nvPr/>
          </p:nvCxnSpPr>
          <p:spPr>
            <a:xfrm>
              <a:off x="5231670" y="3967386"/>
              <a:ext cx="590466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"/>
            <p:cNvCxnSpPr/>
            <p:nvPr/>
          </p:nvCxnSpPr>
          <p:spPr>
            <a:xfrm>
              <a:off x="4141422" y="4840421"/>
              <a:ext cx="996580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16" descr="http://www.uac.cl/imagenes/logo.jpg"/>
            <p:cNvPicPr>
              <a:picLocks noChangeAspect="1" noChangeArrowheads="1"/>
            </p:cNvPicPr>
            <p:nvPr/>
          </p:nvPicPr>
          <p:blipFill>
            <a:blip r:embed="rId5"/>
            <a:srcRect t="13043" r="75543" b="15217"/>
            <a:stretch>
              <a:fillRect/>
            </a:stretch>
          </p:blipFill>
          <p:spPr bwMode="auto">
            <a:xfrm>
              <a:off x="4786767" y="1599631"/>
              <a:ext cx="318995" cy="389882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6" name="Picture 9" descr="Z:\LOGOS\Logos instituciones socias\Logos_Socios JPG\logo_udec.jp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6053846" y="4697994"/>
              <a:ext cx="306463" cy="377186"/>
            </a:xfrm>
            <a:prstGeom prst="roundRect">
              <a:avLst/>
            </a:prstGeom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4294967295">
              <a:schemeClr val="lt1"/>
            </a:fillRef>
            <a:effectRef idx="0">
              <a:scrgbClr r="0" g="0" b="0"/>
            </a:effectRef>
            <a:fontRef idx="major"/>
          </p:style>
        </p:pic>
        <p:cxnSp>
          <p:nvCxnSpPr>
            <p:cNvPr id="52" name="51 Conector recto"/>
            <p:cNvCxnSpPr/>
            <p:nvPr/>
          </p:nvCxnSpPr>
          <p:spPr>
            <a:xfrm>
              <a:off x="4029503" y="4221025"/>
              <a:ext cx="729718" cy="736"/>
            </a:xfrm>
            <a:prstGeom prst="line">
              <a:avLst/>
            </a:prstGeom>
            <a:ln w="1905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16" descr="http://www.uac.cl/imagenes/logo.jpg"/>
            <p:cNvPicPr>
              <a:picLocks noChangeAspect="1" noChangeArrowheads="1"/>
            </p:cNvPicPr>
            <p:nvPr/>
          </p:nvPicPr>
          <p:blipFill>
            <a:blip r:embed="rId5"/>
            <a:srcRect t="13043" r="75543" b="15217"/>
            <a:stretch>
              <a:fillRect/>
            </a:stretch>
          </p:blipFill>
          <p:spPr bwMode="auto">
            <a:xfrm>
              <a:off x="3706055" y="4081081"/>
              <a:ext cx="291849" cy="356704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050" name="Picture 2" descr="http://t2.gstatic.com/images?q=tbn:ANd9GcTZyWHONjNj96faHDOS8KiXkNBzqEeplw8ey6Ln_hJvv-khjaaw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06099" y="1917505"/>
              <a:ext cx="459756" cy="439767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6" descr="http://t0.gstatic.com/images?q=tbn:ANd9GcQZsHtm3M7s95v0moyO17-UW3lEI8aDah-TnkWKirENrDPUT5MMcA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69" r="20036" b="23500"/>
            <a:stretch>
              <a:fillRect/>
            </a:stretch>
          </p:blipFill>
          <p:spPr bwMode="auto">
            <a:xfrm>
              <a:off x="5225187" y="4715141"/>
              <a:ext cx="326888" cy="370716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://t3.gstatic.com/images?q=tbn:ANd9GcRjDpk1C_ItnGcZ_TlyeCN_tIkFty2EFGtglchz-Ar7DwRB5f6B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18" r="26006"/>
            <a:stretch>
              <a:fillRect/>
            </a:stretch>
          </p:blipFill>
          <p:spPr bwMode="auto">
            <a:xfrm>
              <a:off x="5695053" y="3425079"/>
              <a:ext cx="314143" cy="48217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6" descr="http://t0.gstatic.com/images?q=tbn:ANd9GcQZsHtm3M7s95v0moyO17-UW3lEI8aDah-TnkWKirENrDPUT5MMc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69" r="20036" b="23500"/>
            <a:stretch>
              <a:fillRect/>
            </a:stretch>
          </p:blipFill>
          <p:spPr bwMode="auto">
            <a:xfrm>
              <a:off x="6565225" y="3574366"/>
              <a:ext cx="365731" cy="414767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65856" y="1917505"/>
              <a:ext cx="430080" cy="439767"/>
            </a:xfrm>
            <a:prstGeom prst="rect">
              <a:avLst/>
            </a:prstGeom>
            <a:noFill/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1" descr="http://t1.gstatic.com/images?q=tbn:ANd9GcSEV9thT7noBJt0j93eR-7fb03wWKi33iule-zo1-8j_fBhgStM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95053" y="3967252"/>
              <a:ext cx="360040" cy="474778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1" name="Picture 13" descr="http://t1.gstatic.com/images?q=tbn:ANd9GcTQiBuD5yqMd0mcPRxFrp2vvqvrYLy5at2jY3KYsZWLTUCAEXB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62061" y="1273411"/>
              <a:ext cx="429819" cy="500078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5" name="Picture 17" descr="http://t1.gstatic.com/images?q=tbn:ANd9GcRSQXrymCzVNz9a3EoLK96bUT31wJbVzzuYcY-73xB7KIOznr7zOA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95113" y="3449154"/>
              <a:ext cx="411612" cy="530106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9" name="Picture 21" descr="http://t3.gstatic.com/images?q=tbn:ANd9GcQgKYnkGtCPZONpLm_3skpFK-awDHQKM_zxzk5V4AL9jrlngzwF2Q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91" b="27426"/>
            <a:stretch>
              <a:fillRect/>
            </a:stretch>
          </p:blipFill>
          <p:spPr bwMode="auto">
            <a:xfrm>
              <a:off x="7557293" y="4134831"/>
              <a:ext cx="354881" cy="28541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1" name="Picture 33" descr="http://www.uta.cl/WEB_UTA0701/rw_common/images/logoUTA_100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79" r="14140" b="14948"/>
            <a:stretch>
              <a:fillRect/>
            </a:stretch>
          </p:blipFill>
          <p:spPr bwMode="auto">
            <a:xfrm>
              <a:off x="4522042" y="908720"/>
              <a:ext cx="337990" cy="45450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7" descr="http://www.comberplast.cl/images/image/Logo%20UTFSM(1).jpg"/>
            <p:cNvPicPr>
              <a:picLocks noChangeAspect="1" noChangeArrowheads="1"/>
            </p:cNvPicPr>
            <p:nvPr/>
          </p:nvPicPr>
          <p:blipFill>
            <a:blip r:embed="rId19"/>
            <a:stretch>
              <a:fillRect/>
            </a:stretch>
          </p:blipFill>
          <p:spPr bwMode="auto">
            <a:xfrm>
              <a:off x="6094556" y="4066983"/>
              <a:ext cx="517582" cy="375047"/>
            </a:xfrm>
            <a:prstGeom prst="roundRect">
              <a:avLst/>
            </a:prstGeom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4294967295">
              <a:schemeClr val="lt1"/>
            </a:fillRef>
            <a:effectRef idx="0">
              <a:scrgbClr r="0" g="0" b="0"/>
            </a:effectRef>
            <a:fontRef idx="major"/>
          </p:style>
        </p:pic>
        <p:pic>
          <p:nvPicPr>
            <p:cNvPr id="77" name="Picture 21" descr="http://t3.gstatic.com/images?q=tbn:ANd9GcQgKYnkGtCPZONpLm_3skpFK-awDHQKM_zxzk5V4AL9jrlngzwF2Q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91" b="27426"/>
            <a:stretch>
              <a:fillRect/>
            </a:stretch>
          </p:blipFill>
          <p:spPr bwMode="auto">
            <a:xfrm>
              <a:off x="2751218" y="2002458"/>
              <a:ext cx="354881" cy="28541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21" descr="http://t3.gstatic.com/images?q=tbn:ANd9GcQgKYnkGtCPZONpLm_3skpFK-awDHQKM_zxzk5V4AL9jrlngzwF2Q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91" b="27426"/>
            <a:stretch>
              <a:fillRect/>
            </a:stretch>
          </p:blipFill>
          <p:spPr bwMode="auto">
            <a:xfrm>
              <a:off x="3079902" y="2645711"/>
              <a:ext cx="354881" cy="28541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0" name="79 Conector recto"/>
            <p:cNvCxnSpPr/>
            <p:nvPr/>
          </p:nvCxnSpPr>
          <p:spPr>
            <a:xfrm>
              <a:off x="3604883" y="4700258"/>
              <a:ext cx="959137" cy="1"/>
            </a:xfrm>
            <a:prstGeom prst="line">
              <a:avLst/>
            </a:prstGeom>
            <a:ln w="1905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2" name="Picture 21" descr="http://t3.gstatic.com/images?q=tbn:ANd9GcQgKYnkGtCPZONpLm_3skpFK-awDHQKM_zxzk5V4AL9jrlngzwF2Q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91" b="27426"/>
            <a:stretch>
              <a:fillRect/>
            </a:stretch>
          </p:blipFill>
          <p:spPr bwMode="auto">
            <a:xfrm>
              <a:off x="3208919" y="4584420"/>
              <a:ext cx="354881" cy="28541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3" name="Picture 45" descr="http://intranet.ubo.cl/systemdata/actividades/images/bernardo_logo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96836" y="4029170"/>
              <a:ext cx="383709" cy="38371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5" name="Picture 47" descr="http://www.1becas.com/wp-content/uploads/2010/12/LOGO-UTEM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90361" y="4046953"/>
              <a:ext cx="320983" cy="39172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7" name="Picture 49" descr="http://t0.gstatic.com/images?q=tbn:ANd9GcSEDM1de-JSzr-MaaQ9E7LpccaVMSCXOFO5u2s3uXXkNysbEgkW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16" t="6967" r="18897" b="5530"/>
            <a:stretch>
              <a:fillRect/>
            </a:stretch>
          </p:blipFill>
          <p:spPr bwMode="auto">
            <a:xfrm>
              <a:off x="2604645" y="2676506"/>
              <a:ext cx="408934" cy="28541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49" descr="http://t0.gstatic.com/images?q=tbn:ANd9GcSEDM1de-JSzr-MaaQ9E7LpccaVMSCXOFO5u2s3uXXkNysbEgkW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16" t="6967" r="18897" b="5530"/>
            <a:stretch>
              <a:fillRect/>
            </a:stretch>
          </p:blipFill>
          <p:spPr bwMode="auto">
            <a:xfrm>
              <a:off x="6485894" y="4770002"/>
              <a:ext cx="408934" cy="28541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9" name="Picture 51" descr="http://c2.emgcdn.net/cl/centro_logos/6/1/1/logogrupo_65116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11" b="22262"/>
            <a:stretch>
              <a:fillRect/>
            </a:stretch>
          </p:blipFill>
          <p:spPr bwMode="auto">
            <a:xfrm>
              <a:off x="2208414" y="1441774"/>
              <a:ext cx="816025" cy="26368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51" descr="http://c2.emgcdn.net/cl/centro_logos/6/1/1/logogrupo_65116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11" b="22262"/>
            <a:stretch>
              <a:fillRect/>
            </a:stretch>
          </p:blipFill>
          <p:spPr bwMode="auto">
            <a:xfrm>
              <a:off x="3923928" y="1581812"/>
              <a:ext cx="816025" cy="26368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51" descr="http://c2.emgcdn.net/cl/centro_logos/6/1/1/logogrupo_65116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11" b="22262"/>
            <a:stretch>
              <a:fillRect/>
            </a:stretch>
          </p:blipFill>
          <p:spPr bwMode="auto">
            <a:xfrm>
              <a:off x="3395935" y="2997625"/>
              <a:ext cx="816025" cy="26368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51" descr="http://c2.emgcdn.net/cl/centro_logos/6/1/1/logogrupo_65116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11" b="22262"/>
            <a:stretch>
              <a:fillRect/>
            </a:stretch>
          </p:blipFill>
          <p:spPr bwMode="auto">
            <a:xfrm>
              <a:off x="7640031" y="3575296"/>
              <a:ext cx="816025" cy="26368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5" name="Picture 57" descr="http://profile.ak.fbcdn.net/hprofile-ak-snc4/50272_164836890205702_751775_n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43"/>
            <a:stretch>
              <a:fillRect/>
            </a:stretch>
          </p:blipFill>
          <p:spPr bwMode="auto">
            <a:xfrm>
              <a:off x="2377078" y="1925224"/>
              <a:ext cx="297061" cy="432048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57" descr="http://profile.ak.fbcdn.net/hprofile-ak-snc4/50272_164836890205702_751775_n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43"/>
            <a:stretch>
              <a:fillRect/>
            </a:stretch>
          </p:blipFill>
          <p:spPr bwMode="auto">
            <a:xfrm>
              <a:off x="1851153" y="1250097"/>
              <a:ext cx="297061" cy="432048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7" name="Picture 59" descr="http://t1.gstatic.com/images?q=tbn:ANd9GcSAs0WHjcS3fjy6065uiHOuMfbxWEKvRGNjJBQWgvrKlImGkCfC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78177" y="3575296"/>
              <a:ext cx="575389" cy="35860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9" name="Picture 61" descr="http://www.ceduc.cl/wp-content/themes/ceduc/img/logo_ceduc.jpg">
              <a:hlinkClick r:id="rId27"/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65359" y="2115085"/>
              <a:ext cx="748740" cy="172786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61" descr="http://www.ceduc.cl/wp-content/themes/ceduc/img/logo_ceduc.jpg">
              <a:hlinkClick r:id="rId27"/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08205" y="3043074"/>
              <a:ext cx="748740" cy="172786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1" name="Picture 63" descr="IDMA | centro de formación técnica del medio ambiente">
              <a:hlinkClick r:id="rId29"/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621"/>
            <a:stretch>
              <a:fillRect/>
            </a:stretch>
          </p:blipFill>
          <p:spPr bwMode="auto">
            <a:xfrm>
              <a:off x="7736503" y="3861721"/>
              <a:ext cx="723929" cy="262999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5" name="Picture 67" descr="http://c2.emgcdn.net/cl/centro_logos/0/1/2/logogrupo_65210.jpg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58105" y="3039879"/>
              <a:ext cx="476250" cy="23812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67" descr="http://c2.emgcdn.net/cl/centro_logos/0/1/2/logogrupo_65210.jpg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84182" y="4182119"/>
              <a:ext cx="476250" cy="23812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7" name="Picture 69" descr="http://porunacarrera.cl/includes/thumbnailer.php/160/73/CFT_Simon_Bolivar.png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783"/>
            <a:stretch>
              <a:fillRect/>
            </a:stretch>
          </p:blipFill>
          <p:spPr bwMode="auto">
            <a:xfrm>
              <a:off x="2051720" y="2565577"/>
              <a:ext cx="455985" cy="411372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3" name="Picture 15" descr="http://t1.gstatic.com/images?q=tbn:ANd9GcQ7mxbDG6peEdcvJ3kW8ZRhEyG88zLdChfosL06BdthPutObpIB3Q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44208" y="2614552"/>
              <a:ext cx="366790" cy="36004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7" name="Picture 39" descr="http://www.educarchile.cl/UserFiles/P0001/Image/portal/articulos/logo-Universidad-del-Mar.jpg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22849" y="2614552"/>
              <a:ext cx="529471" cy="36004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9" name="Picture 41" descr="http://bligoo.com/media/users/2/114270/images/public/12558/logo_universidad_La_rep_blica.gif?v=1273523437327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73303" y="2614552"/>
              <a:ext cx="383073" cy="38307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51" descr="http://c2.emgcdn.net/cl/centro_logos/6/1/1/logogrupo_65116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11" b="22262"/>
            <a:stretch>
              <a:fillRect/>
            </a:stretch>
          </p:blipFill>
          <p:spPr bwMode="auto">
            <a:xfrm>
              <a:off x="7266161" y="2278859"/>
              <a:ext cx="816025" cy="26368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4" descr="http://www.conifos.cl/ImagenLogos/1409561913160229792.jpg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23006" y="2240279"/>
              <a:ext cx="313290" cy="337977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9" name="Picture 71" descr="http://www.cft-uda.cl/noticias/imagenes/noticia67.jpg">
              <a:hlinkClick r:id="rId38"/>
            </p:cNvPr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56747" y="2285957"/>
              <a:ext cx="436910" cy="292299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7" name="46 Conector recto"/>
            <p:cNvCxnSpPr/>
            <p:nvPr/>
          </p:nvCxnSpPr>
          <p:spPr>
            <a:xfrm>
              <a:off x="3491880" y="3861721"/>
              <a:ext cx="1243455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 descr="http://ucv.altavoz.net/prontus_unidacad/site/artic/20101013/imag/FOTO_0220101013171412.JPG">
              <a:hlinkClick r:id="rId40"/>
            </p:cNvPr>
            <p:cNvPicPr>
              <a:picLocks noChangeAspect="1" noChangeArrowheads="1"/>
            </p:cNvPicPr>
            <p:nvPr/>
          </p:nvPicPr>
          <p:blipFill>
            <a:blip r:embed="rId39"/>
            <a:srcRect r="64706"/>
            <a:stretch>
              <a:fillRect/>
            </a:stretch>
          </p:blipFill>
          <p:spPr bwMode="auto">
            <a:xfrm>
              <a:off x="3129171" y="3460740"/>
              <a:ext cx="357190" cy="375047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grpSp>
          <p:nvGrpSpPr>
            <p:cNvPr id="9" name="8 Grupo"/>
            <p:cNvGrpSpPr/>
            <p:nvPr/>
          </p:nvGrpSpPr>
          <p:grpSpPr>
            <a:xfrm>
              <a:off x="1932507" y="3908588"/>
              <a:ext cx="339092" cy="357190"/>
              <a:chOff x="4211960" y="2534698"/>
              <a:chExt cx="339092" cy="357190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pic>
            <p:nvPicPr>
              <p:cNvPr id="1034" name="Picture 10" descr="http://www.uai.cl/mailing/vina/libertad_prensa_05-12/img/index_r1_c1.jpg"/>
              <p:cNvPicPr>
                <a:picLocks noChangeAspect="1" noChangeArrowheads="1"/>
              </p:cNvPicPr>
              <p:nvPr/>
            </p:nvPicPr>
            <p:blipFill>
              <a:blip r:embed="rId41"/>
              <a:srcRect l="69284" t="34375" r="23788"/>
              <a:stretch>
                <a:fillRect/>
              </a:stretch>
            </p:blipFill>
            <p:spPr bwMode="auto">
              <a:xfrm>
                <a:off x="4211960" y="2534698"/>
                <a:ext cx="339092" cy="277814"/>
              </a:xfrm>
              <a:prstGeom prst="rect">
                <a:avLst/>
              </a:prstGeom>
              <a:noFill/>
            </p:spPr>
          </p:pic>
          <p:pic>
            <p:nvPicPr>
              <p:cNvPr id="1036" name="Picture 12" descr="http://www.uai.cl/mailing/vina/libertad_prensa_05-12/img/index_r2_c1.jpg"/>
              <p:cNvPicPr>
                <a:picLocks noChangeAspect="1" noChangeArrowheads="1"/>
              </p:cNvPicPr>
              <p:nvPr/>
            </p:nvPicPr>
            <p:blipFill>
              <a:blip r:embed="rId42"/>
              <a:srcRect l="69285" r="23787" b="81250"/>
              <a:stretch>
                <a:fillRect/>
              </a:stretch>
            </p:blipFill>
            <p:spPr bwMode="auto">
              <a:xfrm>
                <a:off x="4211960" y="2812512"/>
                <a:ext cx="339092" cy="79376"/>
              </a:xfrm>
              <a:prstGeom prst="rect">
                <a:avLst/>
              </a:prstGeom>
              <a:noFill/>
            </p:spPr>
          </p:pic>
        </p:grpSp>
        <p:pic>
          <p:nvPicPr>
            <p:cNvPr id="39" name="Picture 16" descr="http://www.uac.cl/imagenes/logo.jpg"/>
            <p:cNvPicPr>
              <a:picLocks noChangeAspect="1" noChangeArrowheads="1"/>
            </p:cNvPicPr>
            <p:nvPr/>
          </p:nvPicPr>
          <p:blipFill>
            <a:blip r:embed="rId5"/>
            <a:srcRect t="13043" r="75543" b="15217"/>
            <a:stretch>
              <a:fillRect/>
            </a:stretch>
          </p:blipFill>
          <p:spPr bwMode="auto">
            <a:xfrm>
              <a:off x="2409447" y="3908588"/>
              <a:ext cx="315148" cy="385181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5" name="Picture 7" descr="http://www.comberplast.cl/images/image/Logo%20UTFSM(1).jpg"/>
            <p:cNvPicPr>
              <a:picLocks noChangeAspect="1" noChangeArrowheads="1"/>
            </p:cNvPicPr>
            <p:nvPr/>
          </p:nvPicPr>
          <p:blipFill>
            <a:blip r:embed="rId19"/>
            <a:stretch>
              <a:fillRect/>
            </a:stretch>
          </p:blipFill>
          <p:spPr bwMode="auto">
            <a:xfrm>
              <a:off x="2868611" y="3908588"/>
              <a:ext cx="517582" cy="375047"/>
            </a:xfrm>
            <a:prstGeom prst="roundRect">
              <a:avLst/>
            </a:prstGeom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4294967295">
              <a:schemeClr val="lt1"/>
            </a:fillRef>
            <a:effectRef idx="0">
              <a:scrgbClr r="0" g="0" b="0"/>
            </a:effectRef>
            <a:fontRef idx="major"/>
          </p:style>
        </p:pic>
        <p:pic>
          <p:nvPicPr>
            <p:cNvPr id="2054" name="Picture 6" descr="http://t0.gstatic.com/images?q=tbn:ANd9GcQZsHtm3M7s95v0moyO17-UW3lEI8aDah-TnkWKirENrDPUT5MMcA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69" r="20036" b="23500"/>
            <a:stretch>
              <a:fillRect/>
            </a:stretch>
          </p:blipFill>
          <p:spPr bwMode="auto">
            <a:xfrm>
              <a:off x="2732243" y="3485544"/>
              <a:ext cx="341931" cy="38777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7" name="Picture 19" descr="http://t1.gstatic.com/images?q=tbn:ANd9GcTxVNMjQYAAF4YPbZHAv4sGxYg9Pj6LFNz4b-JTwPJVoMTYZDWKtQ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8" r="29505" b="32242"/>
            <a:stretch>
              <a:fillRect/>
            </a:stretch>
          </p:blipFill>
          <p:spPr bwMode="auto">
            <a:xfrm>
              <a:off x="2354837" y="3442064"/>
              <a:ext cx="302821" cy="43125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57" descr="http://profile.ak.fbcdn.net/hprofile-ak-snc4/50272_164836890205702_751775_n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43"/>
            <a:stretch>
              <a:fillRect/>
            </a:stretch>
          </p:blipFill>
          <p:spPr bwMode="auto">
            <a:xfrm>
              <a:off x="1995486" y="3441271"/>
              <a:ext cx="297061" cy="432048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67" descr="http://c2.emgcdn.net/cl/centro_logos/0/1/2/logogrupo_65210.jpg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71691" y="4007046"/>
              <a:ext cx="476250" cy="23812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59" descr="http://t1.gstatic.com/images?q=tbn:ANd9GcSAs0WHjcS3fjy6065uiHOuMfbxWEKvRGNjJBQWgvrKlImGkCfC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31640" y="3523943"/>
              <a:ext cx="572207" cy="356622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68" name="2067 Grupo"/>
            <p:cNvGrpSpPr/>
            <p:nvPr/>
          </p:nvGrpSpPr>
          <p:grpSpPr>
            <a:xfrm>
              <a:off x="4221591" y="2997625"/>
              <a:ext cx="565177" cy="427454"/>
              <a:chOff x="4221591" y="3356992"/>
              <a:chExt cx="565177" cy="427454"/>
            </a:xfrm>
          </p:grpSpPr>
          <p:cxnSp>
            <p:nvCxnSpPr>
              <p:cNvPr id="42" name="41 Conector recto"/>
              <p:cNvCxnSpPr/>
              <p:nvPr/>
            </p:nvCxnSpPr>
            <p:spPr>
              <a:xfrm>
                <a:off x="4221591" y="3356992"/>
                <a:ext cx="206393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124 Conector recto"/>
              <p:cNvCxnSpPr/>
              <p:nvPr/>
            </p:nvCxnSpPr>
            <p:spPr>
              <a:xfrm flipH="1" flipV="1">
                <a:off x="4427984" y="3356992"/>
                <a:ext cx="358784" cy="427454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73" name="2072 CuadroTexto"/>
          <p:cNvSpPr txBox="1"/>
          <p:nvPr/>
        </p:nvSpPr>
        <p:spPr>
          <a:xfrm>
            <a:off x="5520316" y="5669521"/>
            <a:ext cx="315614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8 Centros de Formación Técnica</a:t>
            </a:r>
            <a:endParaRPr lang="es-CL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33" name="132 CuadroTexto"/>
          <p:cNvSpPr txBox="1"/>
          <p:nvPr/>
        </p:nvSpPr>
        <p:spPr>
          <a:xfrm>
            <a:off x="5499030" y="5165465"/>
            <a:ext cx="317742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4</a:t>
            </a:r>
            <a:r>
              <a:rPr lang="es-CL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Institutos Profesionales</a:t>
            </a:r>
            <a:endParaRPr lang="es-CL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34" name="133 CuadroTexto"/>
          <p:cNvSpPr txBox="1"/>
          <p:nvPr/>
        </p:nvSpPr>
        <p:spPr>
          <a:xfrm>
            <a:off x="615252" y="5157192"/>
            <a:ext cx="251658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smtClean="0">
                <a:solidFill>
                  <a:srgbClr val="002060"/>
                </a:solidFill>
                <a:latin typeface="Arial Narrow" pitchFamily="34" charset="0"/>
              </a:rPr>
              <a:t>18 Universidades CRUCH</a:t>
            </a:r>
            <a:endParaRPr lang="es-CL" b="1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35" name="134 CuadroTexto"/>
          <p:cNvSpPr txBox="1"/>
          <p:nvPr/>
        </p:nvSpPr>
        <p:spPr>
          <a:xfrm>
            <a:off x="615251" y="5661248"/>
            <a:ext cx="251658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8</a:t>
            </a:r>
            <a:r>
              <a:rPr lang="es-CL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Universidades Privadas</a:t>
            </a:r>
            <a:endParaRPr lang="es-CL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76" name="75 Grupo"/>
          <p:cNvGrpSpPr/>
          <p:nvPr/>
        </p:nvGrpSpPr>
        <p:grpSpPr>
          <a:xfrm>
            <a:off x="2813352" y="6269111"/>
            <a:ext cx="3603503" cy="472257"/>
            <a:chOff x="2513086" y="6053087"/>
            <a:chExt cx="3603503" cy="472257"/>
          </a:xfrm>
        </p:grpSpPr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45" t="20395" r="81384" b="69922"/>
            <a:stretch>
              <a:fillRect/>
            </a:stretch>
          </p:blipFill>
          <p:spPr bwMode="auto">
            <a:xfrm>
              <a:off x="4252714" y="6053087"/>
              <a:ext cx="535310" cy="472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35" t="20395" r="60519" b="74764"/>
            <a:stretch>
              <a:fillRect/>
            </a:stretch>
          </p:blipFill>
          <p:spPr bwMode="auto">
            <a:xfrm>
              <a:off x="2513086" y="6151150"/>
              <a:ext cx="1842890" cy="236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25236" r="65668" b="69922"/>
            <a:stretch>
              <a:fillRect/>
            </a:stretch>
          </p:blipFill>
          <p:spPr bwMode="auto">
            <a:xfrm>
              <a:off x="4716016" y="6237312"/>
              <a:ext cx="1400573" cy="236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4" name="Picture 5" descr="http://www.iimch.cl/media/k2/items/cache/cfee1df0aef1bf88281266898fc4ff19_XL.jpg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5" r="19122"/>
          <a:stretch>
            <a:fillRect/>
          </a:stretch>
        </p:blipFill>
        <p:spPr bwMode="auto">
          <a:xfrm>
            <a:off x="467544" y="188640"/>
            <a:ext cx="692727" cy="50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84 Rectángulo"/>
          <p:cNvSpPr/>
          <p:nvPr/>
        </p:nvSpPr>
        <p:spPr>
          <a:xfrm>
            <a:off x="1259632" y="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Oferta de Carreras de </a:t>
            </a:r>
            <a:r>
              <a:rPr lang="es-E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Minería</a:t>
            </a:r>
            <a:endParaRPr lang="es-CL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6" name="85 CuadroTexto"/>
          <p:cNvSpPr txBox="1"/>
          <p:nvPr/>
        </p:nvSpPr>
        <p:spPr>
          <a:xfrm>
            <a:off x="3191006" y="5165465"/>
            <a:ext cx="2249095" cy="1292662"/>
          </a:xfrm>
          <a:prstGeom prst="rect">
            <a:avLst/>
          </a:prstGeom>
          <a:noFill/>
          <a:ln w="19050">
            <a:solidFill>
              <a:srgbClr val="DE373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CL" sz="110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CL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35 Instituciones</a:t>
            </a:r>
          </a:p>
          <a:p>
            <a:pPr algn="ctr"/>
            <a:endParaRPr lang="es-CL" sz="11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0815" y="6249133"/>
            <a:ext cx="2513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smtClean="0">
                <a:solidFill>
                  <a:srgbClr val="FF0000"/>
                </a:solidFill>
              </a:rPr>
              <a:t>SUBIENDO¡¡¡¡¡</a:t>
            </a:r>
            <a:endParaRPr lang="es-CL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66382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611560" y="1700808"/>
            <a:ext cx="784887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3200" b="1" smtClean="0"/>
              <a:t>Se requiere un</a:t>
            </a:r>
            <a:r>
              <a:rPr lang="es-ES_tradnl" sz="3200" b="1" smtClean="0">
                <a:latin typeface="+mn-lt"/>
              </a:rPr>
              <a:t>a </a:t>
            </a:r>
            <a:r>
              <a:rPr lang="es-ES_tradnl" sz="3200" b="1" smtClean="0">
                <a:solidFill>
                  <a:srgbClr val="FF0000"/>
                </a:solidFill>
                <a:latin typeface="+mn-lt"/>
              </a:rPr>
              <a:t>estrategia sectorial </a:t>
            </a:r>
            <a:r>
              <a:rPr lang="es-ES_tradnl" sz="3200" b="1" smtClean="0">
                <a:solidFill>
                  <a:srgbClr val="000000"/>
                </a:solidFill>
                <a:latin typeface="+mn-lt"/>
              </a:rPr>
              <a:t>con un componente de </a:t>
            </a:r>
            <a:r>
              <a:rPr lang="es-ES_tradnl" sz="3200" b="1" smtClean="0">
                <a:solidFill>
                  <a:srgbClr val="FF0000"/>
                </a:solidFill>
                <a:latin typeface="+mn-lt"/>
              </a:rPr>
              <a:t>corto plazo para abordar </a:t>
            </a:r>
            <a:r>
              <a:rPr lang="es-ES_tradnl" sz="3200" b="1" smtClean="0">
                <a:solidFill>
                  <a:srgbClr val="FF0000"/>
                </a:solidFill>
              </a:rPr>
              <a:t>brechas 2014-2020 </a:t>
            </a:r>
            <a:r>
              <a:rPr lang="es-ES_tradnl" sz="3200" b="1" smtClean="0">
                <a:solidFill>
                  <a:srgbClr val="000000"/>
                </a:solidFill>
                <a:latin typeface="+mn-lt"/>
              </a:rPr>
              <a:t>y un componente</a:t>
            </a:r>
            <a:r>
              <a:rPr lang="es-ES_tradnl" sz="3200" b="1" smtClean="0">
                <a:solidFill>
                  <a:srgbClr val="8A1E04"/>
                </a:solidFill>
                <a:latin typeface="+mn-lt"/>
              </a:rPr>
              <a:t> de </a:t>
            </a:r>
            <a:r>
              <a:rPr lang="es-ES_tradnl" sz="3200" b="1" smtClean="0">
                <a:solidFill>
                  <a:srgbClr val="FF0000"/>
                </a:solidFill>
                <a:latin typeface="+mn-lt"/>
              </a:rPr>
              <a:t>largo plazo</a:t>
            </a:r>
            <a:r>
              <a:rPr lang="es-ES_tradnl" sz="3200" b="1" smtClean="0">
                <a:latin typeface="+mn-lt"/>
              </a:rPr>
              <a:t> para </a:t>
            </a:r>
            <a:r>
              <a:rPr lang="es-ES_tradnl" sz="3200" b="1" smtClean="0">
                <a:solidFill>
                  <a:srgbClr val="FF3300"/>
                </a:solidFill>
              </a:rPr>
              <a:t>instalar los </a:t>
            </a:r>
            <a:r>
              <a:rPr lang="es-ES_tradnl" sz="3200" b="1" u="sng" smtClean="0">
                <a:solidFill>
                  <a:srgbClr val="FF3300"/>
                </a:solidFill>
              </a:rPr>
              <a:t>recursos y capacidades </a:t>
            </a:r>
            <a:r>
              <a:rPr lang="es-ES_tradnl" sz="3200" b="1" smtClean="0"/>
              <a:t>que aseguren </a:t>
            </a:r>
            <a:r>
              <a:rPr lang="en-US" sz="3200" b="1" smtClean="0"/>
              <a:t>en</a:t>
            </a:r>
            <a:r>
              <a:rPr lang="es-ES_tradnl" sz="3200" b="1" smtClean="0"/>
              <a:t> </a:t>
            </a:r>
            <a:r>
              <a:rPr lang="es-ES_tradnl" sz="3200" b="1" smtClean="0">
                <a:solidFill>
                  <a:srgbClr val="FF3300"/>
                </a:solidFill>
              </a:rPr>
              <a:t>cantidad y calidad</a:t>
            </a:r>
            <a:r>
              <a:rPr lang="es-ES_tradnl" sz="3200" b="1" smtClean="0"/>
              <a:t> de los recursos humanos requeridos.</a:t>
            </a:r>
            <a:endParaRPr lang="es-ES_tradnl" sz="3200" b="1" smtClean="0">
              <a:solidFill>
                <a:srgbClr val="8A1E04"/>
              </a:solidFill>
            </a:endParaRPr>
          </a:p>
          <a:p>
            <a:pPr algn="ctr">
              <a:spcAft>
                <a:spcPts val="1200"/>
              </a:spcAft>
            </a:pPr>
            <a:endParaRPr lang="es-ES_tradnl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1200"/>
              </a:spcAft>
            </a:pPr>
            <a:r>
              <a:rPr lang="es-ES_tradnl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GOBIERNO – EMPRESAS MINERAS - UNIVERSIDADES</a:t>
            </a:r>
            <a:endParaRPr lang="en-US" sz="24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Aft>
                <a:spcPts val="1200"/>
              </a:spcAft>
            </a:pPr>
            <a:r>
              <a:rPr lang="es-ES_tradnl" sz="3200" b="1" smtClean="0">
                <a:latin typeface="+mn-lt"/>
              </a:rPr>
              <a:t> </a:t>
            </a:r>
            <a:endParaRPr lang="en-US" sz="3200">
              <a:solidFill>
                <a:srgbClr val="8A1E04"/>
              </a:solidFill>
              <a:latin typeface="+mn-lt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2768697" y="6269111"/>
            <a:ext cx="3603503" cy="472257"/>
            <a:chOff x="2513086" y="6053087"/>
            <a:chExt cx="3603503" cy="47225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45" t="20395" r="81384" b="69922"/>
            <a:stretch>
              <a:fillRect/>
            </a:stretch>
          </p:blipFill>
          <p:spPr bwMode="auto">
            <a:xfrm>
              <a:off x="4252714" y="6053087"/>
              <a:ext cx="535310" cy="472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35" t="20395" r="60519" b="74764"/>
            <a:stretch>
              <a:fillRect/>
            </a:stretch>
          </p:blipFill>
          <p:spPr bwMode="auto">
            <a:xfrm>
              <a:off x="2513086" y="6151150"/>
              <a:ext cx="1842890" cy="236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25236" r="65668" b="69922"/>
            <a:stretch>
              <a:fillRect/>
            </a:stretch>
          </p:blipFill>
          <p:spPr bwMode="auto">
            <a:xfrm>
              <a:off x="4716016" y="6237312"/>
              <a:ext cx="1400573" cy="236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5" descr="http://www.iimch.cl/media/k2/items/cache/cfee1df0aef1bf88281266898fc4ff19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5" r="19122"/>
          <a:stretch>
            <a:fillRect/>
          </a:stretch>
        </p:blipFill>
        <p:spPr bwMode="auto">
          <a:xfrm>
            <a:off x="422889" y="188640"/>
            <a:ext cx="692727" cy="50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331640" y="273032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Propuesta al Sector Productivo</a:t>
            </a:r>
            <a:endParaRPr lang="es-CL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1627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mtClean="0"/>
              <a:t>LIDERAZGO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3500393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endParaRPr lang="es-ES" sz="4800" smtClean="0"/>
          </a:p>
          <a:p>
            <a:pPr marL="109728" indent="0" algn="ctr">
              <a:buNone/>
            </a:pPr>
            <a:endParaRPr lang="es-ES" sz="4800"/>
          </a:p>
          <a:p>
            <a:pPr marL="109728" indent="0" algn="ctr">
              <a:buNone/>
            </a:pPr>
            <a:r>
              <a:rPr lang="es-ES" sz="4800" b="1" smtClean="0">
                <a:solidFill>
                  <a:srgbClr val="FF0000"/>
                </a:solidFill>
              </a:rPr>
              <a:t>Los lideres nacen … o se hacen</a:t>
            </a:r>
            <a:endParaRPr lang="es-ES" sz="4800" b="1">
              <a:solidFill>
                <a:srgbClr val="FF0000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mtClean="0">
                <a:solidFill>
                  <a:srgbClr val="FF0000"/>
                </a:solidFill>
              </a:rPr>
              <a:t>PREGUNTA… ¿Qué creen?</a:t>
            </a:r>
            <a:endParaRPr lang="es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65906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s-ES" sz="3200" smtClean="0"/>
              <a:t>Lo siento, lo importante en primer lugar es que:</a:t>
            </a:r>
          </a:p>
          <a:p>
            <a:endParaRPr lang="es-ES"/>
          </a:p>
          <a:p>
            <a:endParaRPr lang="es-ES" smtClean="0"/>
          </a:p>
          <a:p>
            <a:pPr marL="109728" indent="0" algn="ctr">
              <a:buNone/>
            </a:pPr>
            <a:r>
              <a:rPr lang="es-ES" sz="13800" smtClean="0">
                <a:solidFill>
                  <a:srgbClr val="FF0000"/>
                </a:solidFill>
              </a:rPr>
              <a:t>NAZCAN</a:t>
            </a:r>
            <a:endParaRPr lang="es-ES" sz="13800">
              <a:solidFill>
                <a:srgbClr val="FF0000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mtClean="0">
                <a:solidFill>
                  <a:srgbClr val="FF0000"/>
                </a:solidFill>
              </a:rPr>
              <a:t>RESPUESTA</a:t>
            </a:r>
            <a:endParaRPr lang="es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289018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s-ES" sz="2800" b="1" smtClean="0">
                <a:latin typeface="Times New Roman" pitchFamily="18" charset="0"/>
                <a:cs typeface="Times New Roman" pitchFamily="18" charset="0"/>
              </a:rPr>
              <a:t>Todos saben algo de liderazgo, en términos formales e informales…</a:t>
            </a:r>
            <a:endParaRPr lang="es-ES" sz="2800" b="1">
              <a:latin typeface="Times New Roman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es-ES" sz="2800" b="1" smtClean="0">
                <a:latin typeface="Times New Roman" pitchFamily="18" charset="0"/>
                <a:cs typeface="Times New Roman" pitchFamily="18" charset="0"/>
              </a:rPr>
              <a:t>Las escuelas por lo general no enseñan mucho el liderazgo… hoy existe mas preocupación</a:t>
            </a:r>
          </a:p>
          <a:p>
            <a:pPr marL="109728" indent="0" algn="ctr">
              <a:buNone/>
            </a:pPr>
            <a:r>
              <a:rPr lang="es-ES" sz="2800" b="1" smtClean="0">
                <a:latin typeface="Times New Roman" pitchFamily="18" charset="0"/>
                <a:cs typeface="Times New Roman" pitchFamily="18" charset="0"/>
              </a:rPr>
              <a:t>Indirectamente a través de la lectura.. Lo que aprenden de los padres.. De los primeros trabajos..</a:t>
            </a:r>
          </a:p>
          <a:p>
            <a:pPr marL="109728" indent="0" algn="ctr">
              <a:buNone/>
            </a:pPr>
            <a:r>
              <a:rPr lang="es-ES" sz="2800" b="1" smtClean="0">
                <a:latin typeface="Times New Roman" pitchFamily="18" charset="0"/>
                <a:cs typeface="Times New Roman" pitchFamily="18" charset="0"/>
              </a:rPr>
              <a:t>Lo que le enseñaron los jefes…</a:t>
            </a:r>
          </a:p>
          <a:p>
            <a:pPr marL="109728" indent="0" algn="ctr">
              <a:buNone/>
            </a:pPr>
            <a:r>
              <a:rPr lang="es-ES" sz="2800" b="1" smtClean="0">
                <a:latin typeface="Times New Roman" pitchFamily="18" charset="0"/>
                <a:cs typeface="Times New Roman" pitchFamily="18" charset="0"/>
              </a:rPr>
              <a:t>De las personas que imitaron y que admiraron...</a:t>
            </a:r>
          </a:p>
          <a:p>
            <a:pPr marL="109728" indent="0" algn="ctr">
              <a:buNone/>
            </a:pPr>
            <a:r>
              <a:rPr lang="es-ES" sz="2800" b="1" smtClean="0">
                <a:latin typeface="Times New Roman" pitchFamily="18" charset="0"/>
                <a:cs typeface="Times New Roman" pitchFamily="18" charset="0"/>
              </a:rPr>
              <a:t>Tomaron prestadas algunas de sus características de esas personas..</a:t>
            </a:r>
          </a:p>
          <a:p>
            <a:pPr marL="109728" indent="0" algn="ctr">
              <a:buNone/>
            </a:pPr>
            <a:r>
              <a:rPr lang="es-ES" sz="2800" b="1" smtClean="0">
                <a:latin typeface="Times New Roman" pitchFamily="18" charset="0"/>
                <a:cs typeface="Times New Roman" pitchFamily="18" charset="0"/>
              </a:rPr>
              <a:t>Y así aprendieron las buenas lecciones de liderazgos.. y olvidaron las malas…</a:t>
            </a:r>
          </a:p>
          <a:p>
            <a:pPr marL="109728" indent="0" algn="ctr">
              <a:buNone/>
            </a:pPr>
            <a:endParaRPr lang="es-ES" sz="280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es-ES" smtClean="0">
                <a:solidFill>
                  <a:srgbClr val="FF0000"/>
                </a:solidFill>
              </a:rPr>
              <a:t>Aprendieron liderazgo…</a:t>
            </a:r>
            <a:endParaRPr lang="es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8273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mtClean="0"/>
              <a:t>Presidente Instituto de Ingenieros de Minas de Chile</a:t>
            </a:r>
            <a:endParaRPr lang="es-ES"/>
          </a:p>
        </p:txBody>
      </p:sp>
      <p:pic>
        <p:nvPicPr>
          <p:cNvPr id="2050" name="Picture 2" descr="C:\Users\Leopoldo\AppData\Local\Microsoft\Windows\Temporary Internet Files\Content.Outlook\1KMORVN1\lcontrer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1556792"/>
            <a:ext cx="424847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://www.iimch.cl/media/k2/items/cache/cfee1df0aef1bf88281266898fc4ff19_XL.jpg"/>
          <p:cNvPicPr>
            <a:picLocks noChangeAspect="1" noChangeArrowheads="1"/>
          </p:cNvPicPr>
          <p:nvPr/>
        </p:nvPicPr>
        <p:blipFill>
          <a:blip r:embed="rId3"/>
          <a:srcRect l="22334" r="19122"/>
          <a:stretch>
            <a:fillRect/>
          </a:stretch>
        </p:blipFill>
        <p:spPr bwMode="auto">
          <a:xfrm>
            <a:off x="1331641" y="1556792"/>
            <a:ext cx="1152128" cy="98072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732240" y="1556792"/>
            <a:ext cx="1219200" cy="1052736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229785" y="4392488"/>
            <a:ext cx="1219200" cy="1052736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1" name="Picture 5" descr="http://www.iimch.cl/media/k2/items/cache/cfee1df0aef1bf88281266898fc4ff19_XL.jpg"/>
          <p:cNvPicPr>
            <a:picLocks noChangeAspect="1" noChangeArrowheads="1"/>
          </p:cNvPicPr>
          <p:nvPr/>
        </p:nvPicPr>
        <p:blipFill>
          <a:blip r:embed="rId3"/>
          <a:srcRect l="22334" r="19122"/>
          <a:stretch>
            <a:fillRect/>
          </a:stretch>
        </p:blipFill>
        <p:spPr bwMode="auto">
          <a:xfrm>
            <a:off x="6732240" y="4464496"/>
            <a:ext cx="1152128" cy="98072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774" y="5465649"/>
            <a:ext cx="128587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687285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s-ES" smtClean="0"/>
              <a:t>Bueno, lo anterior, lo incorporaron a su actuar como lideres en los distintos grupos de interés y/o negocios, gobierno, política, ejercito u organizaciones sociales.</a:t>
            </a:r>
          </a:p>
          <a:p>
            <a:pPr marL="109728" indent="0">
              <a:buNone/>
            </a:pPr>
            <a:endParaRPr lang="es-ES"/>
          </a:p>
          <a:p>
            <a:pPr marL="109728" indent="0">
              <a:buNone/>
            </a:pPr>
            <a:r>
              <a:rPr lang="es-ES" smtClean="0"/>
              <a:t>El liderazgo es importante para ascender en los negocios. Porque son este tipo de personas las que ascienden mas rápido.</a:t>
            </a:r>
          </a:p>
          <a:p>
            <a:pPr marL="109728" indent="0">
              <a:buNone/>
            </a:pPr>
            <a:endParaRPr lang="es-ES" smtClean="0"/>
          </a:p>
          <a:p>
            <a:pPr marL="109728" indent="0">
              <a:buNone/>
            </a:pPr>
            <a:r>
              <a:rPr lang="es-ES" smtClean="0"/>
              <a:t>Este liderazgo te ayuda a organizar tu vida cuando tienes dificultades</a:t>
            </a:r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>
                <a:solidFill>
                  <a:srgbClr val="FF0000"/>
                </a:solidFill>
              </a:rPr>
              <a:t>Aprendieron liderazgo…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5215088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ClrTx/>
              <a:buSzPct val="90000"/>
              <a:buFont typeface="Wingdings" pitchFamily="2" charset="2"/>
              <a:buChar char="ü"/>
            </a:pPr>
            <a:r>
              <a:rPr lang="es-ES" smtClean="0"/>
              <a:t>Estamos abrumados con tanta información..</a:t>
            </a:r>
          </a:p>
          <a:p>
            <a:pPr>
              <a:buClrTx/>
              <a:buSzPct val="90000"/>
              <a:buFont typeface="Wingdings" pitchFamily="2" charset="2"/>
              <a:buChar char="ü"/>
            </a:pPr>
            <a:r>
              <a:rPr lang="es-ES" smtClean="0"/>
              <a:t>Estamos anegados de tanta información..</a:t>
            </a:r>
          </a:p>
          <a:p>
            <a:pPr>
              <a:buClrTx/>
              <a:buSzPct val="90000"/>
              <a:buFont typeface="Wingdings" pitchFamily="2" charset="2"/>
              <a:buChar char="ü"/>
            </a:pPr>
            <a:r>
              <a:rPr lang="es-ES" smtClean="0"/>
              <a:t>Nuestras competencias solo son capaces de procesar una cierta cantidad de información a la vez..</a:t>
            </a:r>
          </a:p>
          <a:p>
            <a:pPr>
              <a:buClrTx/>
              <a:buSzPct val="90000"/>
              <a:buFont typeface="Wingdings" pitchFamily="2" charset="2"/>
              <a:buChar char="ü"/>
            </a:pPr>
            <a:r>
              <a:rPr lang="es-ES" smtClean="0"/>
              <a:t>Estamos sobrecargados</a:t>
            </a:r>
          </a:p>
          <a:p>
            <a:pPr>
              <a:buClrTx/>
              <a:buSzPct val="90000"/>
              <a:buFont typeface="Wingdings" pitchFamily="2" charset="2"/>
              <a:buChar char="ü"/>
            </a:pPr>
            <a:r>
              <a:rPr lang="es-ES" smtClean="0"/>
              <a:t>Y eso nos hace aparecen en estado latente de emergencia… que estamos en crisis? ¿Cuál es el efecto?</a:t>
            </a:r>
          </a:p>
          <a:p>
            <a:pPr>
              <a:buClrTx/>
              <a:buSzPct val="90000"/>
              <a:buFont typeface="Wingdings" pitchFamily="2" charset="2"/>
              <a:buChar char="ü"/>
            </a:pPr>
            <a:r>
              <a:rPr lang="es-ES" smtClean="0"/>
              <a:t>Lo anterior nos puede hacer tomar MALAS DECISIONES equivocadas… tanto a loa cercanos como empleados que trabajan con Uds.</a:t>
            </a:r>
          </a:p>
          <a:p>
            <a:pPr>
              <a:buClrTx/>
              <a:buSzPct val="90000"/>
              <a:buFont typeface="Wingdings" pitchFamily="2" charset="2"/>
              <a:buChar char="ü"/>
            </a:pPr>
            <a:r>
              <a:rPr lang="es-ES" smtClean="0"/>
              <a:t>¿Cómo manejarlo? ; ¿Cómo procesarlo? ; ¿tenemos un filosofía para enfrentar esto?</a:t>
            </a:r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mtClean="0">
                <a:solidFill>
                  <a:srgbClr val="FF0000"/>
                </a:solidFill>
              </a:rPr>
              <a:t>La revolución de la información</a:t>
            </a:r>
            <a:endParaRPr lang="es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29258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es-E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ctr">
              <a:buNone/>
            </a:pPr>
            <a:endPara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ctr">
              <a:buNone/>
            </a:pPr>
            <a:endParaRPr lang="es-E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ctr">
              <a:buNone/>
            </a:pPr>
            <a:r>
              <a:rPr lang="es-E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principios de liderazgo ofrecen una filosofía para gestionarlo..</a:t>
            </a:r>
            <a:endPara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mtClean="0">
                <a:solidFill>
                  <a:srgbClr val="FF0000"/>
                </a:solidFill>
              </a:rPr>
              <a:t>La filosofía …</a:t>
            </a:r>
            <a:endParaRPr lang="es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867091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s-ES" sz="5400" b="1" smtClean="0"/>
              <a:t>LEER</a:t>
            </a:r>
          </a:p>
          <a:p>
            <a:pPr marL="109728" indent="0" algn="ctr">
              <a:buNone/>
            </a:pPr>
            <a:r>
              <a:rPr lang="es-ES" sz="5400" b="1" smtClean="0"/>
              <a:t>ESCUCHAR</a:t>
            </a:r>
          </a:p>
          <a:p>
            <a:pPr marL="109728" indent="0" algn="ctr">
              <a:buNone/>
            </a:pPr>
            <a:r>
              <a:rPr lang="es-ES" sz="5400" b="1" smtClean="0"/>
              <a:t>DEBATIR</a:t>
            </a:r>
          </a:p>
          <a:p>
            <a:pPr marL="109728" indent="0" algn="ctr">
              <a:buNone/>
            </a:pPr>
            <a:r>
              <a:rPr lang="es-ES" sz="5400" b="1" smtClean="0"/>
              <a:t>PENSAR</a:t>
            </a:r>
          </a:p>
          <a:p>
            <a:pPr marL="109728" indent="0" algn="ctr">
              <a:buNone/>
            </a:pPr>
            <a:r>
              <a:rPr lang="es-ES" sz="5400" b="1" smtClean="0"/>
              <a:t>ESCRIBIR</a:t>
            </a:r>
            <a:endParaRPr lang="es-ES" sz="5400" b="1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mtClean="0">
                <a:solidFill>
                  <a:srgbClr val="FF0000"/>
                </a:solidFill>
              </a:rPr>
              <a:t>LIDERAZGO</a:t>
            </a:r>
            <a:endParaRPr lang="es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94119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  <a:p>
            <a:pPr marL="109728" indent="0" algn="ctr">
              <a:buNone/>
            </a:pPr>
            <a:r>
              <a:rPr lang="es-ES" sz="3600" b="1" smtClean="0"/>
              <a:t>SOCIEDAD DE LA INFORMACION</a:t>
            </a:r>
          </a:p>
          <a:p>
            <a:pPr marL="109728" indent="0" algn="ctr">
              <a:buNone/>
            </a:pPr>
            <a:r>
              <a:rPr lang="es-ES" sz="3600" b="1" smtClean="0"/>
              <a:t>¿Sobrecargados?</a:t>
            </a:r>
          </a:p>
          <a:p>
            <a:pPr algn="ctr"/>
            <a:endParaRPr lang="es-ES" sz="3600" b="1"/>
          </a:p>
          <a:p>
            <a:pPr marL="109728" indent="0" algn="ctr">
              <a:buNone/>
            </a:pPr>
            <a:r>
              <a:rPr lang="es-ES" sz="3600" b="1" smtClean="0"/>
              <a:t>SOCIEDAD DEL CONOCIMIENTO</a:t>
            </a:r>
          </a:p>
          <a:p>
            <a:pPr marL="109728" indent="0" algn="ctr">
              <a:buNone/>
            </a:pPr>
            <a:r>
              <a:rPr lang="es-ES" sz="3600" b="1" smtClean="0"/>
              <a:t>¿Preparados?</a:t>
            </a:r>
            <a:endParaRPr lang="es-ES" sz="3600" b="1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mtClean="0">
                <a:solidFill>
                  <a:srgbClr val="FF0000"/>
                </a:solidFill>
              </a:rPr>
              <a:t>Agobiados los “Nenes” (as) ¡¡¡¡¡</a:t>
            </a:r>
            <a:endParaRPr lang="es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92690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2492895"/>
            <a:ext cx="7772400" cy="1089467"/>
          </a:xfrm>
        </p:spPr>
        <p:txBody>
          <a:bodyPr>
            <a:normAutofit/>
          </a:bodyPr>
          <a:lstStyle/>
          <a:p>
            <a:pPr algn="ctr"/>
            <a:r>
              <a:rPr lang="es-ES" sz="2800" smtClean="0">
                <a:latin typeface="Times New Roman" pitchFamily="18" charset="0"/>
                <a:cs typeface="Times New Roman" pitchFamily="18" charset="0"/>
              </a:rPr>
              <a:t>LA PERDIDA DE COMPETITIVIDAD Y NUEVO ESCENARIO SOCIAL</a:t>
            </a:r>
            <a:endParaRPr lang="es-ES" sz="28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3968" y="18403"/>
            <a:ext cx="4860032" cy="2618509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8403"/>
            <a:ext cx="4995565" cy="2618509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789040"/>
            <a:ext cx="3995936" cy="306896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995936" y="3789040"/>
            <a:ext cx="5148064" cy="306896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352097434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mtClean="0">
                <a:solidFill>
                  <a:srgbClr val="FF0000"/>
                </a:solidFill>
              </a:rPr>
              <a:t>Chile: líder mundial en la minería</a:t>
            </a:r>
            <a:endParaRPr lang="es-ES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340768"/>
            <a:ext cx="835292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610913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s-ES" smtClean="0"/>
              <a:t>Reservas Mundiales de Cobre      : 28,0%</a:t>
            </a:r>
          </a:p>
          <a:p>
            <a:pPr marL="109728" indent="0">
              <a:buNone/>
            </a:pPr>
            <a:r>
              <a:rPr lang="es-ES" smtClean="0"/>
              <a:t>Contribución de la minera al país: 15,2%</a:t>
            </a:r>
          </a:p>
          <a:p>
            <a:pPr marL="109728" indent="0">
              <a:buNone/>
            </a:pPr>
            <a:r>
              <a:rPr lang="es-E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Promedio de crecimiento anual del PIB del sector minero 2003-2010</a:t>
            </a:r>
            <a:r>
              <a:rPr lang="es-ES" smtClean="0"/>
              <a:t>		          : 13,0%</a:t>
            </a:r>
          </a:p>
          <a:p>
            <a:pPr marL="109728" indent="0">
              <a:buNone/>
            </a:pPr>
            <a:r>
              <a:rPr lang="es-ES" smtClean="0"/>
              <a:t>Aporte a los Ingreso Fiscales        : 21,0%</a:t>
            </a:r>
          </a:p>
          <a:p>
            <a:pPr marL="109728" indent="0">
              <a:buNone/>
            </a:pPr>
            <a:r>
              <a:rPr lang="es-ES" smtClean="0"/>
              <a:t>Empleo					  : 10%</a:t>
            </a:r>
          </a:p>
          <a:p>
            <a:pPr marL="109728" indent="0">
              <a:buNone/>
            </a:pPr>
            <a:r>
              <a:rPr lang="es-ES" smtClean="0"/>
              <a:t>Empleados Propios 62 M; Contratistas: 135 M; Indirectos 532 M</a:t>
            </a:r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mtClean="0">
                <a:solidFill>
                  <a:srgbClr val="FF0000"/>
                </a:solidFill>
              </a:rPr>
              <a:t>Indicadores del Aporte Minero 2011</a:t>
            </a:r>
            <a:endParaRPr lang="es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316610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240" y="0"/>
            <a:ext cx="896448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L" sz="2400" b="1">
                <a:solidFill>
                  <a:srgbClr val="FF0000"/>
                </a:solidFill>
                <a:latin typeface="HelveticaNeueLT Std Lt Cn" pitchFamily="34" charset="0"/>
                <a:ea typeface="+mn-ea"/>
                <a:cs typeface="Arial"/>
              </a:rPr>
              <a:t>Cambios Estructurales de la Demanda y Precio del Cobre, </a:t>
            </a:r>
            <a:r>
              <a:rPr lang="es-CL" sz="2000" b="1">
                <a:solidFill>
                  <a:srgbClr val="FF0000"/>
                </a:solidFill>
                <a:latin typeface="HelveticaNeueLT Std Lt Cn" pitchFamily="34" charset="0"/>
                <a:ea typeface="+mn-ea"/>
                <a:cs typeface="Arial"/>
              </a:rPr>
              <a:t>1908-2012*</a:t>
            </a:r>
            <a:br>
              <a:rPr lang="es-CL" sz="2400" b="1">
                <a:solidFill>
                  <a:srgbClr val="645444"/>
                </a:solidFill>
                <a:latin typeface="HelveticaNeueLT Std Lt Cn" pitchFamily="34" charset="0"/>
                <a:ea typeface="+mn-ea"/>
                <a:cs typeface="Arial"/>
              </a:rPr>
            </a:br>
            <a:r>
              <a:rPr lang="es-CL" sz="1600" b="1">
                <a:solidFill>
                  <a:srgbClr val="645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Std Lt Cn" pitchFamily="34" charset="0"/>
                <a:ea typeface="+mn-ea"/>
                <a:cs typeface="Arial"/>
              </a:rPr>
              <a:t>c/lb, moneda 2012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933197-83BA-454C-9344-CC2064A735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683568" y="1124745"/>
            <a:ext cx="8075042" cy="471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23528" y="6237312"/>
            <a:ext cx="160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Std Cn"/>
              </a:rPr>
              <a:t>Fuente: </a:t>
            </a:r>
            <a:r>
              <a:rPr lang="es-CL" sz="1200" b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Std Cn"/>
              </a:rPr>
              <a:t>Codelco.</a:t>
            </a:r>
            <a:endParaRPr lang="es-CL" sz="1200" b="1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Std Cn"/>
            </a:endParaRPr>
          </a:p>
        </p:txBody>
      </p:sp>
    </p:spTree>
    <p:extLst>
      <p:ext uri="{BB962C8B-B14F-4D97-AF65-F5344CB8AC3E}">
        <p14:creationId xmlns:p14="http://schemas.microsoft.com/office/powerpoint/2010/main" val="2310121348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12 Rectángulo"/>
          <p:cNvSpPr/>
          <p:nvPr/>
        </p:nvSpPr>
        <p:spPr>
          <a:xfrm>
            <a:off x="381100" y="984222"/>
            <a:ext cx="554461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s-CL" sz="2000" b="1" smtClean="0">
                <a:latin typeface="HelveticaNeueLT Std Cn"/>
              </a:rPr>
              <a:t>Aspectos Cuantitativos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s-CL" sz="2000" smtClean="0">
                <a:latin typeface="HelveticaNeueLT Std Cn"/>
              </a:rPr>
              <a:t>Bajas leyes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s-CL" sz="2000" smtClean="0">
                <a:latin typeface="HelveticaNeueLT Std Cn"/>
              </a:rPr>
              <a:t>Dureza de la roca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s-CL" sz="2000" smtClean="0">
                <a:latin typeface="HelveticaNeueLT Std Cn"/>
              </a:rPr>
              <a:t>Profundidad Yacimientos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s-CL" sz="2000" smtClean="0">
                <a:latin typeface="HelveticaNeueLT Std Cn"/>
              </a:rPr>
              <a:t>Costo energía</a:t>
            </a:r>
            <a:endParaRPr lang="es-CL" sz="2000">
              <a:latin typeface="HelveticaNeueLT Std Cn"/>
            </a:endParaRP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s-CL" sz="2000" smtClean="0">
                <a:latin typeface="HelveticaNeueLT Std Cn"/>
              </a:rPr>
              <a:t>Mano de Obra (tec,prof)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s-CL" sz="2000" smtClean="0">
                <a:latin typeface="HelveticaNeueLT Std Cn"/>
              </a:rPr>
              <a:t>Recursos Hídricos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s-CL" sz="2000" smtClean="0">
                <a:latin typeface="HelveticaNeueLT Std Cn"/>
              </a:rPr>
              <a:t>Uso del Territorio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s-CL" sz="2000" smtClean="0">
                <a:latin typeface="HelveticaNeueLT Std Cn"/>
              </a:rPr>
              <a:t>Tasa de Cambio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§"/>
            </a:pPr>
            <a:endParaRPr lang="es-CL" sz="2000">
              <a:latin typeface="HelveticaNeueLT Std Cn"/>
            </a:endParaRPr>
          </a:p>
          <a:p>
            <a:pPr marL="342900" indent="-342900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s-CL" sz="2000" b="1" smtClean="0">
                <a:latin typeface="HelveticaNeueLT Std Cn"/>
              </a:rPr>
              <a:t>Aspectos Cualitativos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s-CL" sz="2000" smtClean="0">
                <a:latin typeface="HelveticaNeueLT Std Cn"/>
              </a:rPr>
              <a:t>Institucionalidad</a:t>
            </a:r>
          </a:p>
          <a:p>
            <a:pPr marL="1257300" lvl="2" indent="-342900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s-CL" smtClean="0">
                <a:latin typeface="HelveticaNeueLT Std Cn"/>
              </a:rPr>
              <a:t>Permisos</a:t>
            </a:r>
          </a:p>
          <a:p>
            <a:pPr marL="1257300" lvl="2" indent="-3429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s-CL" smtClean="0">
                <a:latin typeface="HelveticaNeueLT Std Cn"/>
              </a:rPr>
              <a:t>Judicializaciones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s-CL" smtClean="0">
                <a:latin typeface="HelveticaNeueLT Std Cn"/>
              </a:rPr>
              <a:t>BRICs y cambios en la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s-CL">
                <a:latin typeface="HelveticaNeueLT Std Cn"/>
              </a:rPr>
              <a:t>	</a:t>
            </a:r>
            <a:r>
              <a:rPr lang="es-CL" smtClean="0">
                <a:latin typeface="HelveticaNeueLT Std Cn"/>
              </a:rPr>
              <a:t>economía mundial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4802547" y="3847193"/>
            <a:ext cx="4125663" cy="2489091"/>
            <a:chOff x="4250651" y="4221088"/>
            <a:chExt cx="2990850" cy="1804437"/>
          </a:xfrm>
        </p:grpSpPr>
        <p:sp>
          <p:nvSpPr>
            <p:cNvPr id="19" name="Rectángulo 12"/>
            <p:cNvSpPr/>
            <p:nvPr/>
          </p:nvSpPr>
          <p:spPr>
            <a:xfrm>
              <a:off x="4250651" y="4335388"/>
              <a:ext cx="2990850" cy="1555750"/>
            </a:xfrm>
            <a:prstGeom prst="rect">
              <a:avLst/>
            </a:prstGeom>
            <a:solidFill>
              <a:srgbClr val="D084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20" name="Imagen 2" descr="1-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976" y="4221088"/>
              <a:ext cx="2779807" cy="1804437"/>
            </a:xfrm>
            <a:prstGeom prst="rect">
              <a:avLst/>
            </a:prstGeom>
          </p:spPr>
        </p:pic>
      </p:grpSp>
      <p:grpSp>
        <p:nvGrpSpPr>
          <p:cNvPr id="2" name="1 Grupo"/>
          <p:cNvGrpSpPr/>
          <p:nvPr/>
        </p:nvGrpSpPr>
        <p:grpSpPr>
          <a:xfrm>
            <a:off x="4644008" y="1119808"/>
            <a:ext cx="4165034" cy="2512845"/>
            <a:chOff x="5886239" y="1506361"/>
            <a:chExt cx="2990850" cy="1804437"/>
          </a:xfrm>
        </p:grpSpPr>
        <p:sp>
          <p:nvSpPr>
            <p:cNvPr id="30" name="Rectángulo 13"/>
            <p:cNvSpPr/>
            <p:nvPr/>
          </p:nvSpPr>
          <p:spPr>
            <a:xfrm>
              <a:off x="5886239" y="1606733"/>
              <a:ext cx="2990850" cy="1555750"/>
            </a:xfrm>
            <a:prstGeom prst="rect">
              <a:avLst/>
            </a:prstGeom>
            <a:solidFill>
              <a:srgbClr val="D084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31" name="Imagen 3" descr="1-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1506361"/>
              <a:ext cx="2763329" cy="1804437"/>
            </a:xfrm>
            <a:prstGeom prst="rect">
              <a:avLst/>
            </a:prstGeom>
          </p:spPr>
        </p:pic>
      </p:grp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3197-83BA-454C-9344-CC2064A735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5 Título"/>
          <p:cNvSpPr txBox="1"/>
          <p:nvPr/>
        </p:nvSpPr>
        <p:spPr>
          <a:xfrm>
            <a:off x="107504" y="18864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Std Lt Cn" pitchFamily="34" charset="0"/>
                <a:ea typeface="+mn-ea"/>
                <a:cs typeface="Arial"/>
              </a:rPr>
              <a:t>Pérdida de Competitividad</a:t>
            </a:r>
            <a:endParaRPr lang="es-CL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Std Lt Cn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542522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mtClean="0">
                <a:solidFill>
                  <a:srgbClr val="FF0000"/>
                </a:solidFill>
              </a:rPr>
              <a:t>LOS QUE CONSTRUYEN LA MINERIA DE HOY …</a:t>
            </a:r>
            <a:endParaRPr lang="es-ES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67544" y="1772816"/>
            <a:ext cx="8136904" cy="367240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671919470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251520" y="53132"/>
            <a:ext cx="864096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CL" sz="2800" b="1" smtClean="0">
                <a:solidFill>
                  <a:srgbClr val="645444"/>
                </a:solidFill>
                <a:latin typeface="HelveticaNeueLT Std Lt Cn" pitchFamily="34" charset="0"/>
                <a:ea typeface="+mn-ea"/>
                <a:cs typeface="Arial"/>
              </a:rPr>
              <a:t>Institucionalidad</a:t>
            </a:r>
            <a:endParaRPr lang="es-CL" sz="2800" b="1">
              <a:solidFill>
                <a:srgbClr val="645444"/>
              </a:solidFill>
              <a:latin typeface="HelveticaNeueLT Std Lt Cn" pitchFamily="34" charset="0"/>
              <a:ea typeface="+mn-ea"/>
              <a:cs typeface="Arial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39552" y="1268760"/>
            <a:ext cx="8222845" cy="1363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200" smtClean="0">
                <a:latin typeface="HelveticaNeueLT Std Cn"/>
              </a:rPr>
              <a:t>Multiplicidad de permisos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200" smtClean="0">
                <a:latin typeface="HelveticaNeueLT Std Cn"/>
              </a:rPr>
              <a:t>Solidez de </a:t>
            </a:r>
            <a:r>
              <a:rPr lang="es-CL" sz="2200">
                <a:latin typeface="HelveticaNeueLT Std Cn"/>
              </a:rPr>
              <a:t>los permisos </a:t>
            </a:r>
            <a:r>
              <a:rPr lang="es-CL" sz="2200" smtClean="0">
                <a:latin typeface="HelveticaNeueLT Std Cn"/>
              </a:rPr>
              <a:t>otorgados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s-CL" sz="2200" smtClean="0">
                <a:latin typeface="HelveticaNeueLT Std Cn"/>
              </a:rPr>
              <a:t>Consistencia entre </a:t>
            </a:r>
            <a:r>
              <a:rPr lang="es-CL" sz="2200">
                <a:latin typeface="HelveticaNeueLT Std Cn"/>
              </a:rPr>
              <a:t>a</a:t>
            </a:r>
            <a:r>
              <a:rPr lang="es-CL" sz="2200" smtClean="0">
                <a:latin typeface="HelveticaNeueLT Std Cn"/>
              </a:rPr>
              <a:t>utoridades </a:t>
            </a:r>
            <a:r>
              <a:rPr lang="es-CL" sz="2200">
                <a:latin typeface="HelveticaNeueLT Std Cn"/>
              </a:rPr>
              <a:t>l</a:t>
            </a:r>
            <a:r>
              <a:rPr lang="es-CL" sz="2200" smtClean="0">
                <a:latin typeface="HelveticaNeueLT Std Cn"/>
              </a:rPr>
              <a:t>ocales </a:t>
            </a:r>
            <a:r>
              <a:rPr lang="es-CL" sz="2200">
                <a:latin typeface="HelveticaNeueLT Std Cn"/>
              </a:rPr>
              <a:t>y </a:t>
            </a:r>
            <a:r>
              <a:rPr lang="es-CL" sz="2200" smtClean="0">
                <a:latin typeface="HelveticaNeueLT Std Cn"/>
              </a:rPr>
              <a:t>autoridad </a:t>
            </a:r>
            <a:r>
              <a:rPr lang="es-CL" sz="2200">
                <a:latin typeface="HelveticaNeueLT Std Cn"/>
              </a:rPr>
              <a:t>c</a:t>
            </a:r>
            <a:r>
              <a:rPr lang="es-CL" sz="2200" smtClean="0">
                <a:latin typeface="HelveticaNeueLT Std Cn"/>
              </a:rPr>
              <a:t>entral </a:t>
            </a:r>
            <a:endParaRPr lang="es-CL" sz="2200">
              <a:latin typeface="HelveticaNeueLT Std Cn"/>
            </a:endParaRPr>
          </a:p>
        </p:txBody>
      </p:sp>
      <p:sp>
        <p:nvSpPr>
          <p:cNvPr id="8" name="Rectángulo 9"/>
          <p:cNvSpPr/>
          <p:nvPr/>
        </p:nvSpPr>
        <p:spPr>
          <a:xfrm>
            <a:off x="3351068" y="4326095"/>
            <a:ext cx="2298416" cy="1182287"/>
          </a:xfrm>
          <a:prstGeom prst="rect">
            <a:avLst/>
          </a:prstGeom>
          <a:solidFill>
            <a:srgbClr val="D08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white"/>
              </a:solidFill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680932" y="4230034"/>
            <a:ext cx="2298416" cy="1358834"/>
            <a:chOff x="6222497" y="3284984"/>
            <a:chExt cx="2298416" cy="1358834"/>
          </a:xfrm>
        </p:grpSpPr>
        <p:sp>
          <p:nvSpPr>
            <p:cNvPr id="9" name="Rectángulo 9"/>
            <p:cNvSpPr/>
            <p:nvPr/>
          </p:nvSpPr>
          <p:spPr>
            <a:xfrm>
              <a:off x="6222497" y="3373257"/>
              <a:ext cx="2298416" cy="1182287"/>
            </a:xfrm>
            <a:prstGeom prst="rect">
              <a:avLst/>
            </a:prstGeom>
            <a:solidFill>
              <a:srgbClr val="D084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10" name="Picture 32" descr="TESORO_44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64106" y="3284984"/>
              <a:ext cx="2038251" cy="1358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33" descr="PELAMBRES_17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244" y="4233777"/>
            <a:ext cx="2030765" cy="1351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13 Grupo"/>
          <p:cNvGrpSpPr/>
          <p:nvPr/>
        </p:nvGrpSpPr>
        <p:grpSpPr>
          <a:xfrm>
            <a:off x="6009524" y="4253996"/>
            <a:ext cx="2306892" cy="1334872"/>
            <a:chOff x="6765130" y="1121225"/>
            <a:chExt cx="1949452" cy="1155647"/>
          </a:xfrm>
        </p:grpSpPr>
        <p:sp>
          <p:nvSpPr>
            <p:cNvPr id="15" name="Rectángulo 9"/>
            <p:cNvSpPr/>
            <p:nvPr/>
          </p:nvSpPr>
          <p:spPr>
            <a:xfrm>
              <a:off x="6765130" y="1193264"/>
              <a:ext cx="1949452" cy="1002783"/>
            </a:xfrm>
            <a:prstGeom prst="rect">
              <a:avLst/>
            </a:prstGeom>
            <a:solidFill>
              <a:srgbClr val="D084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16" name="15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6098" y="1121225"/>
              <a:ext cx="1787514" cy="11556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3197-83BA-454C-9344-CC2064A735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38330" y="6412686"/>
            <a:ext cx="342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Fuente: Hernandez, D.(2013)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923815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8330" y="950144"/>
            <a:ext cx="6154854" cy="2610949"/>
          </a:xfrm>
        </p:spPr>
        <p:txBody>
          <a:bodyPr vert="horz" lIns="91440" tIns="45720" rIns="91440" bIns="45720" rtlCol="0">
            <a:noAutofit/>
          </a:bodyPr>
          <a:lstStyle/>
          <a:p>
            <a:pPr marL="57150" indent="0">
              <a:spcBef>
                <a:spcPct val="0"/>
              </a:spcBef>
              <a:buNone/>
            </a:pPr>
            <a:r>
              <a:rPr lang="es-CL" sz="1800" b="1" i="1">
                <a:latin typeface="HelveticaNeueLT Std Cn"/>
              </a:rPr>
              <a:t>Judicialización y Solidez de los Permisos Otorgados </a:t>
            </a:r>
          </a:p>
          <a:p>
            <a:pPr marL="57150" indent="0">
              <a:spcBef>
                <a:spcPct val="0"/>
              </a:spcBef>
              <a:buNone/>
            </a:pPr>
            <a:r>
              <a:rPr lang="es-CL" sz="1800" b="1" i="1">
                <a:latin typeface="HelveticaNeueLT Std Cn"/>
              </a:rPr>
              <a:t>Los Pelambres etapa de Proyecto Expansión y </a:t>
            </a:r>
            <a:r>
              <a:rPr lang="es-CL" sz="1800" b="1" i="1" smtClean="0">
                <a:latin typeface="HelveticaNeueLT Std Cn"/>
              </a:rPr>
              <a:t>Operación:</a:t>
            </a:r>
            <a:endParaRPr lang="es-CL" sz="1800" b="1" i="1">
              <a:latin typeface="HelveticaNeueLT Std Cn"/>
            </a:endParaRPr>
          </a:p>
          <a:p>
            <a:pPr lvl="1">
              <a:spcBef>
                <a:spcPct val="0"/>
              </a:spcBef>
            </a:pPr>
            <a:r>
              <a:rPr lang="es-CL" sz="1600">
                <a:latin typeface="HelveticaNeueLT Std Cn"/>
              </a:rPr>
              <a:t>16 juicios </a:t>
            </a:r>
          </a:p>
          <a:p>
            <a:pPr lvl="1">
              <a:spcBef>
                <a:spcPct val="0"/>
              </a:spcBef>
            </a:pPr>
            <a:r>
              <a:rPr lang="es-CL" sz="1600">
                <a:latin typeface="HelveticaNeueLT Std Cn"/>
              </a:rPr>
              <a:t>Superposición de propiedad minera con fines especulativos</a:t>
            </a:r>
          </a:p>
          <a:p>
            <a:pPr lvl="1">
              <a:spcBef>
                <a:spcPct val="0"/>
              </a:spcBef>
            </a:pPr>
            <a:r>
              <a:rPr lang="es-CL" sz="1600">
                <a:latin typeface="HelveticaNeueLT Std Cn"/>
              </a:rPr>
              <a:t>11 peticiones de paralización del Tranque </a:t>
            </a:r>
            <a:r>
              <a:rPr lang="es-CL" sz="1600" smtClean="0">
                <a:latin typeface="HelveticaNeueLT Std Cn"/>
              </a:rPr>
              <a:t>de Relaves </a:t>
            </a:r>
            <a:r>
              <a:rPr lang="es-CL" sz="1600">
                <a:latin typeface="HelveticaNeueLT Std Cn"/>
              </a:rPr>
              <a:t>en juicios, todas rechazadas</a:t>
            </a:r>
          </a:p>
          <a:p>
            <a:pPr lvl="1">
              <a:spcBef>
                <a:spcPct val="0"/>
              </a:spcBef>
            </a:pPr>
            <a:r>
              <a:rPr lang="es-CL" sz="1600">
                <a:latin typeface="HelveticaNeueLT Std Cn"/>
              </a:rPr>
              <a:t>Año 2012 a la fecha: 4 tomas de caminos públicos</a:t>
            </a:r>
          </a:p>
        </p:txBody>
      </p:sp>
      <p:sp>
        <p:nvSpPr>
          <p:cNvPr id="4" name="1 Título"/>
          <p:cNvSpPr txBox="1"/>
          <p:nvPr/>
        </p:nvSpPr>
        <p:spPr>
          <a:xfrm>
            <a:off x="5148064" y="-171400"/>
            <a:ext cx="43036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>
              <a:spcBef>
                <a:spcPct val="0"/>
              </a:spcBef>
              <a:buNone/>
              <a:defRPr sz="2800" b="1">
                <a:solidFill>
                  <a:srgbClr val="645444"/>
                </a:solidFill>
                <a:latin typeface="HelveticaNeueLT Std Lt Cn" pitchFamily="34" charset="0"/>
                <a:cs typeface="Arial"/>
              </a:defRPr>
            </a:lvl1pPr>
          </a:lstStyle>
          <a:p>
            <a:r>
              <a:rPr lang="es-CL" smtClean="0"/>
              <a:t>CASO MINA</a:t>
            </a:r>
            <a:endParaRPr lang="es-CL"/>
          </a:p>
        </p:txBody>
      </p:sp>
      <p:sp>
        <p:nvSpPr>
          <p:cNvPr id="19" name="Rectángulo 7"/>
          <p:cNvSpPr/>
          <p:nvPr/>
        </p:nvSpPr>
        <p:spPr>
          <a:xfrm>
            <a:off x="6393184" y="3297953"/>
            <a:ext cx="2460625" cy="1205983"/>
          </a:xfrm>
          <a:prstGeom prst="rect">
            <a:avLst/>
          </a:prstGeom>
          <a:solidFill>
            <a:srgbClr val="D08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Rectángulo 6"/>
          <p:cNvSpPr/>
          <p:nvPr/>
        </p:nvSpPr>
        <p:spPr>
          <a:xfrm>
            <a:off x="6393184" y="1515761"/>
            <a:ext cx="2460625" cy="1205983"/>
          </a:xfrm>
          <a:prstGeom prst="rect">
            <a:avLst/>
          </a:prstGeom>
          <a:solidFill>
            <a:srgbClr val="D08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white"/>
              </a:solidFill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070" y="3140968"/>
            <a:ext cx="2154882" cy="1436588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340768"/>
            <a:ext cx="2195736" cy="1463824"/>
          </a:xfrm>
          <a:prstGeom prst="rect">
            <a:avLst/>
          </a:prstGeom>
        </p:spPr>
      </p:pic>
      <p:sp>
        <p:nvSpPr>
          <p:cNvPr id="23" name="Rectángulo 13"/>
          <p:cNvSpPr/>
          <p:nvPr/>
        </p:nvSpPr>
        <p:spPr>
          <a:xfrm>
            <a:off x="6406886" y="5044684"/>
            <a:ext cx="2446923" cy="1243339"/>
          </a:xfrm>
          <a:prstGeom prst="rect">
            <a:avLst/>
          </a:prstGeom>
          <a:solidFill>
            <a:srgbClr val="D08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white"/>
              </a:solidFill>
            </a:endParaRPr>
          </a:p>
        </p:txBody>
      </p:sp>
      <p:pic>
        <p:nvPicPr>
          <p:cNvPr id="24" name="Imagen 3" descr="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30" y="4948436"/>
            <a:ext cx="2206774" cy="1432892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3197-83BA-454C-9344-CC2064A735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2 Marcador de contenido"/>
          <p:cNvSpPr txBox="1"/>
          <p:nvPr/>
        </p:nvSpPr>
        <p:spPr>
          <a:xfrm>
            <a:off x="238330" y="3868316"/>
            <a:ext cx="5472608" cy="216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ct val="0"/>
              </a:spcBef>
              <a:buFont typeface="Arial"/>
              <a:buNone/>
            </a:pPr>
            <a:r>
              <a:rPr lang="es-CL" sz="1800" b="1" i="1" smtClean="0">
                <a:latin typeface="HelveticaNeueLT Std Cn"/>
              </a:rPr>
              <a:t>Cantidad y Duplicidad de Permisos</a:t>
            </a:r>
            <a:endParaRPr lang="es-CL" sz="1000" i="1" smtClean="0">
              <a:latin typeface="HelveticaNeueLT Std Cn"/>
            </a:endParaRPr>
          </a:p>
          <a:p>
            <a:pPr lvl="1">
              <a:spcBef>
                <a:spcPct val="0"/>
              </a:spcBef>
            </a:pPr>
            <a:r>
              <a:rPr lang="es-CL" sz="1600" smtClean="0">
                <a:latin typeface="HelveticaNeueLT Std Cn"/>
              </a:rPr>
              <a:t>Nuevo Proyecto: 240 permisos frente a 12 organismos públicos </a:t>
            </a:r>
          </a:p>
          <a:p>
            <a:pPr lvl="1">
              <a:spcBef>
                <a:spcPct val="0"/>
              </a:spcBef>
            </a:pPr>
            <a:r>
              <a:rPr lang="es-CL" sz="1600" smtClean="0">
                <a:latin typeface="HelveticaNeueLT Std Cn"/>
              </a:rPr>
              <a:t>MLP: Más de 2 mil compromisos ambientales en distintas RCAs</a:t>
            </a:r>
            <a:endParaRPr lang="es-CL" sz="1600" smtClean="0">
              <a:latin typeface="HelveticaNeueLT Std Cn"/>
            </a:endParaRPr>
          </a:p>
          <a:p>
            <a:pPr lvl="1">
              <a:spcBef>
                <a:spcPct val="0"/>
              </a:spcBef>
            </a:pPr>
            <a:r>
              <a:rPr lang="es-CL" sz="1600" smtClean="0">
                <a:latin typeface="HelveticaNeueLT Std Cn"/>
              </a:rPr>
              <a:t>Racionalizar fiscalización: DGA, Sernageomin, Salud, SAG, SEA  </a:t>
            </a:r>
            <a:endParaRPr lang="es-CL" sz="2400" smtClean="0">
              <a:latin typeface="HelveticaNeueLT Std Cn"/>
            </a:endParaRPr>
          </a:p>
          <a:p>
            <a:pPr marL="457200" lvl="1" indent="0">
              <a:buFont typeface="Arial"/>
              <a:buNone/>
            </a:pPr>
            <a:endParaRPr lang="es-CL" sz="2000" smtClean="0">
              <a:latin typeface="HelveticaNeueLT Std Cn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38330" y="6412686"/>
            <a:ext cx="342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Fuente: Hernandez, D.(2013)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5149258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3467"/>
            <a:ext cx="8568952" cy="823245"/>
          </a:xfrm>
        </p:spPr>
        <p:txBody>
          <a:bodyPr>
            <a:noAutofit/>
          </a:bodyPr>
          <a:lstStyle/>
          <a:p>
            <a:pPr algn="ctr"/>
            <a:r>
              <a:rPr lang="es-E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CUESTA ARRIBA…</a:t>
            </a:r>
            <a:endParaRPr lang="es-E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24744"/>
            <a:ext cx="8568952" cy="523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95536" y="6488668"/>
            <a:ext cx="4870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Pizarro, C.N. (2012) : 63º Convención IIMCH, Viña del Mar</a:t>
            </a:r>
            <a:r>
              <a:rPr lang="es-ES" smtClean="0"/>
              <a:t>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4128342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962" y="62040"/>
            <a:ext cx="8540501" cy="864096"/>
          </a:xfrm>
        </p:spPr>
        <p:txBody>
          <a:bodyPr>
            <a:noAutofit/>
          </a:bodyPr>
          <a:lstStyle/>
          <a:p>
            <a:pPr algn="ctr"/>
            <a:r>
              <a:rPr lang="es-CL" sz="2400" b="1" smtClean="0">
                <a:solidFill>
                  <a:srgbClr val="FF0000"/>
                </a:solidFill>
                <a:latin typeface="HelveticaNeueLT Std Cn"/>
              </a:rPr>
              <a:t>Nuevo Escenario: Aumento de las expectativas y presiones de los grupos de interés</a:t>
            </a:r>
            <a:endParaRPr lang="es-CL" sz="2400" b="1">
              <a:solidFill>
                <a:srgbClr val="FF0000"/>
              </a:solidFill>
              <a:latin typeface="HelveticaNeueLT Std Cn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933197-83BA-454C-9344-CC2064A7359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HelveticaNeueLT Std Cn"/>
              </a:rPr>
              <a:t>33</a:t>
            </a:fld>
            <a:endParaRPr lang="en-US">
              <a:solidFill>
                <a:prstClr val="black">
                  <a:tint val="75000"/>
                </a:prstClr>
              </a:solidFill>
              <a:latin typeface="HelveticaNeueLT Std Cn"/>
            </a:endParaRPr>
          </a:p>
        </p:txBody>
      </p:sp>
      <p:pic>
        <p:nvPicPr>
          <p:cNvPr id="5" name="Picture 22" descr="corporation-domination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63178" y="2979260"/>
            <a:ext cx="1433518" cy="1763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6046787" y="1292616"/>
            <a:ext cx="3097213" cy="7694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L" sz="2200" b="1">
                <a:solidFill>
                  <a:schemeClr val="bg2">
                    <a:lumMod val="25000"/>
                  </a:schemeClr>
                </a:solidFill>
                <a:latin typeface="HelveticaNeueLT Std Cn"/>
              </a:rPr>
              <a:t>Gobiernos y reguladores</a:t>
            </a:r>
          </a:p>
        </p:txBody>
      </p:sp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3"/>
          <a:srcRect l="62820" t="37459" r="28308" b="52319"/>
          <a:stretch>
            <a:fillRect/>
          </a:stretch>
        </p:blipFill>
        <p:spPr bwMode="auto">
          <a:xfrm>
            <a:off x="6877050" y="2081213"/>
            <a:ext cx="1296988" cy="865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6156325" y="2946400"/>
            <a:ext cx="2736850" cy="6832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CL" sz="1600" b="1">
                <a:solidFill>
                  <a:srgbClr val="4D4D4D"/>
                </a:solidFill>
                <a:latin typeface="HelveticaNeueLT Std Cn"/>
              </a:rPr>
              <a:t>Mayor disposición a intervenir en pro del bien público</a:t>
            </a:r>
            <a:endParaRPr lang="es-ES" sz="1600" b="1">
              <a:solidFill>
                <a:srgbClr val="4D4D4D"/>
              </a:solidFill>
              <a:latin typeface="HelveticaNeueLT Std Cn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607337" y="5268913"/>
            <a:ext cx="1747652" cy="430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L" sz="2200" b="1">
                <a:solidFill>
                  <a:schemeClr val="bg2">
                    <a:lumMod val="25000"/>
                  </a:schemeClr>
                </a:solidFill>
                <a:latin typeface="HelveticaNeueLT Std Cn"/>
              </a:rPr>
              <a:t>Empleados</a:t>
            </a: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4357686" y="5837848"/>
            <a:ext cx="3526682" cy="6093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s-CL" sz="1600" b="0" smtClean="0">
                <a:solidFill>
                  <a:srgbClr val="4D4D4D"/>
                </a:solidFill>
                <a:latin typeface="HelveticaNeueLT Std Cn"/>
              </a:rPr>
              <a:t>Sentirse orgullosos de su empresa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s-CL" sz="1600" b="0" smtClean="0">
                <a:solidFill>
                  <a:srgbClr val="4D4D4D"/>
                </a:solidFill>
                <a:latin typeface="HelveticaNeueLT Std Cn"/>
              </a:rPr>
              <a:t>Deseo de equilibrio trabajo/familia</a:t>
            </a:r>
            <a:endParaRPr lang="es-ES" sz="1600" b="0">
              <a:solidFill>
                <a:srgbClr val="4D4D4D"/>
              </a:solidFill>
              <a:latin typeface="HelveticaNeueLT Std Cn"/>
            </a:endParaRPr>
          </a:p>
        </p:txBody>
      </p:sp>
      <p:pic>
        <p:nvPicPr>
          <p:cNvPr id="11" name="Picture 38" descr="07572_construction_worker"/>
          <p:cNvPicPr>
            <a:picLocks noChangeAspect="1" noChangeArrowheads="1"/>
          </p:cNvPicPr>
          <p:nvPr/>
        </p:nvPicPr>
        <p:blipFill>
          <a:blip r:embed="rId4"/>
          <a:srcRect t="15291" b="13840"/>
          <a:stretch>
            <a:fillRect/>
          </a:stretch>
        </p:blipFill>
        <p:spPr bwMode="auto">
          <a:xfrm>
            <a:off x="2578100" y="5619750"/>
            <a:ext cx="1778000" cy="1008063"/>
          </a:xfrm>
          <a:prstGeom prst="rect">
            <a:avLst/>
          </a:prstGeom>
          <a:noFill/>
        </p:spPr>
      </p:pic>
      <p:grpSp>
        <p:nvGrpSpPr>
          <p:cNvPr id="3" name="11 Grupo"/>
          <p:cNvGrpSpPr/>
          <p:nvPr/>
        </p:nvGrpSpPr>
        <p:grpSpPr>
          <a:xfrm>
            <a:off x="620704" y="2975318"/>
            <a:ext cx="2736850" cy="2178468"/>
            <a:chOff x="107950" y="2773694"/>
            <a:chExt cx="2736850" cy="2178468"/>
          </a:xfrm>
        </p:grpSpPr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335030" y="2773694"/>
              <a:ext cx="2140040" cy="43088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CL" sz="2200" b="1">
                  <a:solidFill>
                    <a:schemeClr val="bg2">
                      <a:lumMod val="25000"/>
                    </a:schemeClr>
                  </a:solidFill>
                  <a:latin typeface="HelveticaNeueLT Std Cn"/>
                </a:rPr>
                <a:t>Inversionistas</a:t>
              </a:r>
            </a:p>
          </p:txBody>
        </p:sp>
        <p:sp>
          <p:nvSpPr>
            <p:cNvPr id="14" name="Text Box 34"/>
            <p:cNvSpPr txBox="1">
              <a:spLocks noChangeArrowheads="1"/>
            </p:cNvSpPr>
            <p:nvPr/>
          </p:nvSpPr>
          <p:spPr bwMode="auto">
            <a:xfrm>
              <a:off x="107950" y="4264025"/>
              <a:ext cx="2736850" cy="68813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s-CL" sz="1600" b="1">
                  <a:solidFill>
                    <a:srgbClr val="4D4D4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NeueLT Std Cn"/>
                </a:rPr>
                <a:t>Demanda de inversiones sustentables y socialmente responsables</a:t>
              </a:r>
              <a:endParaRPr lang="es-ES" sz="1600" b="1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Std Cn"/>
              </a:endParaRPr>
            </a:p>
          </p:txBody>
        </p:sp>
        <p:pic>
          <p:nvPicPr>
            <p:cNvPr id="15" name="Picture 42" descr="ANd9GcRGXg5-RwoC0uslxmJPRM1ua4jqpzSmLquDVOelAshNm_QCEYRBpg"/>
            <p:cNvPicPr>
              <a:picLocks noChangeAspect="1" noChangeArrowheads="1"/>
            </p:cNvPicPr>
            <p:nvPr/>
          </p:nvPicPr>
          <p:blipFill>
            <a:blip r:embed="rId5"/>
            <a:srcRect l="9027" r="5902"/>
            <a:stretch>
              <a:fillRect/>
            </a:stretch>
          </p:blipFill>
          <p:spPr bwMode="auto">
            <a:xfrm>
              <a:off x="865188" y="3141663"/>
              <a:ext cx="1223962" cy="1079500"/>
            </a:xfrm>
            <a:prstGeom prst="rect">
              <a:avLst/>
            </a:prstGeom>
            <a:noFill/>
          </p:spPr>
        </p:pic>
      </p:grpSp>
      <p:grpSp>
        <p:nvGrpSpPr>
          <p:cNvPr id="12" name="Group 50"/>
          <p:cNvGrpSpPr/>
          <p:nvPr/>
        </p:nvGrpSpPr>
        <p:grpSpPr>
          <a:xfrm>
            <a:off x="6299200" y="3897320"/>
            <a:ext cx="2736850" cy="1268415"/>
            <a:chOff x="3606" y="2169"/>
            <a:chExt cx="1724" cy="799"/>
          </a:xfrm>
        </p:grpSpPr>
        <p:sp>
          <p:nvSpPr>
            <p:cNvPr id="17" name="Text Box 29"/>
            <p:cNvSpPr txBox="1">
              <a:spLocks noChangeArrowheads="1"/>
            </p:cNvSpPr>
            <p:nvPr/>
          </p:nvSpPr>
          <p:spPr bwMode="auto">
            <a:xfrm>
              <a:off x="3923" y="2169"/>
              <a:ext cx="1088" cy="26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CL" sz="2200" b="1" err="1">
                  <a:solidFill>
                    <a:schemeClr val="bg2">
                      <a:lumMod val="25000"/>
                    </a:schemeClr>
                  </a:solidFill>
                  <a:latin typeface="HelveticaNeueLT Std Cn"/>
                </a:rPr>
                <a:t>ONGs</a:t>
              </a:r>
              <a:endParaRPr lang="es-CL" sz="2200" b="1">
                <a:solidFill>
                  <a:schemeClr val="bg2">
                    <a:lumMod val="25000"/>
                  </a:schemeClr>
                </a:solidFill>
                <a:latin typeface="HelveticaNeueLT Std Cn"/>
              </a:endParaRPr>
            </a:p>
          </p:txBody>
        </p:sp>
        <p:sp>
          <p:nvSpPr>
            <p:cNvPr id="18" name="Text Box 30"/>
            <p:cNvSpPr txBox="1">
              <a:spLocks noChangeArrowheads="1"/>
            </p:cNvSpPr>
            <p:nvPr/>
          </p:nvSpPr>
          <p:spPr bwMode="auto">
            <a:xfrm>
              <a:off x="3606" y="2659"/>
              <a:ext cx="1724" cy="30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s-CL" sz="1600" b="1">
                  <a:solidFill>
                    <a:srgbClr val="4D4D4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NeueLT Std Cn"/>
                </a:rPr>
                <a:t>Mayor capacidad de movilizar personas</a:t>
              </a:r>
              <a:endParaRPr lang="es-ES" sz="1600" b="1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Std Cn"/>
              </a:endParaRPr>
            </a:p>
          </p:txBody>
        </p:sp>
        <p:pic>
          <p:nvPicPr>
            <p:cNvPr id="19" name="Picture 44" descr="ANd9GcQWoNRe29qAC6br7wX1EjtsBjoeST0njP6cSdoO9Q0Ce_WwTy03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3923" y="2432"/>
              <a:ext cx="1108" cy="199"/>
            </a:xfrm>
            <a:prstGeom prst="rect">
              <a:avLst/>
            </a:prstGeom>
            <a:noFill/>
          </p:spPr>
        </p:pic>
      </p:grpSp>
      <p:grpSp>
        <p:nvGrpSpPr>
          <p:cNvPr id="16" name="Group 51"/>
          <p:cNvGrpSpPr/>
          <p:nvPr/>
        </p:nvGrpSpPr>
        <p:grpSpPr>
          <a:xfrm>
            <a:off x="439378" y="1110767"/>
            <a:ext cx="3997499" cy="1571627"/>
            <a:chOff x="405" y="511"/>
            <a:chExt cx="2702" cy="990"/>
          </a:xfrm>
        </p:grpSpPr>
        <p:sp>
          <p:nvSpPr>
            <p:cNvPr id="21" name="Text Box 35"/>
            <p:cNvSpPr txBox="1">
              <a:spLocks noChangeArrowheads="1"/>
            </p:cNvSpPr>
            <p:nvPr/>
          </p:nvSpPr>
          <p:spPr bwMode="auto">
            <a:xfrm>
              <a:off x="405" y="511"/>
              <a:ext cx="2475" cy="27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CL" sz="2200" b="1" smtClean="0">
                  <a:solidFill>
                    <a:schemeClr val="bg2">
                      <a:lumMod val="25000"/>
                    </a:schemeClr>
                  </a:solidFill>
                  <a:latin typeface="HelveticaNeueLT Std Cn"/>
                </a:rPr>
                <a:t>Clientes/Comunidades</a:t>
              </a:r>
              <a:endParaRPr lang="es-CL" sz="2200" b="1">
                <a:solidFill>
                  <a:schemeClr val="bg2">
                    <a:lumMod val="25000"/>
                  </a:schemeClr>
                </a:solidFill>
                <a:latin typeface="HelveticaNeueLT Std Cn"/>
              </a:endParaRPr>
            </a:p>
          </p:txBody>
        </p:sp>
        <p:sp>
          <p:nvSpPr>
            <p:cNvPr id="22" name="Text Box 36"/>
            <p:cNvSpPr txBox="1">
              <a:spLocks noChangeArrowheads="1"/>
            </p:cNvSpPr>
            <p:nvPr/>
          </p:nvSpPr>
          <p:spPr bwMode="auto">
            <a:xfrm>
              <a:off x="1247" y="886"/>
              <a:ext cx="1860" cy="60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  <a:spcAft>
                  <a:spcPts val="600"/>
                </a:spcAft>
              </a:pPr>
              <a:r>
                <a:rPr lang="es-CL" sz="1600" b="1" smtClean="0">
                  <a:solidFill>
                    <a:schemeClr val="bg2">
                      <a:lumMod val="25000"/>
                    </a:schemeClr>
                  </a:solidFill>
                  <a:latin typeface="HelveticaNeueLT Std Cn"/>
                </a:rPr>
                <a:t>Sancionan los malos comportamientos</a:t>
              </a:r>
              <a:endParaRPr lang="es-ES" sz="1600" b="1" smtClean="0">
                <a:solidFill>
                  <a:schemeClr val="bg2">
                    <a:lumMod val="25000"/>
                  </a:schemeClr>
                </a:solidFill>
                <a:latin typeface="HelveticaNeueLT Std Cn"/>
              </a:endParaRPr>
            </a:p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es-CL" sz="1600" b="1" smtClean="0">
                  <a:solidFill>
                    <a:schemeClr val="bg2">
                      <a:lumMod val="25000"/>
                    </a:schemeClr>
                  </a:solidFill>
                  <a:latin typeface="HelveticaNeueLT Std Cn"/>
                </a:rPr>
                <a:t>Exigen participar en las decisiones</a:t>
              </a:r>
              <a:endParaRPr lang="es-CL" sz="1600" b="1">
                <a:solidFill>
                  <a:schemeClr val="bg2">
                    <a:lumMod val="25000"/>
                  </a:schemeClr>
                </a:solidFill>
                <a:latin typeface="HelveticaNeueLT Std Cn"/>
              </a:endParaRPr>
            </a:p>
          </p:txBody>
        </p:sp>
        <p:pic>
          <p:nvPicPr>
            <p:cNvPr id="23" name="Picture 48" descr="estudioretailkpi"/>
            <p:cNvPicPr>
              <a:picLocks noChangeAspect="1" noChangeArrowheads="1"/>
            </p:cNvPicPr>
            <p:nvPr/>
          </p:nvPicPr>
          <p:blipFill>
            <a:blip r:embed="rId7"/>
            <a:srcRect r="20351" b="17342"/>
            <a:stretch>
              <a:fillRect/>
            </a:stretch>
          </p:blipFill>
          <p:spPr bwMode="auto">
            <a:xfrm>
              <a:off x="431" y="799"/>
              <a:ext cx="816" cy="702"/>
            </a:xfrm>
            <a:prstGeom prst="rect">
              <a:avLst/>
            </a:prstGeom>
            <a:noFill/>
          </p:spPr>
        </p:pic>
      </p:grpSp>
      <p:sp>
        <p:nvSpPr>
          <p:cNvPr id="24" name="Line 53"/>
          <p:cNvSpPr>
            <a:spLocks noChangeShapeType="1"/>
          </p:cNvSpPr>
          <p:nvPr/>
        </p:nvSpPr>
        <p:spPr bwMode="auto">
          <a:xfrm flipH="1" flipV="1">
            <a:off x="4643438" y="4710126"/>
            <a:ext cx="0" cy="719138"/>
          </a:xfrm>
          <a:prstGeom prst="line">
            <a:avLst/>
          </a:prstGeom>
          <a:noFill/>
          <a:ln w="127000">
            <a:solidFill>
              <a:srgbClr val="FF66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en-US">
              <a:latin typeface="HelveticaNeueLT Std Cn"/>
            </a:endParaRPr>
          </a:p>
        </p:txBody>
      </p:sp>
      <p:sp>
        <p:nvSpPr>
          <p:cNvPr id="25" name="Line 54"/>
          <p:cNvSpPr>
            <a:spLocks noChangeShapeType="1"/>
          </p:cNvSpPr>
          <p:nvPr/>
        </p:nvSpPr>
        <p:spPr bwMode="auto">
          <a:xfrm flipV="1">
            <a:off x="2849556" y="3786190"/>
            <a:ext cx="865188" cy="0"/>
          </a:xfrm>
          <a:prstGeom prst="line">
            <a:avLst/>
          </a:prstGeom>
          <a:noFill/>
          <a:ln w="127000">
            <a:solidFill>
              <a:srgbClr val="FF66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en-US">
              <a:latin typeface="HelveticaNeueLT Std Cn"/>
            </a:endParaRPr>
          </a:p>
        </p:txBody>
      </p:sp>
      <p:sp>
        <p:nvSpPr>
          <p:cNvPr id="26" name="Line 55"/>
          <p:cNvSpPr>
            <a:spLocks noChangeShapeType="1"/>
          </p:cNvSpPr>
          <p:nvPr/>
        </p:nvSpPr>
        <p:spPr bwMode="auto">
          <a:xfrm flipH="1" flipV="1">
            <a:off x="5508625" y="4005263"/>
            <a:ext cx="935038" cy="287337"/>
          </a:xfrm>
          <a:prstGeom prst="line">
            <a:avLst/>
          </a:prstGeom>
          <a:noFill/>
          <a:ln w="127000">
            <a:solidFill>
              <a:srgbClr val="FF66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en-US">
              <a:latin typeface="HelveticaNeueLT Std Cn"/>
            </a:endParaRPr>
          </a:p>
        </p:txBody>
      </p:sp>
      <p:sp>
        <p:nvSpPr>
          <p:cNvPr id="27" name="Line 56"/>
          <p:cNvSpPr>
            <a:spLocks noChangeShapeType="1"/>
          </p:cNvSpPr>
          <p:nvPr/>
        </p:nvSpPr>
        <p:spPr bwMode="auto">
          <a:xfrm flipH="1">
            <a:off x="5508625" y="2419350"/>
            <a:ext cx="647700" cy="433388"/>
          </a:xfrm>
          <a:prstGeom prst="line">
            <a:avLst/>
          </a:prstGeom>
          <a:noFill/>
          <a:ln w="127000">
            <a:solidFill>
              <a:srgbClr val="FF66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en-US">
              <a:latin typeface="HelveticaNeueLT Std Cn"/>
            </a:endParaRPr>
          </a:p>
        </p:txBody>
      </p:sp>
      <p:sp>
        <p:nvSpPr>
          <p:cNvPr id="28" name="Line 57"/>
          <p:cNvSpPr>
            <a:spLocks noChangeShapeType="1"/>
          </p:cNvSpPr>
          <p:nvPr/>
        </p:nvSpPr>
        <p:spPr bwMode="auto">
          <a:xfrm>
            <a:off x="4072730" y="1799426"/>
            <a:ext cx="500066" cy="714380"/>
          </a:xfrm>
          <a:prstGeom prst="line">
            <a:avLst/>
          </a:prstGeom>
          <a:noFill/>
          <a:ln w="127000">
            <a:solidFill>
              <a:srgbClr val="FF66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en-US">
              <a:latin typeface="HelveticaNeueLT Std Cn"/>
            </a:endParaRPr>
          </a:p>
        </p:txBody>
      </p:sp>
      <p:sp>
        <p:nvSpPr>
          <p:cNvPr id="29" name="Text Box 58"/>
          <p:cNvSpPr txBox="1">
            <a:spLocks noChangeArrowheads="1"/>
          </p:cNvSpPr>
          <p:nvPr/>
        </p:nvSpPr>
        <p:spPr bwMode="auto">
          <a:xfrm>
            <a:off x="3787775" y="2620485"/>
            <a:ext cx="1584325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L" b="1" smtClean="0">
                <a:solidFill>
                  <a:srgbClr val="4D4D4D"/>
                </a:solidFill>
                <a:latin typeface="HelveticaNeueLT Std Cn"/>
              </a:rPr>
              <a:t>La Empresa</a:t>
            </a:r>
            <a:endParaRPr lang="es-ES" b="1">
              <a:solidFill>
                <a:srgbClr val="4D4D4D"/>
              </a:solidFill>
              <a:latin typeface="HelveticaNeueLT Std Cn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395536" y="6453336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Fuente: AMSA. 63ava Convención del IIMCH</a:t>
            </a:r>
            <a:endParaRPr lang="es-E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759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41594"/>
          </a:xfrm>
        </p:spPr>
        <p:txBody>
          <a:bodyPr>
            <a:normAutofit fontScale="90000"/>
          </a:bodyPr>
          <a:lstStyle/>
          <a:p>
            <a:r>
              <a:rPr lang="es-ES" smtClean="0"/>
              <a:t>DESAFIOS DE CHILE, NUESTRO PAIS, PARA MANTENER EL LIDERAZGO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654335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95710"/>
          </a:xfrm>
        </p:spPr>
        <p:txBody>
          <a:bodyPr/>
          <a:lstStyle/>
          <a:p>
            <a:pPr algn="ctr"/>
            <a:r>
              <a:rPr lang="es-CL" smtClean="0">
                <a:solidFill>
                  <a:srgbClr val="FF0000"/>
                </a:solidFill>
              </a:rPr>
              <a:t>PERDIDA DE COMPETITIVIDAD</a:t>
            </a:r>
            <a:endParaRPr lang="es-CL">
              <a:solidFill>
                <a:srgbClr val="FF0000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pPr lvl="0"/>
            <a:endParaRPr lang="es-MX" b="1" smtClean="0"/>
          </a:p>
          <a:p>
            <a:pPr lvl="0" algn="just"/>
            <a:r>
              <a:rPr lang="es-MX" sz="2600" b="1" smtClean="0">
                <a:latin typeface="Arial" pitchFamily="34" charset="0"/>
                <a:cs typeface="Arial" pitchFamily="34" charset="0"/>
              </a:rPr>
              <a:t>Caída </a:t>
            </a:r>
            <a:r>
              <a:rPr lang="es-MX" sz="2600" b="1">
                <a:latin typeface="Arial" pitchFamily="34" charset="0"/>
                <a:cs typeface="Arial" pitchFamily="34" charset="0"/>
              </a:rPr>
              <a:t>de las leyes de los minerales explotados y envejecimiento de los </a:t>
            </a:r>
            <a:r>
              <a:rPr lang="es-MX" sz="2600" b="1" smtClean="0">
                <a:latin typeface="Arial" pitchFamily="34" charset="0"/>
                <a:cs typeface="Arial" pitchFamily="34" charset="0"/>
              </a:rPr>
              <a:t>yacimientos;</a:t>
            </a:r>
            <a:endParaRPr lang="es-CL" sz="2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MX" sz="2600" b="1">
                <a:latin typeface="Arial" pitchFamily="34" charset="0"/>
                <a:cs typeface="Arial" pitchFamily="34" charset="0"/>
              </a:rPr>
              <a:t>Alza generalizada de precios de insumos claves, en especial, del precio de la </a:t>
            </a:r>
            <a:r>
              <a:rPr lang="es-MX" sz="2600" b="1" smtClean="0">
                <a:latin typeface="Arial" pitchFamily="34" charset="0"/>
                <a:cs typeface="Arial" pitchFamily="34" charset="0"/>
              </a:rPr>
              <a:t>energía;</a:t>
            </a:r>
            <a:endParaRPr lang="es-CL" sz="260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MX" sz="2600" b="1">
                <a:latin typeface="Arial" pitchFamily="34" charset="0"/>
                <a:cs typeface="Arial" pitchFamily="34" charset="0"/>
              </a:rPr>
              <a:t>Deterioro del tipo de cambio, más allá del provocado por un buen precio del </a:t>
            </a:r>
            <a:r>
              <a:rPr lang="es-MX" sz="2600" b="1" smtClean="0">
                <a:latin typeface="Arial" pitchFamily="34" charset="0"/>
                <a:cs typeface="Arial" pitchFamily="34" charset="0"/>
              </a:rPr>
              <a:t>cobre;</a:t>
            </a:r>
            <a:endParaRPr lang="es-CL" sz="260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MX" sz="2600" b="1">
                <a:latin typeface="Arial" pitchFamily="34" charset="0"/>
                <a:cs typeface="Arial" pitchFamily="34" charset="0"/>
              </a:rPr>
              <a:t>Incremento de los costos de servicios de terceros, sobre todo en </a:t>
            </a:r>
            <a:r>
              <a:rPr lang="es-MX" sz="2600" b="1" smtClean="0">
                <a:latin typeface="Arial" pitchFamily="34" charset="0"/>
                <a:cs typeface="Arial" pitchFamily="34" charset="0"/>
              </a:rPr>
              <a:t>proyectos;</a:t>
            </a:r>
            <a:endParaRPr lang="es-CL" sz="2600">
              <a:latin typeface="Arial" pitchFamily="34" charset="0"/>
              <a:cs typeface="Arial" pitchFamily="34" charset="0"/>
            </a:endParaRPr>
          </a:p>
          <a:p>
            <a:endParaRPr lang="es-CL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32500" lnSpcReduction="20000"/>
          </a:bodyPr>
          <a:lstStyle/>
          <a:p>
            <a:pPr lvl="0"/>
            <a:endParaRPr lang="es-MX" b="1" smtClean="0"/>
          </a:p>
          <a:p>
            <a:pPr lvl="0" algn="just"/>
            <a:endParaRPr lang="es-MX" sz="42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MX" sz="5500" b="1" smtClean="0">
                <a:latin typeface="Arial" pitchFamily="34" charset="0"/>
                <a:cs typeface="Arial" pitchFamily="34" charset="0"/>
              </a:rPr>
              <a:t>Escasez </a:t>
            </a:r>
            <a:r>
              <a:rPr lang="es-MX" sz="5500" b="1">
                <a:latin typeface="Arial" pitchFamily="34" charset="0"/>
                <a:cs typeface="Arial" pitchFamily="34" charset="0"/>
              </a:rPr>
              <a:t>de personal calificado, sobre todo en áreas </a:t>
            </a:r>
            <a:r>
              <a:rPr lang="es-MX" sz="5500" b="1" smtClean="0">
                <a:latin typeface="Arial" pitchFamily="34" charset="0"/>
                <a:cs typeface="Arial" pitchFamily="34" charset="0"/>
              </a:rPr>
              <a:t>técnicas;</a:t>
            </a:r>
            <a:endParaRPr lang="es-CL" sz="5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MX" sz="5500" b="1">
                <a:latin typeface="Arial" pitchFamily="34" charset="0"/>
                <a:cs typeface="Arial" pitchFamily="34" charset="0"/>
              </a:rPr>
              <a:t>Mayores costos laborales, que no han mostrado un correlato con aumentos de </a:t>
            </a:r>
            <a:r>
              <a:rPr lang="es-MX" sz="5500" b="1" smtClean="0">
                <a:latin typeface="Arial" pitchFamily="34" charset="0"/>
                <a:cs typeface="Arial" pitchFamily="34" charset="0"/>
              </a:rPr>
              <a:t>productividad;</a:t>
            </a:r>
            <a:endParaRPr lang="es-CL" sz="550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MX" sz="5500" b="1">
                <a:latin typeface="Arial" pitchFamily="34" charset="0"/>
                <a:cs typeface="Arial" pitchFamily="34" charset="0"/>
              </a:rPr>
              <a:t>Mayores gastos derivados de crecientes exigencias y plazos en materias de medio ambiente y </a:t>
            </a:r>
            <a:r>
              <a:rPr lang="es-MX" sz="5500" b="1" smtClean="0">
                <a:latin typeface="Arial" pitchFamily="34" charset="0"/>
                <a:cs typeface="Arial" pitchFamily="34" charset="0"/>
              </a:rPr>
              <a:t>sustentabilidad;</a:t>
            </a:r>
            <a:endParaRPr lang="es-CL" sz="550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MX" sz="5500" b="1">
                <a:latin typeface="Arial" pitchFamily="34" charset="0"/>
                <a:cs typeface="Arial" pitchFamily="34" charset="0"/>
              </a:rPr>
              <a:t>Judicializaciones como principal mecanismo de solución de controversias y herramienta para trabar el desarrollo económico</a:t>
            </a:r>
            <a:r>
              <a:rPr lang="es-MX" sz="5000" b="1">
                <a:latin typeface="Arial" pitchFamily="34" charset="0"/>
                <a:cs typeface="Arial" pitchFamily="34" charset="0"/>
              </a:rPr>
              <a:t>.</a:t>
            </a:r>
            <a:endParaRPr lang="es-CL" sz="5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L" sz="5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233053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/>
            <a:endParaRPr lang="es-MX" sz="20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b="1"/>
              <a:t>Capitalizar a CODELCO para asegurar el financiamiento que facilite la materialización de los Proyectos Estructurales Mineros de Codelco</a:t>
            </a:r>
            <a:r>
              <a:rPr lang="es-MX" sz="2000"/>
              <a:t> </a:t>
            </a:r>
            <a:endParaRPr lang="es-CL" sz="2000"/>
          </a:p>
          <a:p>
            <a:pPr lvl="0" algn="just"/>
            <a:r>
              <a:rPr lang="es-MX" sz="2000" b="1" smtClean="0">
                <a:latin typeface="Arial" pitchFamily="34" charset="0"/>
                <a:cs typeface="Arial" pitchFamily="34" charset="0"/>
              </a:rPr>
              <a:t>Promover </a:t>
            </a:r>
            <a:r>
              <a:rPr lang="es-MX" sz="2000" b="1">
                <a:latin typeface="Arial" pitchFamily="34" charset="0"/>
                <a:cs typeface="Arial" pitchFamily="34" charset="0"/>
              </a:rPr>
              <a:t>condiciones que faciliten la materialización de la cartera de aquellos proyectos del sector que sean rentables, de acuerdo a parámetros de largo plazo, y que aseguren una creación de valor para los inversionistas y para el país.</a:t>
            </a:r>
            <a:endParaRPr lang="es-CL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MX" sz="2000" b="1">
                <a:latin typeface="Arial" pitchFamily="34" charset="0"/>
                <a:cs typeface="Arial" pitchFamily="34" charset="0"/>
              </a:rPr>
              <a:t>Apoyar el incremento de la competitividad de las operaciones y proyectos del </a:t>
            </a:r>
            <a:r>
              <a:rPr lang="es-MX" sz="2000" b="1" smtClean="0">
                <a:latin typeface="Arial" pitchFamily="34" charset="0"/>
                <a:cs typeface="Arial" pitchFamily="34" charset="0"/>
              </a:rPr>
              <a:t>sector;</a:t>
            </a:r>
            <a:endParaRPr lang="es-CL" sz="200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MX" sz="2000" b="1">
                <a:latin typeface="Arial" pitchFamily="34" charset="0"/>
                <a:cs typeface="Arial" pitchFamily="34" charset="0"/>
              </a:rPr>
              <a:t>Adoptar acciones para lograr un desarrollo efectivo y relevante del Clúster </a:t>
            </a:r>
            <a:r>
              <a:rPr lang="es-MX" sz="2000" b="1" smtClean="0">
                <a:latin typeface="Arial" pitchFamily="34" charset="0"/>
                <a:cs typeface="Arial" pitchFamily="34" charset="0"/>
              </a:rPr>
              <a:t>Minero con una mirada multicultural;</a:t>
            </a:r>
            <a:endParaRPr lang="es-CL" sz="200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MX" sz="2000" b="1">
                <a:latin typeface="Arial" pitchFamily="34" charset="0"/>
                <a:cs typeface="Arial" pitchFamily="34" charset="0"/>
              </a:rPr>
              <a:t>Profundizar el desarrollo regional y la relación con las </a:t>
            </a:r>
            <a:r>
              <a:rPr lang="es-MX" sz="2000" b="1" smtClean="0">
                <a:latin typeface="Arial" pitchFamily="34" charset="0"/>
                <a:cs typeface="Arial" pitchFamily="34" charset="0"/>
              </a:rPr>
              <a:t>comunidades</a:t>
            </a:r>
            <a:r>
              <a:rPr lang="es-MX" sz="2000" b="1">
                <a:latin typeface="Arial" pitchFamily="34" charset="0"/>
                <a:cs typeface="Arial" pitchFamily="34" charset="0"/>
              </a:rPr>
              <a:t>;</a:t>
            </a:r>
            <a:endParaRPr lang="es-MX" sz="2000" b="1" smtClean="0">
              <a:latin typeface="Arial" pitchFamily="34" charset="0"/>
              <a:cs typeface="Arial" pitchFamily="34" charset="0"/>
            </a:endParaRPr>
          </a:p>
          <a:p>
            <a:r>
              <a:rPr lang="es-MX" sz="2000" b="1"/>
              <a:t>Aumentar la disponibilidad de </a:t>
            </a:r>
            <a:r>
              <a:rPr lang="es-MX" sz="2000" b="1" smtClean="0"/>
              <a:t>Personas especializadas </a:t>
            </a:r>
            <a:r>
              <a:rPr lang="es-MX" sz="2000" b="1"/>
              <a:t>para el desarrollo del </a:t>
            </a:r>
            <a:r>
              <a:rPr lang="es-MX" sz="2000" b="1" smtClean="0"/>
              <a:t>sector;</a:t>
            </a:r>
            <a:endParaRPr lang="es-CL" sz="2000"/>
          </a:p>
          <a:p>
            <a:r>
              <a:rPr lang="es-MX" sz="2000" b="1" smtClean="0"/>
              <a:t>Generar una cultura sobre la productividad;</a:t>
            </a:r>
          </a:p>
          <a:p>
            <a:pPr lvl="0"/>
            <a:r>
              <a:rPr lang="es-MX" sz="2000" b="1" smtClean="0"/>
              <a:t>Incorporar al </a:t>
            </a:r>
            <a:r>
              <a:rPr lang="es-MX" sz="2000" b="1"/>
              <a:t>sector </a:t>
            </a:r>
            <a:r>
              <a:rPr lang="es-MX" sz="2000" b="1" smtClean="0"/>
              <a:t>minero como un actor relevante para el desarrollo del país.</a:t>
            </a:r>
            <a:endParaRPr lang="es-CL" sz="2000"/>
          </a:p>
          <a:p>
            <a:pPr marL="109728" indent="0">
              <a:buNone/>
            </a:pPr>
            <a:endParaRPr lang="es-CL" sz="2000"/>
          </a:p>
          <a:p>
            <a:pPr lvl="0"/>
            <a:endParaRPr lang="es-CL" sz="2000">
              <a:latin typeface="Arial" pitchFamily="34" charset="0"/>
              <a:cs typeface="Arial" pitchFamily="34" charset="0"/>
            </a:endParaRPr>
          </a:p>
          <a:p>
            <a:endParaRPr lang="es-CL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800" smtClean="0">
                <a:solidFill>
                  <a:srgbClr val="FF0000"/>
                </a:solidFill>
              </a:rPr>
              <a:t>Enfrentando los desafíos</a:t>
            </a:r>
            <a:endParaRPr lang="es-CL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250647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3197-83BA-454C-9344-CC2064A735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132501"/>
              </p:ext>
            </p:extLst>
          </p:nvPr>
        </p:nvGraphicFramePr>
        <p:xfrm>
          <a:off x="457200" y="1124744"/>
          <a:ext cx="8229600" cy="5472608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8" name="7 Rectángulo"/>
          <p:cNvSpPr/>
          <p:nvPr/>
        </p:nvSpPr>
        <p:spPr>
          <a:xfrm>
            <a:off x="5784455" y="1488412"/>
            <a:ext cx="25922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300">
                <a:latin typeface="HelveticaNeueLT Std Cn"/>
              </a:rPr>
              <a:t>Promoción del desarrollo socio económico local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953016" y="4509120"/>
            <a:ext cx="204752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300">
                <a:latin typeface="HelveticaNeueLT Std Cn"/>
              </a:rPr>
              <a:t>Integración a la cadena de valor y favorecer </a:t>
            </a:r>
            <a:r>
              <a:rPr lang="es-CL" sz="1300" smtClean="0">
                <a:latin typeface="HelveticaNeueLT Std Cn"/>
              </a:rPr>
              <a:t>su desarrollo</a:t>
            </a:r>
            <a:endParaRPr lang="es-CL" sz="1300">
              <a:latin typeface="HelveticaNeueLT Std Cn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9512" y="5489649"/>
            <a:ext cx="31500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sz="1300">
                <a:latin typeface="HelveticaNeueLT Std Cn"/>
              </a:rPr>
              <a:t>Desarrollo de capacidades y mejora en el equilibrio </a:t>
            </a:r>
            <a:r>
              <a:rPr lang="es-CL" sz="1300" smtClean="0">
                <a:latin typeface="HelveticaNeueLT Std Cn"/>
              </a:rPr>
              <a:t>trabajo-familia</a:t>
            </a:r>
            <a:endParaRPr lang="es-CL" sz="1300">
              <a:latin typeface="HelveticaNeueLT Std Cn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79512" y="2506687"/>
            <a:ext cx="269202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300">
                <a:latin typeface="HelveticaNeueLT Std Cn"/>
              </a:rPr>
              <a:t>Trabajo conjunto para apalancar Planes de Desarrollo </a:t>
            </a:r>
            <a:r>
              <a:rPr lang="es-CL" sz="1300" smtClean="0">
                <a:latin typeface="HelveticaNeueLT Std Cn"/>
              </a:rPr>
              <a:t>(</a:t>
            </a:r>
            <a:r>
              <a:rPr lang="es-CL" sz="1300">
                <a:latin typeface="HelveticaNeueLT Std Cn"/>
              </a:rPr>
              <a:t>regionales</a:t>
            </a:r>
            <a:r>
              <a:rPr lang="es-CL" sz="1300" smtClean="0">
                <a:latin typeface="HelveticaNeueLT Std Cn"/>
              </a:rPr>
              <a:t>, comunales</a:t>
            </a:r>
            <a:r>
              <a:rPr lang="es-CL" sz="1300">
                <a:latin typeface="HelveticaNeueLT Std Cn"/>
              </a:rPr>
              <a:t>, etc.)</a:t>
            </a:r>
          </a:p>
        </p:txBody>
      </p:sp>
      <p:sp>
        <p:nvSpPr>
          <p:cNvPr id="12" name="1 Título"/>
          <p:cNvSpPr txBox="1"/>
          <p:nvPr/>
        </p:nvSpPr>
        <p:spPr>
          <a:xfrm>
            <a:off x="179512" y="144736"/>
            <a:ext cx="8229600" cy="763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s-CL" sz="2800" b="1" kern="1200" smtClean="0">
                <a:solidFill>
                  <a:schemeClr val="bg2">
                    <a:lumMod val="25000"/>
                  </a:schemeClr>
                </a:solidFill>
                <a:latin typeface="HelveticaNeueLT Std Cn"/>
                <a:ea typeface="+mn-ea"/>
                <a:cs typeface="+mn-cs"/>
              </a:rPr>
              <a:t>Adaptabilidad a un nuevo escenario</a:t>
            </a:r>
          </a:p>
          <a:p>
            <a:pPr>
              <a:spcAft>
                <a:spcPts val="600"/>
              </a:spcAft>
            </a:pPr>
            <a:r>
              <a:rPr lang="es-CL" sz="1800" kern="1200" smtClean="0">
                <a:solidFill>
                  <a:schemeClr val="bg2">
                    <a:lumMod val="25000"/>
                  </a:schemeClr>
                </a:solidFill>
                <a:latin typeface="HelveticaNeueLT Std Cn"/>
                <a:ea typeface="+mn-ea"/>
                <a:cs typeface="+mn-cs"/>
              </a:rPr>
              <a:t>Nuevo modelo de relacionamiento basado en la generación de valor social</a:t>
            </a:r>
            <a:endParaRPr lang="es-CL" sz="2000" kern="1200">
              <a:solidFill>
                <a:schemeClr val="bg2">
                  <a:lumMod val="25000"/>
                </a:schemeClr>
              </a:solidFill>
              <a:latin typeface="HelveticaNeueLT Std C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7014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5" y="1203980"/>
            <a:ext cx="8437983" cy="3096344"/>
          </a:xfrm>
        </p:spPr>
        <p:txBody>
          <a:bodyPr>
            <a:normAutofit/>
          </a:bodyPr>
          <a:lstStyle/>
          <a:p>
            <a:r>
              <a:rPr lang="es-CL" sz="2400" b="1" smtClean="0">
                <a:latin typeface="HelveticaNeueLT Std Cn"/>
              </a:rPr>
              <a:t>La industria minera cambió</a:t>
            </a:r>
          </a:p>
          <a:p>
            <a:endParaRPr lang="es-CL" sz="1050" b="1" smtClean="0">
              <a:latin typeface="HelveticaNeueLT Std Cn"/>
            </a:endParaRPr>
          </a:p>
          <a:p>
            <a:r>
              <a:rPr lang="es-CL" sz="2400" b="1" smtClean="0">
                <a:latin typeface="HelveticaNeueLT Std Cn"/>
              </a:rPr>
              <a:t>Chile debe adecuarse a esos cambios para  mantener liderazgo</a:t>
            </a:r>
          </a:p>
          <a:p>
            <a:pPr lvl="1"/>
            <a:r>
              <a:rPr lang="es-CL" sz="2400" smtClean="0">
                <a:latin typeface="HelveticaNeueLT Std Cn"/>
              </a:rPr>
              <a:t>Competitividad y Productividad</a:t>
            </a:r>
          </a:p>
          <a:p>
            <a:pPr lvl="1"/>
            <a:r>
              <a:rPr lang="es-CL" sz="2400" smtClean="0">
                <a:latin typeface="HelveticaNeueLT Std Cn"/>
              </a:rPr>
              <a:t>Institucionalidad</a:t>
            </a:r>
          </a:p>
          <a:p>
            <a:pPr lvl="1"/>
            <a:r>
              <a:rPr lang="es-CL" sz="2400" smtClean="0">
                <a:latin typeface="HelveticaNeueLT Std Cn"/>
              </a:rPr>
              <a:t>Gestión Relacional</a:t>
            </a:r>
          </a:p>
          <a:p>
            <a:pPr lvl="1"/>
            <a:endParaRPr lang="es-CL" sz="1050" smtClean="0">
              <a:latin typeface="HelveticaNeueLT Std Cn"/>
            </a:endParaRPr>
          </a:p>
        </p:txBody>
      </p:sp>
      <p:sp>
        <p:nvSpPr>
          <p:cNvPr id="4" name="1 Título"/>
          <p:cNvSpPr txBox="1"/>
          <p:nvPr/>
        </p:nvSpPr>
        <p:spPr>
          <a:xfrm>
            <a:off x="281027" y="-99392"/>
            <a:ext cx="43036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L"/>
            </a:defPPr>
            <a:lvl1pPr defTabSz="457200">
              <a:spcBef>
                <a:spcPct val="0"/>
              </a:spcBef>
              <a:buNone/>
              <a:defRPr sz="2800" b="1">
                <a:solidFill>
                  <a:srgbClr val="645444"/>
                </a:solidFill>
                <a:latin typeface="HelveticaNeueLT Std Lt Cn" pitchFamily="34" charset="0"/>
                <a:cs typeface="Arial"/>
              </a:defRPr>
            </a:lvl1pPr>
          </a:lstStyle>
          <a:p>
            <a:r>
              <a:rPr lang="es-CL"/>
              <a:t>En Síntesis</a:t>
            </a:r>
          </a:p>
        </p:txBody>
      </p:sp>
      <p:sp>
        <p:nvSpPr>
          <p:cNvPr id="6" name="Rectángulo 15"/>
          <p:cNvSpPr/>
          <p:nvPr/>
        </p:nvSpPr>
        <p:spPr>
          <a:xfrm>
            <a:off x="6228184" y="4505706"/>
            <a:ext cx="2666999" cy="1244600"/>
          </a:xfrm>
          <a:prstGeom prst="rect">
            <a:avLst/>
          </a:prstGeom>
          <a:solidFill>
            <a:srgbClr val="D08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Rectángulo 14"/>
          <p:cNvSpPr/>
          <p:nvPr/>
        </p:nvSpPr>
        <p:spPr>
          <a:xfrm>
            <a:off x="3251200" y="4505706"/>
            <a:ext cx="2666999" cy="1244600"/>
          </a:xfrm>
          <a:prstGeom prst="rect">
            <a:avLst/>
          </a:prstGeom>
          <a:solidFill>
            <a:srgbClr val="D08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Rectángulo 6"/>
          <p:cNvSpPr/>
          <p:nvPr/>
        </p:nvSpPr>
        <p:spPr>
          <a:xfrm>
            <a:off x="266701" y="4505706"/>
            <a:ext cx="2666999" cy="1244600"/>
          </a:xfrm>
          <a:prstGeom prst="rect">
            <a:avLst/>
          </a:prstGeom>
          <a:solidFill>
            <a:srgbClr val="D084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white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333124"/>
            <a:ext cx="2448272" cy="1632181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037" y="4293096"/>
            <a:ext cx="2467292" cy="1644861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300324"/>
            <a:ext cx="2443931" cy="1624954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3197-83BA-454C-9344-CC2064A735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17775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574411"/>
              </p:ext>
            </p:extLst>
          </p:nvPr>
        </p:nvGraphicFramePr>
        <p:xfrm>
          <a:off x="508000" y="1308100"/>
          <a:ext cx="8229600" cy="4525963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3197-83BA-454C-9344-CC2064A735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6 Marcador de contenido"/>
          <p:cNvSpPr txBox="1"/>
          <p:nvPr/>
        </p:nvSpPr>
        <p:spPr>
          <a:xfrm>
            <a:off x="2534568" y="5040512"/>
            <a:ext cx="3888432" cy="4726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CL" sz="2800" b="1" smtClean="0">
                <a:solidFill>
                  <a:schemeClr val="bg1"/>
                </a:solidFill>
              </a:rPr>
              <a:t>Maximizar f(P+P+P)</a:t>
            </a:r>
          </a:p>
        </p:txBody>
      </p:sp>
      <p:sp>
        <p:nvSpPr>
          <p:cNvPr id="7" name="4 Título"/>
          <p:cNvSpPr>
            <a:spLocks noGrp="1"/>
          </p:cNvSpPr>
          <p:nvPr>
            <p:ph type="title"/>
          </p:nvPr>
        </p:nvSpPr>
        <p:spPr>
          <a:xfrm>
            <a:off x="182836" y="260648"/>
            <a:ext cx="8229600" cy="6340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CL" sz="2800" b="1">
                <a:solidFill>
                  <a:srgbClr val="645444"/>
                </a:solidFill>
                <a:latin typeface="HelveticaNeueLT Std Lt Cn" pitchFamily="34" charset="0"/>
                <a:ea typeface="+mn-ea"/>
                <a:cs typeface="Arial"/>
              </a:rPr>
              <a:t>Chile, </a:t>
            </a:r>
            <a:r>
              <a:rPr lang="es-CL" sz="2800" b="1" smtClean="0">
                <a:solidFill>
                  <a:srgbClr val="645444"/>
                </a:solidFill>
                <a:latin typeface="HelveticaNeueLT Std Lt Cn" pitchFamily="34" charset="0"/>
                <a:ea typeface="+mn-ea"/>
                <a:cs typeface="Arial"/>
              </a:rPr>
              <a:t>los desafíos </a:t>
            </a:r>
            <a:r>
              <a:rPr lang="es-CL" sz="2800" b="1">
                <a:solidFill>
                  <a:srgbClr val="645444"/>
                </a:solidFill>
                <a:latin typeface="HelveticaNeueLT Std Lt Cn" pitchFamily="34" charset="0"/>
                <a:ea typeface="+mn-ea"/>
                <a:cs typeface="Arial"/>
              </a:rPr>
              <a:t>para mantener liderazgo</a:t>
            </a:r>
          </a:p>
        </p:txBody>
      </p:sp>
    </p:spTree>
    <p:extLst>
      <p:ext uri="{BB962C8B-B14F-4D97-AF65-F5344CB8AC3E}">
        <p14:creationId xmlns:p14="http://schemas.microsoft.com/office/powerpoint/2010/main" val="282356677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8137421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3197-83BA-454C-9344-CC2064A735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>
          <a:xfrm>
            <a:off x="755576" y="270892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s-CL" sz="3600" smtClean="0">
                <a:latin typeface="HelveticaNeueLT Std Cn"/>
              </a:rPr>
              <a:t>Desafíos de CHILE, nuestro país, para mantener el liderazgo</a:t>
            </a:r>
            <a:endParaRPr lang="es-CL" sz="3600">
              <a:latin typeface="HelveticaNeueLT Std C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548"/>
            <a:ext cx="2343150" cy="212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1047" y="-10269"/>
            <a:ext cx="2590800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8711" y="4548"/>
            <a:ext cx="2057400" cy="212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6911" y="-10269"/>
            <a:ext cx="21812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077072"/>
            <a:ext cx="2555775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4099520"/>
            <a:ext cx="3096344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5220" y="4099520"/>
            <a:ext cx="2596627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0690" y="4108470"/>
            <a:ext cx="2207446" cy="263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808913"/>
      </p:ext>
    </p:extLst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956319"/>
          </a:xfrm>
        </p:spPr>
        <p:txBody>
          <a:bodyPr/>
          <a:lstStyle/>
          <a:p>
            <a:r>
              <a:rPr lang="es-ES" smtClean="0"/>
              <a:t>MUCHAS GRACIAS … </a:t>
            </a:r>
            <a:endParaRPr lang="es-ES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ES" b="1" smtClean="0"/>
              <a:t>POR PARTICIPAR Y ESCUCHARME</a:t>
            </a:r>
            <a:endParaRPr lang="es-ES" b="1"/>
          </a:p>
        </p:txBody>
      </p:sp>
    </p:spTree>
    <p:extLst>
      <p:ext uri="{BB962C8B-B14F-4D97-AF65-F5344CB8AC3E}">
        <p14:creationId xmlns:p14="http://schemas.microsoft.com/office/powerpoint/2010/main" val="317342294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61005" y="4810736"/>
            <a:ext cx="4757738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Times" pitchFamily="18" charset="0"/>
              <a:buNone/>
            </a:pPr>
            <a:r>
              <a:rPr lang="es-MX" sz="2000" b="1" smtClean="0"/>
              <a:t>Thomas Keller L.</a:t>
            </a:r>
          </a:p>
          <a:p>
            <a:pPr marL="0" indent="0" eaLnBrk="1" hangingPunct="1">
              <a:spcBef>
                <a:spcPct val="0"/>
              </a:spcBef>
              <a:buFont typeface="Times" pitchFamily="18" charset="0"/>
              <a:buNone/>
            </a:pPr>
            <a:r>
              <a:rPr lang="es-MX" sz="2000" b="1" smtClean="0"/>
              <a:t>CEO</a:t>
            </a:r>
          </a:p>
          <a:p>
            <a:pPr marL="0" indent="0" eaLnBrk="1" hangingPunct="1">
              <a:spcBef>
                <a:spcPct val="0"/>
              </a:spcBef>
              <a:buFont typeface="Times" pitchFamily="18" charset="0"/>
              <a:buNone/>
            </a:pPr>
            <a:r>
              <a:rPr lang="es-MX" sz="2000" b="1" err="1" smtClean="0"/>
              <a:t>December 2, 2013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261005" y="3776509"/>
            <a:ext cx="6143758" cy="294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235531" y="1293562"/>
            <a:ext cx="67550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smtClean="0"/>
              <a:t>COPPER 2013</a:t>
            </a:r>
          </a:p>
          <a:p>
            <a:r>
              <a:rPr lang="es-CL" sz="2800" b="1" smtClean="0">
                <a:solidFill>
                  <a:srgbClr val="C00000"/>
                </a:solidFill>
              </a:rPr>
              <a:t>FUTURE AND CODELCO’S CHALLENGES</a:t>
            </a:r>
            <a:endParaRPr lang="es-CL" sz="28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70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9906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GB" sz="2300" b="1" i="1" smtClean="0">
                <a:latin typeface="Arial" pitchFamily="34" charset="0"/>
              </a:rPr>
              <a:t>Phillip Mackey, PJ Mackey Technology Inc, Montreal, Canada</a:t>
            </a:r>
            <a:r>
              <a:rPr lang="en-GB" sz="2000" b="1" smtClean="0">
                <a:latin typeface="Arial" pitchFamily="34" charset="0"/>
              </a:rPr>
              <a:t>   </a:t>
            </a:r>
            <a:r>
              <a:rPr lang="en-GB" sz="2700" b="1" smtClean="0">
                <a:latin typeface="Arial" pitchFamily="34" charset="0"/>
              </a:rPr>
              <a:t>                             </a:t>
            </a:r>
          </a:p>
          <a:p>
            <a:pPr eaLnBrk="1" hangingPunct="1">
              <a:buFont typeface="Arial" pitchFamily="34" charset="0"/>
              <a:buNone/>
            </a:pPr>
            <a:r>
              <a:rPr lang="en-GB" sz="2700" smtClean="0">
                <a:latin typeface="Arial" pitchFamily="34" charset="0"/>
              </a:rPr>
              <a:t>                            </a:t>
            </a:r>
            <a:endParaRPr lang="en-US" sz="2400" smtClean="0">
              <a:latin typeface="Arial" panose="020b0604020202020204" pitchFamily="34" charset="0"/>
            </a:endParaRPr>
          </a:p>
          <a:p>
            <a:pPr eaLnBrk="1" hangingPunct="1"/>
            <a:endParaRPr lang="en-US" sz="2400" smtClean="0">
              <a:latin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endParaRPr lang="en-US" sz="2400" smtClean="0">
              <a:latin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endParaRPr lang="en-CA" smtClean="0"/>
          </a:p>
          <a:p>
            <a:pPr eaLnBrk="1" hangingPunct="1"/>
            <a:endParaRPr lang="en-CA" smtClean="0"/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2895600"/>
            <a:ext cx="220980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2895600"/>
            <a:ext cx="23526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C:\Users\Pjmackey\General\TMS\Robertson conf\Committee files\revised docs-non ferrous\ANNUAL REPORT 2005- 3 0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895600"/>
            <a:ext cx="2355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1219200"/>
            <a:ext cx="8991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>
                <a:latin typeface="Arial"/>
                <a:cs typeface="Arial"/>
              </a:rPr>
              <a:t> </a:t>
            </a:r>
            <a:r>
              <a:rPr lang="en-GB" sz="2750" b="1">
                <a:latin typeface="Arial"/>
                <a:cs typeface="Arial"/>
              </a:rPr>
              <a:t>Copper Smelting Technologies  in 2013 and Beyond</a:t>
            </a:r>
            <a:endParaRPr lang="en-CA" sz="2750">
              <a:latin typeface="Arial"/>
              <a:cs typeface="Arial"/>
            </a:endParaRPr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5334000"/>
            <a:ext cx="12414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5334000"/>
            <a:ext cx="19780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0" y="5334000"/>
            <a:ext cx="47783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5334000"/>
            <a:ext cx="19431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5334000"/>
            <a:ext cx="8826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800" y="5334000"/>
            <a:ext cx="984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3 Imagen" descr="banncu201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2971800"/>
            <a:ext cx="14351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02737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CONTENIDOS</a:t>
            </a:r>
            <a:endPara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 de Ingenieros de Minas de Chile</a:t>
            </a:r>
          </a:p>
          <a:p>
            <a:pPr>
              <a:buNone/>
            </a:pPr>
            <a:endParaRPr lang="es-ES" b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s-E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¿Quienes somos?</a:t>
            </a:r>
          </a:p>
          <a:p>
            <a:pPr lvl="1"/>
            <a:r>
              <a:rPr lang="es-E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Mision</a:t>
            </a:r>
          </a:p>
          <a:p>
            <a:pPr lvl="1"/>
            <a:r>
              <a:rPr lang="es-E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Historia</a:t>
            </a:r>
          </a:p>
          <a:p>
            <a:pPr lvl="1"/>
            <a:r>
              <a:rPr lang="es-E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Directorio 2012 – 2013</a:t>
            </a:r>
          </a:p>
          <a:p>
            <a:pPr lvl="1"/>
            <a:r>
              <a:rPr lang="es-E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IIMCh Inclusivo</a:t>
            </a:r>
            <a:endParaRPr lang="es-ES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4962073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10 Grupo"/>
          <p:cNvGrpSpPr/>
          <p:nvPr/>
        </p:nvGrpSpPr>
        <p:grpSpPr>
          <a:xfrm>
            <a:off x="2768697" y="6269111"/>
            <a:ext cx="3603503" cy="472257"/>
            <a:chOff x="2513086" y="6053087"/>
            <a:chExt cx="3603503" cy="47225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45" t="20395" r="81384" b="69922"/>
            <a:stretch>
              <a:fillRect/>
            </a:stretch>
          </p:blipFill>
          <p:spPr bwMode="auto">
            <a:xfrm>
              <a:off x="4252714" y="6053087"/>
              <a:ext cx="535310" cy="472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35" t="20395" r="60519" b="74764"/>
            <a:stretch>
              <a:fillRect/>
            </a:stretch>
          </p:blipFill>
          <p:spPr bwMode="auto">
            <a:xfrm>
              <a:off x="2513086" y="6151150"/>
              <a:ext cx="1842890" cy="236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25236" r="65668" b="69922"/>
            <a:stretch>
              <a:fillRect/>
            </a:stretch>
          </p:blipFill>
          <p:spPr bwMode="auto">
            <a:xfrm>
              <a:off x="4716016" y="6237312"/>
              <a:ext cx="1400573" cy="236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5 Rectángulo"/>
          <p:cNvSpPr/>
          <p:nvPr/>
        </p:nvSpPr>
        <p:spPr>
          <a:xfrm>
            <a:off x="467544" y="1268760"/>
            <a:ext cx="7992888" cy="409342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endParaRPr lang="es-CL" sz="2000" b="1" smtClean="0">
              <a:latin typeface="Arial Narrow" panose="020b0606020202030204" pitchFamily="34" charset="0"/>
            </a:endParaRPr>
          </a:p>
          <a:p>
            <a:pPr algn="just"/>
            <a:r>
              <a:rPr lang="es-CL" sz="2000" b="1" u="sng" smtClean="0">
                <a:latin typeface="Arial Narrow" pitchFamily="34" charset="0"/>
              </a:rPr>
              <a:t>Estrechar </a:t>
            </a:r>
            <a:r>
              <a:rPr lang="es-CL" sz="2000" b="1" u="sng">
                <a:latin typeface="Arial Narrow" pitchFamily="34" charset="0"/>
              </a:rPr>
              <a:t>vínculos </a:t>
            </a:r>
            <a:r>
              <a:rPr lang="es-CL" sz="2000">
                <a:latin typeface="Arial Narrow" pitchFamily="34" charset="0"/>
              </a:rPr>
              <a:t>entre los profesionales que se desempeñan en la minería a lo largo de todo nuestro territorio y en el extranjero, con el propósito de </a:t>
            </a:r>
            <a:r>
              <a:rPr lang="es-CL" sz="2000" b="1">
                <a:latin typeface="Arial Narrow" pitchFamily="34" charset="0"/>
              </a:rPr>
              <a:t>fomentar las ciencias y las artes</a:t>
            </a:r>
            <a:r>
              <a:rPr lang="es-CL" sz="2000">
                <a:latin typeface="Arial Narrow" pitchFamily="34" charset="0"/>
              </a:rPr>
              <a:t> relacionadas con ella.</a:t>
            </a:r>
          </a:p>
          <a:p>
            <a:pPr algn="just"/>
            <a:endParaRPr lang="es-CL" sz="2000">
              <a:latin typeface="Arial Narrow" panose="020b0606020202030204" pitchFamily="34" charset="0"/>
            </a:endParaRPr>
          </a:p>
          <a:p>
            <a:pPr algn="just"/>
            <a:r>
              <a:rPr lang="es-CL" sz="2000">
                <a:latin typeface="Arial Narrow" pitchFamily="34" charset="0"/>
              </a:rPr>
              <a:t>Prestar </a:t>
            </a:r>
            <a:r>
              <a:rPr lang="es-CL" sz="2000" b="1" u="sng">
                <a:latin typeface="Arial Narrow" pitchFamily="34" charset="0"/>
              </a:rPr>
              <a:t>cooperación técnica y profesional </a:t>
            </a:r>
            <a:r>
              <a:rPr lang="es-CL" sz="2000">
                <a:latin typeface="Arial Narrow" pitchFamily="34" charset="0"/>
              </a:rPr>
              <a:t>a toda iniciativa, obra o actividad -pública y privada- que tienda al desarrollo y progreso de la industria minera.</a:t>
            </a:r>
          </a:p>
          <a:p>
            <a:pPr algn="just"/>
            <a:endParaRPr lang="es-CL" sz="2000">
              <a:latin typeface="Arial Narrow" pitchFamily="34" charset="0"/>
            </a:endParaRPr>
          </a:p>
          <a:p>
            <a:pPr algn="just"/>
            <a:r>
              <a:rPr lang="es-CL" sz="2000">
                <a:latin typeface="Arial Narrow" pitchFamily="34" charset="0"/>
              </a:rPr>
              <a:t>Responder en forma rápida a los cambios científicos, tecnológicos y de gestión a través de la </a:t>
            </a:r>
            <a:r>
              <a:rPr lang="es-CL" sz="2000" b="1" u="sng">
                <a:latin typeface="Arial Narrow" pitchFamily="34" charset="0"/>
              </a:rPr>
              <a:t>capacitación y perfeccionamiento profesional </a:t>
            </a:r>
            <a:r>
              <a:rPr lang="es-CL" sz="2000">
                <a:latin typeface="Arial Narrow" pitchFamily="34" charset="0"/>
              </a:rPr>
              <a:t>de sus miembros asociados y personas dependientes de las empresas asociadas (miembros corporativos</a:t>
            </a:r>
            <a:r>
              <a:rPr lang="es-CL" sz="2000" smtClean="0">
                <a:latin typeface="Arial Narrow" pitchFamily="34" charset="0"/>
              </a:rPr>
              <a:t>).</a:t>
            </a:r>
            <a:r>
              <a:rPr lang="es-CL" sz="2000">
                <a:latin typeface="Arial Narrow" pitchFamily="34" charset="0"/>
              </a:rPr>
              <a:t> </a:t>
            </a:r>
          </a:p>
          <a:p>
            <a:pPr algn="just"/>
            <a:endParaRPr lang="es-CL" sz="2000">
              <a:latin typeface="Arial Narrow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347864" y="260648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MISION IIMCh</a:t>
            </a:r>
            <a:endParaRPr lang="es-CL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029" name="Picture 5" descr="http://www.iimch.cl/media/k2/items/cache/cfee1df0aef1bf88281266898fc4ff19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5" r="19122"/>
          <a:stretch>
            <a:fillRect/>
          </a:stretch>
        </p:blipFill>
        <p:spPr bwMode="auto">
          <a:xfrm>
            <a:off x="422889" y="188640"/>
            <a:ext cx="692727" cy="50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88052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HISTORIA</a:t>
            </a:r>
            <a:endParaRPr lang="es-ES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mtClean="0"/>
              <a:t>Nace el 29 de septiembre de 1930</a:t>
            </a:r>
          </a:p>
          <a:p>
            <a:pPr marL="109728" indent="0">
              <a:buNone/>
            </a:pPr>
            <a:endParaRPr lang="es-ES" smtClean="0"/>
          </a:p>
          <a:p>
            <a:r>
              <a:rPr lang="es-ES" smtClean="0"/>
              <a:t>En dicha Junta Constitutiva se adoptaron los siguientes acuerdos:</a:t>
            </a:r>
          </a:p>
          <a:p>
            <a:pPr marL="109728" indent="0">
              <a:buNone/>
            </a:pPr>
            <a:endParaRPr lang="es-ES" smtClean="0"/>
          </a:p>
          <a:p>
            <a:pPr lvl="1"/>
            <a:r>
              <a:rPr lang="es-ES" smtClean="0"/>
              <a:t>Crear el Instituto de Ingenieros de Minas de Chile; </a:t>
            </a:r>
          </a:p>
          <a:p>
            <a:pPr lvl="1"/>
            <a:r>
              <a:rPr lang="es-ES" smtClean="0"/>
              <a:t>Comunicar y ofrecer al Supremo Gobierno (por intermedio del Ministerio de Fomento) la decidida cooperación para resolver los problemas técnicos de la minería nacional.</a:t>
            </a:r>
          </a:p>
          <a:p>
            <a:endParaRPr lang="es-ES"/>
          </a:p>
        </p:txBody>
      </p:sp>
      <p:pic>
        <p:nvPicPr>
          <p:cNvPr id="4" name="Picture 5" descr="http://www.iimch.cl/media/k2/items/cache/cfee1df0aef1bf88281266898fc4ff1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5" r="19122"/>
          <a:stretch>
            <a:fillRect/>
          </a:stretch>
        </p:blipFill>
        <p:spPr bwMode="auto">
          <a:xfrm>
            <a:off x="422889" y="188640"/>
            <a:ext cx="692727" cy="50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10 Grupo"/>
          <p:cNvGrpSpPr/>
          <p:nvPr/>
        </p:nvGrpSpPr>
        <p:grpSpPr>
          <a:xfrm>
            <a:off x="2699792" y="6165304"/>
            <a:ext cx="3603503" cy="472257"/>
            <a:chOff x="2513086" y="6053087"/>
            <a:chExt cx="3603503" cy="47225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45" t="20395" r="81384" b="69922"/>
            <a:stretch>
              <a:fillRect/>
            </a:stretch>
          </p:blipFill>
          <p:spPr bwMode="auto">
            <a:xfrm>
              <a:off x="4252714" y="6053087"/>
              <a:ext cx="535310" cy="472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35" t="20395" r="60519" b="74764"/>
            <a:stretch>
              <a:fillRect/>
            </a:stretch>
          </p:blipFill>
          <p:spPr bwMode="auto">
            <a:xfrm>
              <a:off x="2513086" y="6151150"/>
              <a:ext cx="1842890" cy="236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25236" r="65668" b="69922"/>
            <a:stretch>
              <a:fillRect/>
            </a:stretch>
          </p:blipFill>
          <p:spPr bwMode="auto">
            <a:xfrm>
              <a:off x="4716016" y="6237312"/>
              <a:ext cx="1400573" cy="236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3324993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Arial"/>
        <a:cs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Arial"/>
        <a:cs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Concourse</Template>
  <Company/>
  <PresentationFormat>On-screen Show (4:3)</PresentationFormat>
  <Paragraphs>280</Paragraphs>
  <Slides>41</Slides>
  <Notes>2</Notes>
  <TotalTime>896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baseType="lpstr" size="56">
      <vt:lpstr>Arial</vt:lpstr>
      <vt:lpstr>Lucida Sans Unicode</vt:lpstr>
      <vt:lpstr>Wingdings 3</vt:lpstr>
      <vt:lpstr>Verdana</vt:lpstr>
      <vt:lpstr>Wingdings 2</vt:lpstr>
      <vt:lpstr>Calibri Light</vt:lpstr>
      <vt:lpstr>Calibri</vt:lpstr>
      <vt:lpstr>Times</vt:lpstr>
      <vt:lpstr>Arial Narrow</vt:lpstr>
      <vt:lpstr>Times New Roman</vt:lpstr>
      <vt:lpstr>Wingdings</vt:lpstr>
      <vt:lpstr>HelveticaNeueLT Std Lt Cn</vt:lpstr>
      <vt:lpstr>HelveticaNeueLT Std Cn</vt:lpstr>
      <vt:lpstr>Courier New</vt:lpstr>
      <vt:lpstr>Concurrencia</vt:lpstr>
      <vt:lpstr>JÓVENES LIDERES PARA LA MINERIA DEL SIGLO XXI</vt:lpstr>
      <vt:lpstr>Presidente Instituto de Ingenieros de Minas de Chile</vt:lpstr>
      <vt:lpstr>LOS QUE CONSTRUYEN LA MINERIA DE HOY …</vt:lpstr>
      <vt:lpstr>PowerPoint Presentation</vt:lpstr>
      <vt:lpstr>PowerPoint Presentation</vt:lpstr>
      <vt:lpstr>PowerPoint Presentation</vt:lpstr>
      <vt:lpstr>CONTENIDOS</vt:lpstr>
      <vt:lpstr>PowerPoint Presentation</vt:lpstr>
      <vt:lpstr>HISTORIA</vt:lpstr>
      <vt:lpstr>IIMCh Inclusivo</vt:lpstr>
      <vt:lpstr>DESARROLLO DE UNA EDUCACION DE CLASE MUNDIAL PARA UNA INDUSTRIA MINERA DE CLASE MUNDIAL …</vt:lpstr>
      <vt:lpstr>PowerPoint Presentation</vt:lpstr>
      <vt:lpstr>La Verdadera y Genuina Alianza</vt:lpstr>
      <vt:lpstr>PowerPoint Presentation</vt:lpstr>
      <vt:lpstr>PowerPoint Presentation</vt:lpstr>
      <vt:lpstr>LIDERAZGO</vt:lpstr>
      <vt:lpstr>PREGUNTA… ¿Qué creen?</vt:lpstr>
      <vt:lpstr>RESPUESTA</vt:lpstr>
      <vt:lpstr>Aprendieron liderazgo…</vt:lpstr>
      <vt:lpstr>Aprendieron liderazgo…</vt:lpstr>
      <vt:lpstr>La revolución de la información</vt:lpstr>
      <vt:lpstr>La filosofía …</vt:lpstr>
      <vt:lpstr>LIDERAZGO</vt:lpstr>
      <vt:lpstr>Agobiados los “Nenes” (as) ¡¡¡¡¡</vt:lpstr>
      <vt:lpstr>LA PERDIDA DE COMPETITIVIDAD Y NUEVO ESCENARIO SOCIAL</vt:lpstr>
      <vt:lpstr>Chile: líder mundial en la minería</vt:lpstr>
      <vt:lpstr>Indicadores del Aporte Minero 2011</vt:lpstr>
      <vt:lpstr>Cambios Estructurales de la Demanda y Precio del Cobre, 1908-2012*c/lb, moneda 2012</vt:lpstr>
      <vt:lpstr>PowerPoint Presentation</vt:lpstr>
      <vt:lpstr>Institucionalidad</vt:lpstr>
      <vt:lpstr>PowerPoint Presentation</vt:lpstr>
      <vt:lpstr>CUESTA ARRIBA…</vt:lpstr>
      <vt:lpstr>Nuevo Escenario: Aumento de las expectativas y presiones de los grupos de interés</vt:lpstr>
      <vt:lpstr>DESAFIOS DE CHILE, NUESTRO PAIS, PARA MANTENER EL LIDERAZGO</vt:lpstr>
      <vt:lpstr>PERDIDA DE COMPETITIVIDAD</vt:lpstr>
      <vt:lpstr>Enfrentando los desafíos</vt:lpstr>
      <vt:lpstr>PowerPoint Presentation</vt:lpstr>
      <vt:lpstr>PowerPoint Presentation</vt:lpstr>
      <vt:lpstr>Chile, los desafíos para mantener liderazgo</vt:lpstr>
      <vt:lpstr>Desafíos de CHILE, nuestro país, para mantener el liderazgo</vt:lpstr>
      <vt:lpstr>MUCHAS GRACIAS … 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JÓVENES LIDERES PARA LA MINERIA DEL SIGLO XXI</dc:title>
  <dc:creator>Leopoldo</dc:creator>
  <cp:lastModifiedBy>Paula Valenzuela</cp:lastModifiedBy>
  <cp:revision>69</cp:revision>
  <dcterms:created xsi:type="dcterms:W3CDTF">2013-06-04T16:29:40Z</dcterms:created>
  <dcterms:modified xsi:type="dcterms:W3CDTF">2023-12-26T14:58:36Z</dcterms:modified>
</cp:coreProperties>
</file>