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xls" ContentType="application/vnd.ms-excel"/>
  <Default Extension="xlsx" ContentType="application/vnd.openxmlformats-officedocument.spreadsheetml.sheet"/>
  <Default Extension="xlsm" ContentType="application/vnd.ms-excel.sheet.macroEnabled.12"/>
  <Default Extension="bin" ContentType="application/vnd.openxmlformats-officedocument.oleObjec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  <p:sldMasterId id="2147483793" r:id="rId2"/>
    <p:sldMasterId id="2147483817" r:id="rId3"/>
    <p:sldMasterId id="2147483829" r:id="rId4"/>
    <p:sldMasterId id="2147483853" r:id="rId5"/>
    <p:sldMasterId id="2147483877" r:id="rId6"/>
    <p:sldMasterId id="2147483889" r:id="rId7"/>
    <p:sldMasterId id="2147483901" r:id="rId8"/>
    <p:sldMasterId id="2147483913" r:id="rId9"/>
    <p:sldMasterId id="2147483925" r:id="rId10"/>
    <p:sldMasterId id="2147483937" r:id="rId11"/>
    <p:sldMasterId id="2147483949" r:id="rId12"/>
    <p:sldMasterId id="2147483961" r:id="rId13"/>
  </p:sldMasterIdLst>
  <p:notesMasterIdLst>
    <p:notesMasterId r:id="rId14"/>
  </p:notesMasterIdLst>
  <p:handoutMasterIdLst>
    <p:handoutMasterId r:id="rId15"/>
  </p:handoutMasterIdLst>
  <p:sldIdLst>
    <p:sldId id="256" r:id="rId16"/>
    <p:sldId id="386" r:id="rId17"/>
    <p:sldId id="381" r:id="rId18"/>
    <p:sldId id="382" r:id="rId19"/>
    <p:sldId id="383" r:id="rId20"/>
    <p:sldId id="384" r:id="rId21"/>
    <p:sldId id="385" r:id="rId22"/>
    <p:sldId id="380" r:id="rId23"/>
    <p:sldId id="413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8" r:id="rId33"/>
    <p:sldId id="414" r:id="rId34"/>
    <p:sldId id="359" r:id="rId35"/>
    <p:sldId id="360" r:id="rId36"/>
    <p:sldId id="361" r:id="rId37"/>
    <p:sldId id="362" r:id="rId38"/>
    <p:sldId id="389" r:id="rId39"/>
    <p:sldId id="390" r:id="rId40"/>
    <p:sldId id="391" r:id="rId41"/>
    <p:sldId id="392" r:id="rId42"/>
    <p:sldId id="393" r:id="rId43"/>
    <p:sldId id="394" r:id="rId44"/>
    <p:sldId id="404" r:id="rId45"/>
    <p:sldId id="407" r:id="rId46"/>
    <p:sldId id="375" r:id="rId47"/>
    <p:sldId id="415" r:id="rId48"/>
    <p:sldId id="405" r:id="rId49"/>
    <p:sldId id="408" r:id="rId50"/>
    <p:sldId id="409" r:id="rId51"/>
    <p:sldId id="410" r:id="rId52"/>
    <p:sldId id="412" r:id="rId53"/>
    <p:sldId id="421" r:id="rId54"/>
  </p:sldIdLst>
  <p:sldSz cx="9144000" cy="6858000" type="screen4x3"/>
  <p:notesSz cx="7019925" cy="9305925"/>
  <p:custDataLst>
    <p:tags r:id="rId55"/>
  </p:custDataLst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78">
          <p15:clr>
            <a:srgbClr val="A4A3A4"/>
          </p15:clr>
        </p15:guide>
        <p15:guide id="2" orient="horz" pos="4052">
          <p15:clr>
            <a:srgbClr val="A4A3A4"/>
          </p15:clr>
        </p15:guide>
        <p15:guide id="3" orient="horz" pos="1603">
          <p15:clr>
            <a:srgbClr val="A4A3A4"/>
          </p15:clr>
        </p15:guide>
        <p15:guide id="4" pos="3432">
          <p15:clr>
            <a:srgbClr val="A4A3A4"/>
          </p15:clr>
        </p15:guide>
        <p15:guide id="5" pos="846">
          <p15:clr>
            <a:srgbClr val="A4A3A4"/>
          </p15:clr>
        </p15:guide>
        <p15:guide id="6" pos="1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000"/>
    <a:srgbClr val="441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E8B1032C-EA38-4F05-BA0D-38AFFFC7BED3}" styleName="Estilo claro 3 - Énfasi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fill>
          <a:solidFill>
            <a:schemeClr val="accent6">
              <a:alpha val="20000"/>
            </a:schemeClr>
          </a:solidFill>
        </a:fill>
      </a:tcStyle>
    </a:band1H>
    <a:band1V>
      <a:tcStyle>
        <a:fill>
          <a:solidFill>
            <a:schemeClr val="accent6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0" autoAdjust="0"/>
    <p:restoredTop sz="96075" autoAdjust="0"/>
  </p:normalViewPr>
  <p:slideViewPr>
    <p:cSldViewPr snapToObjects="1">
      <p:cViewPr>
        <p:scale>
          <a:sx n="57" d="100"/>
          <a:sy n="57" d="100"/>
        </p:scale>
        <p:origin x="-1746" y="-384"/>
      </p:cViewPr>
      <p:guideLst>
        <p:guide orient="horz" pos="878"/>
        <p:guide orient="horz" pos="4052"/>
        <p:guide orient="horz" pos="1603"/>
        <p:guide pos="3432"/>
        <p:guide pos="846"/>
        <p:guide pos="1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Master" Target="slideMasters/slideMaster11.xml" /><Relationship Id="rId12" Type="http://schemas.openxmlformats.org/officeDocument/2006/relationships/slideMaster" Target="slideMasters/slideMaster12.xml" /><Relationship Id="rId13" Type="http://schemas.openxmlformats.org/officeDocument/2006/relationships/slideMaster" Target="slideMasters/slideMaster13.xml" /><Relationship Id="rId14" Type="http://schemas.openxmlformats.org/officeDocument/2006/relationships/notesMaster" Target="notesMasters/notesMaster1.xml" /><Relationship Id="rId15" Type="http://schemas.openxmlformats.org/officeDocument/2006/relationships/handoutMaster" Target="handoutMasters/handoutMaster1.xml" /><Relationship Id="rId16" Type="http://schemas.openxmlformats.org/officeDocument/2006/relationships/slide" Target="slides/slide1.xml" /><Relationship Id="rId17" Type="http://schemas.openxmlformats.org/officeDocument/2006/relationships/slide" Target="slides/slide2.xml" /><Relationship Id="rId18" Type="http://schemas.openxmlformats.org/officeDocument/2006/relationships/slide" Target="slides/slide3.xml" /><Relationship Id="rId19" Type="http://schemas.openxmlformats.org/officeDocument/2006/relationships/slide" Target="slides/slide4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5.xml" /><Relationship Id="rId21" Type="http://schemas.openxmlformats.org/officeDocument/2006/relationships/slide" Target="slides/slide6.xml" /><Relationship Id="rId22" Type="http://schemas.openxmlformats.org/officeDocument/2006/relationships/slide" Target="slides/slide7.xml" /><Relationship Id="rId23" Type="http://schemas.openxmlformats.org/officeDocument/2006/relationships/slide" Target="slides/slide8.xml" /><Relationship Id="rId24" Type="http://schemas.openxmlformats.org/officeDocument/2006/relationships/slide" Target="slides/slide9.xml" /><Relationship Id="rId25" Type="http://schemas.openxmlformats.org/officeDocument/2006/relationships/slide" Target="slides/slide10.xml" /><Relationship Id="rId26" Type="http://schemas.openxmlformats.org/officeDocument/2006/relationships/slide" Target="slides/slide11.xml" /><Relationship Id="rId27" Type="http://schemas.openxmlformats.org/officeDocument/2006/relationships/slide" Target="slides/slide12.xml" /><Relationship Id="rId28" Type="http://schemas.openxmlformats.org/officeDocument/2006/relationships/slide" Target="slides/slide13.xml" /><Relationship Id="rId29" Type="http://schemas.openxmlformats.org/officeDocument/2006/relationships/slide" Target="slides/slide14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15.xml" /><Relationship Id="rId31" Type="http://schemas.openxmlformats.org/officeDocument/2006/relationships/slide" Target="slides/slide16.xml" /><Relationship Id="rId32" Type="http://schemas.openxmlformats.org/officeDocument/2006/relationships/slide" Target="slides/slide17.xml" /><Relationship Id="rId33" Type="http://schemas.openxmlformats.org/officeDocument/2006/relationships/slide" Target="slides/slide18.xml" /><Relationship Id="rId34" Type="http://schemas.openxmlformats.org/officeDocument/2006/relationships/slide" Target="slides/slide19.xml" /><Relationship Id="rId35" Type="http://schemas.openxmlformats.org/officeDocument/2006/relationships/slide" Target="slides/slide20.xml" /><Relationship Id="rId36" Type="http://schemas.openxmlformats.org/officeDocument/2006/relationships/slide" Target="slides/slide21.xml" /><Relationship Id="rId37" Type="http://schemas.openxmlformats.org/officeDocument/2006/relationships/slide" Target="slides/slide22.xml" /><Relationship Id="rId38" Type="http://schemas.openxmlformats.org/officeDocument/2006/relationships/slide" Target="slides/slide23.xml" /><Relationship Id="rId39" Type="http://schemas.openxmlformats.org/officeDocument/2006/relationships/slide" Target="slides/slide24.xml" /><Relationship Id="rId4" Type="http://schemas.openxmlformats.org/officeDocument/2006/relationships/slideMaster" Target="slideMasters/slideMaster4.xml" /><Relationship Id="rId40" Type="http://schemas.openxmlformats.org/officeDocument/2006/relationships/slide" Target="slides/slide25.xml" /><Relationship Id="rId41" Type="http://schemas.openxmlformats.org/officeDocument/2006/relationships/slide" Target="slides/slide26.xml" /><Relationship Id="rId42" Type="http://schemas.openxmlformats.org/officeDocument/2006/relationships/slide" Target="slides/slide27.xml" /><Relationship Id="rId43" Type="http://schemas.openxmlformats.org/officeDocument/2006/relationships/slide" Target="slides/slide28.xml" /><Relationship Id="rId44" Type="http://schemas.openxmlformats.org/officeDocument/2006/relationships/slide" Target="slides/slide29.xml" /><Relationship Id="rId45" Type="http://schemas.openxmlformats.org/officeDocument/2006/relationships/slide" Target="slides/slide30.xml" /><Relationship Id="rId46" Type="http://schemas.openxmlformats.org/officeDocument/2006/relationships/slide" Target="slides/slide31.xml" /><Relationship Id="rId47" Type="http://schemas.openxmlformats.org/officeDocument/2006/relationships/slide" Target="slides/slide32.xml" /><Relationship Id="rId48" Type="http://schemas.openxmlformats.org/officeDocument/2006/relationships/slide" Target="slides/slide33.xml" /><Relationship Id="rId49" Type="http://schemas.openxmlformats.org/officeDocument/2006/relationships/slide" Target="slides/slide34.xml" /><Relationship Id="rId5" Type="http://schemas.openxmlformats.org/officeDocument/2006/relationships/slideMaster" Target="slideMasters/slideMaster5.xml" /><Relationship Id="rId50" Type="http://schemas.openxmlformats.org/officeDocument/2006/relationships/slide" Target="slides/slide35.xml" /><Relationship Id="rId51" Type="http://schemas.openxmlformats.org/officeDocument/2006/relationships/slide" Target="slides/slide36.xml" /><Relationship Id="rId52" Type="http://schemas.openxmlformats.org/officeDocument/2006/relationships/slide" Target="slides/slide37.xml" /><Relationship Id="rId53" Type="http://schemas.openxmlformats.org/officeDocument/2006/relationships/slide" Target="slides/slide38.xml" /><Relationship Id="rId54" Type="http://schemas.openxmlformats.org/officeDocument/2006/relationships/slide" Target="slides/slide39.xml" /><Relationship Id="rId55" Type="http://schemas.openxmlformats.org/officeDocument/2006/relationships/tags" Target="tags/tag1.xml" /><Relationship Id="rId56" Type="http://schemas.openxmlformats.org/officeDocument/2006/relationships/presProps" Target="presProps.xml" /><Relationship Id="rId57" Type="http://schemas.openxmlformats.org/officeDocument/2006/relationships/viewProps" Target="viewProps.xml" /><Relationship Id="rId58" Type="http://schemas.openxmlformats.org/officeDocument/2006/relationships/theme" Target="theme/theme1.xml" /><Relationship Id="rId59" Type="http://schemas.openxmlformats.org/officeDocument/2006/relationships/tableStyles" Target="tableStyles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2.xlsx" /></Relationships>
</file>

<file path=ppt/charts/_rels/chart1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3.xlsm" /></Relationships>
</file>

<file path=ppt/charts/_rels/chart1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4.xlsx" /></Relationships>
</file>

<file path=ppt/charts/_rels/chart1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5.xlsx" /></Relationships>
</file>

<file path=ppt/charts/_rels/chart1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6.xlsx" /></Relationships>
</file>

<file path=ppt/charts/_rels/chart1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7.xlsx" /></Relationships>
</file>

<file path=ppt/charts/_rels/chart1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8.xlsx" /></Relationships>
</file>

<file path=ppt/charts/_rels/chart1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9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m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m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.xlsx" /><Relationship Id="rId2" Type="http://schemas.openxmlformats.org/officeDocument/2006/relationships/chartUserShapes" Target="../drawings/drawing1.xml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.xlsx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1.xlsx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6355805397033691"/>
          <c:y val="0.049960877746343613"/>
          <c:w val="0.88647949695587158"/>
          <c:h val="0.66056317090988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Participación </c:v>
                </c:pt>
              </c:strCache>
            </c:strRef>
          </c:tx>
          <c:spPr>
            <a:gradFill flip="none" rotWithShape="1">
              <a:gsLst>
                <a:gs pos="0">
                  <a:srgbClr val="441922"/>
                </a:gs>
                <a:gs pos="100000">
                  <a:srgbClr val="C30000"/>
                </a:gs>
              </a:gsLst>
              <a:lin ang="15480000" scaled="0"/>
            </a:gradFill>
            <a:ln w="50800"/>
          </c:spPr>
          <c:invertIfNegative val="0"/>
          <c:dLbls>
            <c:dLbl>
              <c:idx val="0"/>
              <c:layout>
                <c:manualLayout>
                  <c:x val="-0.0081574516370892525"/>
                  <c:y val="0.0025632239412516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048944707959890366"/>
                  <c:y val="0.010252895765006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58733649551868439"/>
                  <c:y val="0.0538276992738246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06525961309671402"/>
                  <c:y val="0.0435746051371097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-0.063628122210502625"/>
                  <c:y val="0.0922760590910911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layout>
                <c:manualLayout>
                  <c:x val="-0.057102158665657043"/>
                  <c:y val="0.064080595970153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layout>
                <c:manualLayout>
                  <c:x val="-0.0016314903041347861"/>
                  <c:y val="0.012816119007766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Hoja1!$B$1:$H$1</c:f>
              <c:strCach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strCache>
            </c:strRef>
          </c:cat>
          <c:val>
            <c:numRef>
              <c:f>Hoja1!$B$2:$H$2</c:f>
              <c:numCache>
                <c:formatCode>_-* #,##0.0_-;\-* #,##0.0_-;_-* "-"??_-;_-@_-</c:formatCode>
                <c:ptCount val="7"/>
                <c:pt idx="0">
                  <c:v>20.7</c:v>
                </c:pt>
                <c:pt idx="1">
                  <c:v>20.5</c:v>
                </c:pt>
                <c:pt idx="2">
                  <c:v>14</c:v>
                </c:pt>
                <c:pt idx="3">
                  <c:v>13.1</c:v>
                </c:pt>
                <c:pt idx="4">
                  <c:v>16</c:v>
                </c:pt>
                <c:pt idx="5">
                  <c:v>14.9</c:v>
                </c:pt>
                <c:pt idx="6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208421424"/>
        <c:axId val="484644096"/>
      </c:barChart>
      <c:lineChart>
        <c:grouping/>
        <c:varyColors val="0"/>
        <c:ser>
          <c:idx val="1"/>
          <c:order val="1"/>
          <c:tx>
            <c:strRef>
              <c:f>Hoja1!$A$3</c:f>
              <c:strCache>
                <c:ptCount val="1"/>
                <c:pt idx="0">
                  <c:v>Promedio</c:v>
                </c:pt>
              </c:strCache>
            </c:strRef>
          </c:tx>
          <c:spPr>
            <a:ln w="63500"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/>
            </c:dLbl>
            <c:dLbl>
              <c:idx val="1"/>
              <c:delete val="1"/>
              <c:extLst/>
            </c:dLbl>
            <c:dLbl>
              <c:idx val="2"/>
              <c:delete val="1"/>
              <c:extLst/>
            </c:dLbl>
            <c:dLbl>
              <c:idx val="3"/>
              <c:delete val="1"/>
              <c:extLst/>
            </c:dLbl>
            <c:dLbl>
              <c:idx val="4"/>
              <c:delete val="1"/>
              <c:extLst/>
            </c:dLbl>
            <c:dLbl>
              <c:idx val="5"/>
              <c:delete val="1"/>
              <c:extLst/>
            </c:dLbl>
            <c:dLbl>
              <c:idx val="6"/>
              <c:layout>
                <c:manualLayout>
                  <c:x val="-0.38503170013427734"/>
                  <c:y val="-0.05639092251658439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 </a:t>
                    </a:r>
                    <a:r>
                      <a:rPr lang="en-US" smtClean="0"/>
                      <a:t>15,7%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2800" smtId="4294967295"/>
                </a:pPr>
                <a:endParaRPr sz="2800" smtId="4294967295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/>
          </c:dLbls>
          <c:cat>
            <c:strRef>
              <c:f>Hoja1!$B$1:$H$1</c:f>
              <c:strCach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strCache>
            </c:strRef>
          </c:cat>
          <c:val>
            <c:numRef>
              <c:f>Hoja1!$B$3:$H$3</c:f>
              <c:numCache>
                <c:formatCode>_-* #,##0.0_-;\-* #,##0.0_-;_-* "-"??_-;_-@_-</c:formatCode>
                <c:ptCount val="7"/>
                <c:pt idx="0">
                  <c:v>15.7</c:v>
                </c:pt>
                <c:pt idx="1">
                  <c:v>15.7</c:v>
                </c:pt>
                <c:pt idx="2">
                  <c:v>15.7</c:v>
                </c:pt>
                <c:pt idx="3">
                  <c:v>15.7</c:v>
                </c:pt>
                <c:pt idx="4">
                  <c:v>15.7</c:v>
                </c:pt>
                <c:pt idx="5">
                  <c:v>15.7</c:v>
                </c:pt>
                <c:pt idx="6">
                  <c:v>15.7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08421424"/>
        <c:axId val="484644096"/>
      </c:lineChart>
      <c:catAx>
        <c:axId val="208421424"/>
        <c:scaling>
          <c:orientation/>
        </c:scaling>
        <c:delete val="0"/>
        <c:axPos val="b"/>
        <c:numFmt formatCode="General" sourceLinked="0"/>
        <c:majorTickMark val="out"/>
        <c:minorTickMark val="none"/>
        <c:crossAx val="484644096"/>
        <c:crosses val="autoZero"/>
        <c:auto val="0"/>
        <c:lblAlgn val="ctr"/>
        <c:lblOffset/>
        <c:noMultiLvlLbl val="0"/>
      </c:catAx>
      <c:valAx>
        <c:axId val="484644096"/>
        <c:scaling>
          <c:orientation/>
        </c:scaling>
        <c:delete val="0"/>
        <c:axPos val="l"/>
        <c:majorGridlines>
          <c:spPr>
            <a:ln>
              <a:headEnd type="oval"/>
              <a:tailEnd type="oval"/>
            </a:ln>
          </c:spPr>
        </c:majorGridlines>
        <c:numFmt formatCode="#,##0" sourceLinked="0"/>
        <c:majorTickMark val="out"/>
        <c:minorTickMark val="none"/>
        <c:crossAx val="208421424"/>
        <c:crosses val="autoZero"/>
        <c:crossBetween val="between"/>
      </c:valAx>
    </c:plotArea>
    <c:legend>
      <c:legendPos/>
      <c:layout>
        <c:manualLayout>
          <c:xMode val="edge"/>
          <c:yMode val="edge"/>
          <c:x val="0.031174568459391594"/>
          <c:y val="0.8265300989151001"/>
          <c:w val="0.91766434907913208"/>
          <c:h val="0.1734699010848999"/>
        </c:manualLayout>
      </c:layout>
      <c:overlay val="0"/>
    </c:legend>
    <c:plotVisOnly val="1"/>
    <c:dispBlanksAs val="gap"/>
    <c:showDLblsOverMax val="0"/>
  </c:chart>
  <c:txPr>
    <a:bodyPr/>
    <a:p>
      <a:pPr>
        <a:defRPr sz="1800" smtId="4294967295">
          <a:solidFill>
            <a:srgbClr val="441922"/>
          </a:solidFill>
          <a:latin typeface="Klavika Medium"/>
          <a:cs typeface="Klavika Medium"/>
        </a:defRPr>
      </a:pPr>
      <a:endParaRPr sz="1800" smtId="4294967295">
        <a:solidFill>
          <a:srgbClr val="441922"/>
        </a:solidFill>
        <a:latin typeface="Klavika Medium"/>
        <a:cs typeface="Klavika Medium"/>
      </a:endParaRPr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6355805397033691"/>
          <c:y val="0.080719552934169769"/>
          <c:w val="0.86690163612365723"/>
          <c:h val="0.798977255821228"/>
        </c:manualLayout>
      </c:layout>
      <c:barChart>
        <c:barDir val="col"/>
        <c:grouping val="clustered"/>
        <c:varyColors val="0"/>
        <c:ser>
          <c:idx val="1"/>
          <c:order val="1"/>
          <c:invertIfNegative val="0"/>
          <c:dLbls>
            <c:dLbl>
              <c:idx val="0"/>
              <c:layout>
                <c:manualLayout>
                  <c:x val="0.026103844866156578"/>
                  <c:y val="0.007689671590924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1468341238796711"/>
                  <c:y val="-0.007689671590924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0.013051922433078289"/>
                  <c:y val="-0.0025632239412516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layout>
                <c:manualLayout>
                  <c:x val="0.016314903274178505"/>
                  <c:y val="0.012816119007766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layout>
                <c:manualLayout>
                  <c:x val="0.019577883183956146"/>
                  <c:y val="0.0025632239412516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400" smtId="4294967295"/>
                </a:pPr>
                <a:endParaRPr sz="1400" smtId="4294967295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Hoja1!$B$1:$I$1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strCache>
            </c:strRef>
          </c:cat>
          <c:val>
            <c:numRef>
              <c:f>Hoja1!$B$3:$I$3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573901280"/>
        <c:axId val="573901840"/>
      </c:barChart>
      <c:lineChart>
        <c:grouping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Ley Promedio</c:v>
                </c:pt>
              </c:strCache>
            </c:strRef>
          </c:tx>
          <c:spPr>
            <a:ln w="635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39155766367912292"/>
                  <c:y val="-0.0435748063027858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44050239026546478"/>
                  <c:y val="-0.033321909606456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42418748140335083"/>
                  <c:y val="-0.033321909606456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021209374070167542"/>
                  <c:y val="-0.051264476031064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-0.0358927845954895"/>
                  <c:y val="-0.051264476031064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layout>
                <c:manualLayout>
                  <c:x val="-0.060365140438079834"/>
                  <c:y val="-0.046138029545545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layout>
                <c:manualLayout>
                  <c:x val="-0.030998315662145615"/>
                  <c:y val="-0.0435748063027858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b="1" smtId="4294967295">
                    <a:latin typeface="Arial" pitchFamily="34" charset="0"/>
                    <a:cs typeface="Arial" pitchFamily="34" charset="0"/>
                  </a:defRPr>
                </a:pPr>
                <a:endParaRPr sz="1600" b="1" smtId="4294967295">
                  <a:latin typeface="Arial" pitchFamily="34" charset="0"/>
                  <a:cs typeface="Arial" pitchFamily="34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Hoja1!$B$1:$I$1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strCache>
            </c:strRef>
          </c:cat>
          <c:val>
            <c:numRef>
              <c:f>Hoja1!$B$2:$I$2</c:f>
              <c:numCache>
                <c:formatCode>General</c:formatCode>
                <c:ptCount val="8"/>
                <c:pt idx="0">
                  <c:v>1.07</c:v>
                </c:pt>
                <c:pt idx="1">
                  <c:v>1.08</c:v>
                </c:pt>
                <c:pt idx="2">
                  <c:v>1.08</c:v>
                </c:pt>
                <c:pt idx="3">
                  <c:v>0.99</c:v>
                </c:pt>
                <c:pt idx="4">
                  <c:v>0.92</c:v>
                </c:pt>
                <c:pt idx="5">
                  <c:v>0.89</c:v>
                </c:pt>
                <c:pt idx="6">
                  <c:v>0.84</c:v>
                </c:pt>
                <c:pt idx="7">
                  <c:v>0.86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573901280"/>
        <c:axId val="573901840"/>
      </c:lineChart>
      <c:catAx>
        <c:axId val="573901280"/>
        <c:scaling>
          <c:orientation/>
        </c:scaling>
        <c:delete val="0"/>
        <c:axPos val="b"/>
        <c:numFmt formatCode="General" sourceLinked="0"/>
        <c:majorTickMark val="out"/>
        <c:minorTickMark val="none"/>
        <c:txPr>
          <a:bodyPr/>
          <a:p>
            <a:pPr>
              <a:defRPr smtId="4294967295">
                <a:latin typeface="Arial" pitchFamily="34" charset="0"/>
                <a:cs typeface="Arial" pitchFamily="34" charset="0"/>
              </a:defRPr>
            </a:pPr>
            <a:endParaRPr smtId="4294967295">
              <a:latin typeface="Arial" pitchFamily="34" charset="0"/>
              <a:cs typeface="Arial" pitchFamily="34" charset="0"/>
            </a:endParaRPr>
          </a:p>
        </c:txPr>
        <c:crossAx val="573901840"/>
        <c:crosses val="autoZero"/>
        <c:auto val="0"/>
        <c:lblAlgn val="ctr"/>
        <c:lblOffset/>
        <c:noMultiLvlLbl val="0"/>
      </c:catAx>
      <c:valAx>
        <c:axId val="573901840"/>
        <c:scaling>
          <c:orientation/>
          <c:min val="0.60000000000000053"/>
        </c:scaling>
        <c:delete val="0"/>
        <c:axPos val="l"/>
        <c:majorGridlines/>
        <c:numFmt formatCode="#,##0.00" sourceLinked="0"/>
        <c:majorTickMark val="out"/>
        <c:minorTickMark val="none"/>
        <c:txPr>
          <a:bodyPr/>
          <a:p>
            <a:pPr>
              <a:defRPr smtId="4294967295">
                <a:latin typeface="Arial" pitchFamily="34" charset="0"/>
                <a:cs typeface="Arial" pitchFamily="34" charset="0"/>
              </a:defRPr>
            </a:pPr>
            <a:endParaRPr smtId="4294967295">
              <a:latin typeface="Arial" pitchFamily="34" charset="0"/>
              <a:cs typeface="Arial" pitchFamily="34" charset="0"/>
            </a:endParaRPr>
          </a:p>
        </c:txPr>
        <c:crossAx val="573901280"/>
        <c:crosses val="autoZero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141843855381012"/>
          <c:y val="0.052980132400989532"/>
          <c:w val="0.91666668653488159"/>
          <c:h val="0.75827813148498535"/>
        </c:manualLayout>
      </c:layout>
      <c:lineChart>
        <c:grouping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Costos</c:v>
                </c:pt>
              </c:strCache>
            </c:strRef>
          </c:tx>
          <c:spPr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marker>
            <c:symbol val="square"/>
            <c:size val="4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marker>
          <c:dPt>
            <c:idx val="1"/>
            <c:invertIfNegative val="1"/>
            <c:spPr>
              <a:ln w="635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invertIfNegative val="1"/>
            <c:spPr>
              <a:ln w="635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3"/>
            <c:invertIfNegative val="1"/>
            <c:spPr>
              <a:ln w="635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4"/>
            <c:invertIfNegative val="1"/>
            <c:spPr>
              <a:ln w="635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5"/>
            <c:invertIfNegative val="1"/>
            <c:spPr>
              <a:ln w="635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6"/>
            <c:invertIfNegative val="1"/>
            <c:spPr>
              <a:ln w="635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-0.050804674625396729"/>
                </c:manualLayout>
              </c:layout>
              <c:spPr>
                <a:noFill/>
                <a:ln w="22432">
                  <a:noFill/>
                </a:ln>
              </c:spPr>
              <c:txPr>
                <a:bodyPr/>
                <a:p>
                  <a:pPr>
                    <a:defRPr sz="2000" b="1" smtId="4294967295"/>
                  </a:pPr>
                  <a:endParaRPr sz="2000" b="1" smtId="4294967295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28574200347065926"/>
                  <c:y val="-0.0561525337398052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"/>
                  <c:y val="0.016043581068515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043613251298666"/>
                  <c:y val="-0.0534786060452461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-0.00601562112569809"/>
                  <c:y val="0.032087162137031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layout>
                <c:manualLayout>
                  <c:x val="-0.051132779568433762"/>
                  <c:y val="-0.0374350212514400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layout>
                <c:manualLayout>
                  <c:x val="-0.040605440735816956"/>
                  <c:y val="-0.040108952671289444"/>
                </c:manualLayout>
              </c:layout>
              <c:spPr>
                <a:noFill/>
                <a:ln w="22432">
                  <a:noFill/>
                </a:ln>
              </c:spPr>
              <c:txPr>
                <a:bodyPr/>
                <a:p>
                  <a:pPr>
                    <a:defRPr sz="2000" b="1" smtId="4294967295"/>
                  </a:pPr>
                  <a:endParaRPr sz="2000" b="1" smtId="4294967295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 w="2243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100</c:v>
                </c:pt>
                <c:pt idx="1">
                  <c:v>113.1</c:v>
                </c:pt>
                <c:pt idx="2">
                  <c:v>122.9</c:v>
                </c:pt>
                <c:pt idx="3">
                  <c:v>163.8</c:v>
                </c:pt>
                <c:pt idx="4">
                  <c:v>173</c:v>
                </c:pt>
                <c:pt idx="5">
                  <c:v>199.6</c:v>
                </c:pt>
                <c:pt idx="6">
                  <c:v>224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39585360"/>
        <c:axId val="439585920"/>
      </c:lineChart>
      <c:catAx>
        <c:axId val="439585360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ln w="2804">
            <a:solidFill>
              <a:srgbClr val="000000"/>
            </a:solidFill>
            <a:prstDash val="solid"/>
          </a:ln>
        </c:spPr>
        <c:txPr>
          <a:bodyPr rot="0" vert="horz"/>
          <a:p>
            <a:pPr>
              <a:defRPr/>
            </a:pPr>
            <a:endParaRPr lang="es-CL"/>
          </a:p>
        </c:txPr>
        <c:crossAx val="439585920"/>
        <c:crosses val="autoZero"/>
        <c:auto val="0"/>
        <c:lblAlgn val="ctr"/>
        <c:lblOffset/>
        <c:tickLblSkip val="1"/>
        <c:tickMarkSkip val="1"/>
        <c:noMultiLvlLbl val="0"/>
      </c:catAx>
      <c:valAx>
        <c:axId val="439585920"/>
        <c:scaling>
          <c:orientation/>
        </c:scaling>
        <c:delete val="0"/>
        <c:axPos val="l"/>
        <c:majorGridlines>
          <c:spPr>
            <a:ln w="2804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spPr>
          <a:ln w="2804">
            <a:solidFill>
              <a:srgbClr val="000000"/>
            </a:solidFill>
            <a:prstDash val="solid"/>
          </a:ln>
        </c:spPr>
        <c:txPr>
          <a:bodyPr rot="0" vert="horz"/>
          <a:p>
            <a:pPr>
              <a:defRPr/>
            </a:pPr>
            <a:endParaRPr lang="es-CL"/>
          </a:p>
        </c:txPr>
        <c:crossAx val="439585360"/>
        <c:crosses val="autoZero"/>
        <c:crossBetween val="midCat"/>
      </c:valAx>
      <c:spPr>
        <a:noFill/>
        <a:ln w="11216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p>
      <a:pPr>
        <a:defRPr sz="1800" b="0" i="0" u="none" strike="noStrike" baseline="0" smtId="4294967295">
          <a:solidFill>
            <a:srgbClr val="441922"/>
          </a:solidFill>
          <a:latin typeface="Klavika Medium"/>
          <a:ea typeface="Arial"/>
          <a:cs typeface="Klavika Medium"/>
        </a:defRPr>
      </a:pPr>
      <a:endParaRPr sz="1800" b="0" i="0" u="none" strike="noStrike" baseline="0" smtId="4294967295">
        <a:solidFill>
          <a:srgbClr val="441922"/>
        </a:solidFill>
        <a:latin typeface="Klavika Medium"/>
        <a:ea typeface="Arial"/>
        <a:cs typeface="Klavika Medium"/>
      </a:endParaRPr>
    </a:p>
  </c:txPr>
  <c:externalData r:id="rId1">
    <c:autoUpdate val="0"/>
  </c:externalData>
</c:chartSpace>
</file>

<file path=ppt/charts/chart1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93149745464325"/>
          <c:y val="0.12468555569648743"/>
          <c:w val="0.88647949695587158"/>
          <c:h val="0.66056317090988159"/>
        </c:manualLayout>
      </c:layout>
      <c:barChart>
        <c:barDir val="col"/>
        <c:grouping val="clustered"/>
        <c:axId val="439587600"/>
        <c:axId val="439588160"/>
      </c:barChart>
      <c:catAx>
        <c:axId val="439587600"/>
        <c:scaling>
          <c:orientation/>
        </c:scaling>
        <c:delete val="0"/>
        <c:axPos val="b"/>
        <c:majorTickMark val="out"/>
        <c:minorTickMark val="none"/>
        <c:txPr>
          <a:bodyPr/>
          <a:p>
            <a:pPr>
              <a:defRPr sz="1600" smtId="4294967295">
                <a:latin typeface="Arial" pitchFamily="34" charset="0"/>
                <a:cs typeface="Arial" pitchFamily="34" charset="0"/>
              </a:defRPr>
            </a:pPr>
            <a:endParaRPr sz="1600" smtId="4294967295">
              <a:latin typeface="Arial" pitchFamily="34" charset="0"/>
              <a:cs typeface="Arial" pitchFamily="34" charset="0"/>
            </a:endParaRPr>
          </a:p>
        </c:txPr>
        <c:crossAx val="439588160"/>
        <c:crosses val="autoZero"/>
        <c:auto val="0"/>
        <c:lblAlgn val="ctr"/>
        <c:lblOffset/>
        <c:noMultiLvlLbl val="0"/>
      </c:catAx>
      <c:valAx>
        <c:axId val="439588160"/>
        <c:scaling>
          <c:orientation/>
          <c:max val="60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xPr>
          <a:bodyPr/>
          <a:p>
            <a:pPr>
              <a:defRPr sz="1600" smtId="4294967295">
                <a:latin typeface="Arial" pitchFamily="34" charset="0"/>
                <a:cs typeface="Arial" pitchFamily="34" charset="0"/>
              </a:defRPr>
            </a:pPr>
            <a:endParaRPr sz="1600" smtId="4294967295">
              <a:latin typeface="Arial" pitchFamily="34" charset="0"/>
              <a:cs typeface="Arial" pitchFamily="34" charset="0"/>
            </a:endParaRPr>
          </a:p>
        </c:txPr>
        <c:crossAx val="439587600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1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6707281172275543"/>
          <c:y val="0.15023571252822876"/>
          <c:w val="0.88647949695587158"/>
          <c:h val="0.7180098295211792"/>
        </c:manualLayout>
      </c:layout>
      <c:barChart>
        <c:barDir val="col"/>
        <c:grouping val="clustered"/>
        <c:varyColors val="0"/>
        <c:ser>
          <c:idx val="1"/>
          <c:order val="1"/>
          <c:invertIfNegative val="0"/>
          <c:dLbls>
            <c:dLbl>
              <c:idx val="0"/>
              <c:layout>
                <c:manualLayout>
                  <c:x val="0.026103844866156578"/>
                  <c:y val="0.007689671590924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1468341238796711"/>
                  <c:y val="-0.007689671590924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0.013051922433078289"/>
                  <c:y val="-0.0025632239412516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layout>
                <c:manualLayout>
                  <c:x val="0.016314903274178505"/>
                  <c:y val="0.012816119007766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layout>
                <c:manualLayout>
                  <c:x val="0.019577883183956146"/>
                  <c:y val="0.0025632239412516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Hoja1!$B$1:$I$1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strCache>
            </c:strRef>
          </c:cat>
          <c:val>
            <c:numRef>
              <c:f>Hoja1!$B$3:$I$3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440131856"/>
        <c:axId val="440132416"/>
      </c:barChart>
      <c:lineChart>
        <c:grouping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Productividad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39155766367912292"/>
                  <c:y val="-0.0435748063027858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44050239026546478"/>
                  <c:y val="-0.033321909606456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42418748140335083"/>
                  <c:y val="-0.033321909606456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021209374070167542"/>
                  <c:y val="-0.051264476031064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-0.0358927845954895"/>
                  <c:y val="-0.051264476031064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layout>
                <c:manualLayout>
                  <c:x val="-0.060365140438079834"/>
                  <c:y val="-0.046138029545545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layout>
                <c:manualLayout>
                  <c:x val="-0.030998315662145615"/>
                  <c:y val="-0.0435748063027858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b="1" smtId="4294967295">
                    <a:solidFill>
                      <a:srgbClr val="C30000"/>
                    </a:solidFill>
                  </a:defRPr>
                </a:pPr>
                <a:endParaRPr sz="1600" b="1" smtId="4294967295">
                  <a:solidFill>
                    <a:srgbClr val="C30000"/>
                  </a:solidFill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Hoja1!$B$1:$I$1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strCache>
            </c:strRef>
          </c:cat>
          <c:val>
            <c:numRef>
              <c:f>Hoja1!$B$2:$I$2</c:f>
              <c:numCache>
                <c:formatCode>General</c:formatCode>
                <c:ptCount val="8"/>
                <c:pt idx="0">
                  <c:v>100</c:v>
                </c:pt>
                <c:pt idx="1">
                  <c:v>97.1</c:v>
                </c:pt>
                <c:pt idx="2">
                  <c:v>95.6</c:v>
                </c:pt>
                <c:pt idx="3">
                  <c:v>83.6</c:v>
                </c:pt>
                <c:pt idx="4">
                  <c:v>81.5</c:v>
                </c:pt>
                <c:pt idx="5">
                  <c:v>80.2</c:v>
                </c:pt>
                <c:pt idx="6">
                  <c:v>74.6</c:v>
                </c:pt>
                <c:pt idx="7">
                  <c:v>73.9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40131856"/>
        <c:axId val="440132416"/>
      </c:lineChart>
      <c:catAx>
        <c:axId val="440131856"/>
        <c:scaling>
          <c:orientation/>
        </c:scaling>
        <c:delete val="0"/>
        <c:axPos val="b"/>
        <c:numFmt formatCode="General" sourceLinked="0"/>
        <c:majorTickMark val="out"/>
        <c:minorTickMark val="none"/>
        <c:crossAx val="440132416"/>
        <c:crosses val="autoZero"/>
        <c:auto val="0"/>
        <c:lblAlgn val="ctr"/>
        <c:lblOffset/>
        <c:noMultiLvlLbl val="0"/>
      </c:catAx>
      <c:valAx>
        <c:axId val="440132416"/>
        <c:scaling>
          <c:orientation/>
          <c:max val="110"/>
          <c:min val="60"/>
        </c:scaling>
        <c:delete val="0"/>
        <c:axPos val="l"/>
        <c:majorGridlines/>
        <c:numFmt formatCode="General" sourceLinked="1"/>
        <c:majorTickMark val="out"/>
        <c:minorTickMark val="none"/>
        <c:crossAx val="440131856"/>
        <c:crosses val="autoZero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>
          <a:latin typeface="Arial" pitchFamily="34" charset="0"/>
          <a:cs typeface="Arial" pitchFamily="34" charset="0"/>
        </a:defRPr>
      </a:pPr>
      <a:endParaRPr sz="1800" smtId="4294967295">
        <a:latin typeface="Arial" pitchFamily="34" charset="0"/>
        <a:cs typeface="Arial" pitchFamily="34" charset="0"/>
      </a:endParaRPr>
    </a:p>
  </c:txPr>
  <c:externalData r:id="rId1">
    <c:autoUpdate val="0"/>
  </c:externalData>
</c:chartSpace>
</file>

<file path=ppt/charts/chart1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93149745464325"/>
          <c:y val="0.12468555569648743"/>
          <c:w val="0.88647949695587158"/>
          <c:h val="0.66056317090988159"/>
        </c:manualLayout>
      </c:layout>
      <c:barChart>
        <c:barDir val="col"/>
        <c:grouping val="clustered"/>
        <c:axId val="565325824"/>
        <c:axId val="565326384"/>
      </c:barChart>
      <c:catAx>
        <c:axId val="565325824"/>
        <c:scaling>
          <c:orientation/>
        </c:scaling>
        <c:delete val="0"/>
        <c:axPos val="b"/>
        <c:majorTickMark val="out"/>
        <c:minorTickMark val="none"/>
        <c:txPr>
          <a:bodyPr/>
          <a:p>
            <a:pPr>
              <a:defRPr sz="1600" smtId="4294967295">
                <a:latin typeface="Arial" pitchFamily="34" charset="0"/>
                <a:cs typeface="Arial" pitchFamily="34" charset="0"/>
              </a:defRPr>
            </a:pPr>
            <a:endParaRPr sz="1600" smtId="4294967295">
              <a:latin typeface="Arial" pitchFamily="34" charset="0"/>
              <a:cs typeface="Arial" pitchFamily="34" charset="0"/>
            </a:endParaRPr>
          </a:p>
        </c:txPr>
        <c:crossAx val="565326384"/>
        <c:crosses val="autoZero"/>
        <c:auto val="0"/>
        <c:lblAlgn val="ctr"/>
        <c:lblOffset/>
        <c:noMultiLvlLbl val="0"/>
      </c:catAx>
      <c:valAx>
        <c:axId val="565326384"/>
        <c:scaling>
          <c:orientation/>
          <c:max val="60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xPr>
          <a:bodyPr/>
          <a:p>
            <a:pPr>
              <a:defRPr sz="1600" smtId="4294967295">
                <a:latin typeface="Arial" pitchFamily="34" charset="0"/>
                <a:cs typeface="Arial" pitchFamily="34" charset="0"/>
              </a:defRPr>
            </a:pPr>
            <a:endParaRPr sz="1600" smtId="4294967295">
              <a:latin typeface="Arial" pitchFamily="34" charset="0"/>
              <a:cs typeface="Arial" pitchFamily="34" charset="0"/>
            </a:endParaRPr>
          </a:p>
        </c:txPr>
        <c:crossAx val="565325824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1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3414504528046"/>
          <c:y val="0.084832370281219482"/>
          <c:w val="0.88647949695587158"/>
          <c:h val="0.69823437929153442"/>
        </c:manualLayout>
      </c:layout>
      <c:lineChart>
        <c:grouping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SIC</c:v>
                </c:pt>
              </c:strCache>
            </c:strRef>
          </c:tx>
          <c:spPr>
            <a:ln w="635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delete val="1"/>
              <c:extLst/>
            </c:dLbl>
            <c:dLbl>
              <c:idx val="1"/>
              <c:layout>
                <c:manualLayout>
                  <c:x val="-0.030253026634454727"/>
                  <c:y val="-0.047035977244377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030253026634454727"/>
                  <c:y val="0.0348715372383594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0048944395966827869"/>
                  <c:y val="0.0377244129776954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-0.0016315195243805647"/>
                  <c:y val="0.00389568810351192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layout>
                <c:manualLayout>
                  <c:x val="-0.0096701299771666527"/>
                  <c:y val="0.037724219262599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layout>
                <c:manualLayout>
                  <c:x val="-0.017914317548274994"/>
                  <c:y val="0.053358357399702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layout>
                <c:manualLayout>
                  <c:x val="0"/>
                  <c:y val="-0.045973535627126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b="1" smtId="4294967295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sz="1600" b="1" smtId="4294967295">
                  <a:solidFill>
                    <a:schemeClr val="accent6">
                      <a:lumMod val="75000"/>
                    </a:schemeClr>
                  </a:solidFill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Hoja1!$B$1:$I$1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strCache>
            </c:strRef>
          </c:cat>
          <c:val>
            <c:numRef>
              <c:f>Hoja1!$B$2:$I$2</c:f>
              <c:numCache>
                <c:formatCode>#,##0</c:formatCode>
                <c:ptCount val="8"/>
                <c:pt idx="0">
                  <c:v>100</c:v>
                </c:pt>
                <c:pt idx="1">
                  <c:v>121.369549525181</c:v>
                </c:pt>
                <c:pt idx="2">
                  <c:v>177.081478452258</c:v>
                </c:pt>
                <c:pt idx="3">
                  <c:v>178.209240828573</c:v>
                </c:pt>
                <c:pt idx="4">
                  <c:v>181.534154193334</c:v>
                </c:pt>
                <c:pt idx="5">
                  <c:v>221.756120509848</c:v>
                </c:pt>
                <c:pt idx="6">
                  <c:v>228.130293661541</c:v>
                </c:pt>
                <c:pt idx="7">
                  <c:v>244.086764116072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SING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30253026634454727"/>
                  <c:y val="0.0448348335921764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30253026634454727"/>
                  <c:y val="0.0622706040740013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028740376234054565"/>
                  <c:y val="0.052307307720184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-0.027227723971009254"/>
                  <c:y val="0.0298898890614509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layout>
                <c:manualLayout>
                  <c:x val="-0.0076354355551302433"/>
                  <c:y val="-0.045973535627126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layout>
                <c:manualLayout>
                  <c:x val="-0.018151815980672836"/>
                  <c:y val="-0.0298898890614509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layout>
                <c:manualLayout>
                  <c:x val="0"/>
                  <c:y val="0.0432692095637321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b="1" smtId="4294967295">
                    <a:solidFill>
                      <a:srgbClr val="C30000"/>
                    </a:solidFill>
                  </a:defRPr>
                </a:pPr>
                <a:endParaRPr sz="1600" b="1" smtId="4294967295">
                  <a:solidFill>
                    <a:srgbClr val="C30000"/>
                  </a:solidFill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Hoja1!$B$1:$I$1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strCache>
            </c:strRef>
          </c:cat>
          <c:val>
            <c:numRef>
              <c:f>Hoja1!$B$3:$I$3</c:f>
              <c:numCache>
                <c:formatCode>#,##0</c:formatCode>
                <c:ptCount val="8"/>
                <c:pt idx="0">
                  <c:v>100</c:v>
                </c:pt>
                <c:pt idx="1">
                  <c:v>122.765433621373</c:v>
                </c:pt>
                <c:pt idx="2">
                  <c:v>208.353475792146</c:v>
                </c:pt>
                <c:pt idx="3">
                  <c:v>264.050604614537</c:v>
                </c:pt>
                <c:pt idx="4">
                  <c:v>238.485024137875</c:v>
                </c:pt>
                <c:pt idx="5">
                  <c:v>244.62117687904</c:v>
                </c:pt>
                <c:pt idx="6">
                  <c:v>225.892228246841</c:v>
                </c:pt>
                <c:pt idx="7">
                  <c:v>211.247625480617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565329184"/>
        <c:axId val="440101520"/>
      </c:lineChart>
      <c:catAx>
        <c:axId val="565329184"/>
        <c:scaling>
          <c:orientation/>
        </c:scaling>
        <c:delete val="0"/>
        <c:axPos val="b"/>
        <c:numFmt formatCode="General" sourceLinked="0"/>
        <c:majorTickMark val="out"/>
        <c:minorTickMark val="none"/>
        <c:crossAx val="440101520"/>
        <c:crosses val="autoZero"/>
        <c:auto val="0"/>
        <c:lblAlgn val="ctr"/>
        <c:lblOffset/>
        <c:noMultiLvlLbl val="0"/>
      </c:catAx>
      <c:valAx>
        <c:axId val="440101520"/>
        <c:scaling>
          <c:orientation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crossAx val="565329184"/>
        <c:crosses val="autoZero"/>
        <c:crossBetween val="midCat"/>
        <c:majorUnit val="50"/>
      </c:valAx>
    </c:plotArea>
    <c:legend>
      <c:legendPos val="b"/>
      <c:overlay val="0"/>
    </c:legend>
    <c:plotVisOnly val="1"/>
    <c:dispBlanksAs val="gap"/>
    <c:showDLblsOverMax val="0"/>
  </c:chart>
  <c:txPr>
    <a:bodyPr/>
    <a:p>
      <a:pPr>
        <a:defRPr sz="1800" smtId="4294967295">
          <a:latin typeface="Arial" pitchFamily="34" charset="0"/>
          <a:cs typeface="Arial" pitchFamily="34" charset="0"/>
        </a:defRPr>
      </a:pPr>
      <a:endParaRPr sz="1800" smtId="4294967295">
        <a:latin typeface="Arial" pitchFamily="34" charset="0"/>
        <a:cs typeface="Arial" pitchFamily="34" charset="0"/>
      </a:endParaRPr>
    </a:p>
  </c:txPr>
  <c:externalData r:id="rId1">
    <c:autoUpdate val="0"/>
  </c:externalData>
</c:chartSpace>
</file>

<file path=ppt/charts/chart1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93149745464325"/>
          <c:y val="0.12468555569648743"/>
          <c:w val="0.88647949695587158"/>
          <c:h val="0.66056317090988159"/>
        </c:manualLayout>
      </c:layout>
      <c:barChart>
        <c:barDir val="col"/>
        <c:grouping val="clustered"/>
        <c:axId val="440103200"/>
        <c:axId val="440103760"/>
      </c:barChart>
      <c:catAx>
        <c:axId val="440103200"/>
        <c:scaling>
          <c:orientation/>
        </c:scaling>
        <c:delete val="0"/>
        <c:axPos val="b"/>
        <c:majorTickMark val="out"/>
        <c:minorTickMark val="none"/>
        <c:txPr>
          <a:bodyPr/>
          <a:p>
            <a:pPr>
              <a:defRPr sz="1600" smtId="4294967295">
                <a:latin typeface="Arial" pitchFamily="34" charset="0"/>
                <a:cs typeface="Arial" pitchFamily="34" charset="0"/>
              </a:defRPr>
            </a:pPr>
            <a:endParaRPr sz="1600" smtId="4294967295">
              <a:latin typeface="Arial" pitchFamily="34" charset="0"/>
              <a:cs typeface="Arial" pitchFamily="34" charset="0"/>
            </a:endParaRPr>
          </a:p>
        </c:txPr>
        <c:crossAx val="440103760"/>
        <c:crosses val="autoZero"/>
        <c:auto val="0"/>
        <c:lblAlgn val="ctr"/>
        <c:lblOffset/>
        <c:noMultiLvlLbl val="0"/>
      </c:catAx>
      <c:valAx>
        <c:axId val="440103760"/>
        <c:scaling>
          <c:orientation/>
          <c:max val="60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xPr>
          <a:bodyPr/>
          <a:p>
            <a:pPr>
              <a:defRPr sz="1600" smtId="4294967295">
                <a:latin typeface="Arial" pitchFamily="34" charset="0"/>
                <a:cs typeface="Arial" pitchFamily="34" charset="0"/>
              </a:defRPr>
            </a:pPr>
            <a:endParaRPr sz="1600" smtId="4294967295">
              <a:latin typeface="Arial" pitchFamily="34" charset="0"/>
              <a:cs typeface="Arial" pitchFamily="34" charset="0"/>
            </a:endParaRPr>
          </a:p>
        </c:txPr>
        <c:crossAx val="440103200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1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3414504528046"/>
          <c:y val="0.084832370281219482"/>
          <c:w val="0.88647949695587158"/>
          <c:h val="0.69823437929153442"/>
        </c:manualLayout>
      </c:layout>
      <c:lineChart>
        <c:grouping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Minería</c:v>
                </c:pt>
              </c:strCache>
            </c:strRef>
          </c:tx>
          <c:spPr>
            <a:ln w="635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delete val="1"/>
              <c:extLst/>
            </c:dLbl>
            <c:dLbl>
              <c:idx val="1"/>
              <c:layout>
                <c:manualLayout>
                  <c:x val="-0.030253026634454727"/>
                  <c:y val="-0.047035977244377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13613861985504627"/>
                  <c:y val="-0.047996170818805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024558907374739647"/>
                  <c:y val="-0.0638340562582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-0.010707546956837177"/>
                  <c:y val="-0.07234217226505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layout>
                <c:manualLayout>
                  <c:x val="-0.021771341562271118"/>
                  <c:y val="-0.0553897693753242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layout>
                <c:manualLayout>
                  <c:x val="-0.026990225538611412"/>
                  <c:y val="-0.0428209714591503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layout>
                <c:manualLayout>
                  <c:x val="-0.010588559322059155"/>
                  <c:y val="-0.062926657497882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layout>
                <c:manualLayout>
                  <c:x val="-0.00453807320445776"/>
                  <c:y val="-0.0836562663316726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layout>
                <c:manualLayout>
                  <c:x val="-0.013613861985504627"/>
                  <c:y val="-0.0770008414983749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layout>
                <c:manualLayout>
                  <c:x val="-0.0090760271996259689"/>
                  <c:y val="-0.047063395380973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b="1" smtId="4294967295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sz="1600" b="1" smtId="4294967295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Hoja1!$B$1:$L$1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Hoja1!$B$2:$L$2</c:f>
              <c:numCache>
                <c:formatCode>#,##0</c:formatCode>
                <c:ptCount val="11"/>
                <c:pt idx="0">
                  <c:v>100</c:v>
                </c:pt>
                <c:pt idx="1">
                  <c:v>110</c:v>
                </c:pt>
                <c:pt idx="2">
                  <c:v>118</c:v>
                </c:pt>
                <c:pt idx="3">
                  <c:v>128</c:v>
                </c:pt>
                <c:pt idx="4">
                  <c:v>136</c:v>
                </c:pt>
                <c:pt idx="5">
                  <c:v>150</c:v>
                </c:pt>
                <c:pt idx="6">
                  <c:v>163</c:v>
                </c:pt>
                <c:pt idx="7">
                  <c:v>169</c:v>
                </c:pt>
                <c:pt idx="8" formatCode="General">
                  <c:v>182</c:v>
                </c:pt>
                <c:pt idx="9" formatCode="General">
                  <c:v>197</c:v>
                </c:pt>
                <c:pt idx="10" formatCode="General">
                  <c:v>210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País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/>
            </c:dLbl>
            <c:dLbl>
              <c:idx val="1"/>
              <c:layout>
                <c:manualLayout>
                  <c:x val="-0.0030253026634454727"/>
                  <c:y val="0.0118664177134633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.0015126513317227364"/>
                  <c:y val="0.021216994151473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0015126513317227364"/>
                  <c:y val="0.030814697965979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-0.012101210653781891"/>
                  <c:y val="0.0367954447865486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layout>
                <c:manualLayout>
                  <c:x val="-0.0045379539951682091"/>
                  <c:y val="0.0506413355469703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layout>
                <c:manualLayout>
                  <c:x val="-0.018151815980672836"/>
                  <c:y val="0.041468437761068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layout>
                <c:manualLayout>
                  <c:x val="0.013613861985504627"/>
                  <c:y val="0.041433818638324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layout>
                <c:manualLayout>
                  <c:x val="0.019664468243718147"/>
                  <c:y val="0.036830063909292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layout>
                <c:manualLayout>
                  <c:x val="0.0075632566586136818"/>
                  <c:y val="0.032226305454969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layout>
                <c:manualLayout>
                  <c:x val="-0.0060506053268909454"/>
                  <c:y val="0.046037577092647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b="1" smtId="4294967295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sz="1600" b="1" smtId="4294967295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Hoja1!$B$1:$L$1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Hoja1!$B$3:$L$3</c:f>
              <c:numCache>
                <c:formatCode>#,##0</c:formatCode>
                <c:ptCount val="11"/>
                <c:pt idx="0">
                  <c:v>100</c:v>
                </c:pt>
                <c:pt idx="1">
                  <c:v>103</c:v>
                </c:pt>
                <c:pt idx="2">
                  <c:v>108</c:v>
                </c:pt>
                <c:pt idx="3">
                  <c:v>114</c:v>
                </c:pt>
                <c:pt idx="4">
                  <c:v>122</c:v>
                </c:pt>
                <c:pt idx="5">
                  <c:v>133</c:v>
                </c:pt>
                <c:pt idx="6">
                  <c:v>141</c:v>
                </c:pt>
                <c:pt idx="7">
                  <c:v>146</c:v>
                </c:pt>
                <c:pt idx="8" formatCode="General">
                  <c:v>155</c:v>
                </c:pt>
                <c:pt idx="9" formatCode="General">
                  <c:v>165</c:v>
                </c:pt>
                <c:pt idx="10" formatCode="General">
                  <c:v>171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40835456"/>
        <c:axId val="440836016"/>
      </c:lineChart>
      <c:catAx>
        <c:axId val="440835456"/>
        <c:scaling>
          <c:orientation/>
        </c:scaling>
        <c:delete val="0"/>
        <c:axPos val="b"/>
        <c:numFmt formatCode="General" sourceLinked="0"/>
        <c:majorTickMark val="out"/>
        <c:minorTickMark val="none"/>
        <c:txPr>
          <a:bodyPr/>
          <a:p>
            <a:pPr>
              <a:defRPr sz="1800" smtId="4294967295">
                <a:latin typeface="Arial" pitchFamily="34" charset="0"/>
                <a:cs typeface="Arial" pitchFamily="34" charset="0"/>
              </a:defRPr>
            </a:pPr>
            <a:endParaRPr sz="1800" smtId="4294967295">
              <a:latin typeface="Arial" pitchFamily="34" charset="0"/>
              <a:cs typeface="Arial" pitchFamily="34" charset="0"/>
            </a:endParaRPr>
          </a:p>
        </c:txPr>
        <c:crossAx val="440836016"/>
        <c:crosses val="autoZero"/>
        <c:auto val="0"/>
        <c:lblAlgn val="ctr"/>
        <c:lblOffset/>
        <c:noMultiLvlLbl val="0"/>
      </c:catAx>
      <c:valAx>
        <c:axId val="440836016"/>
        <c:scaling>
          <c:orientation/>
          <c:max val="250"/>
          <c:min val="100"/>
        </c:scaling>
        <c:delete val="0"/>
        <c:axPos val="l"/>
        <c:majorGridlines/>
        <c:numFmt formatCode="#,##0" sourceLinked="1"/>
        <c:majorTickMark val="out"/>
        <c:minorTickMark val="none"/>
        <c:txPr>
          <a:bodyPr/>
          <a:p>
            <a:pPr>
              <a:defRPr sz="1800" smtId="4294967295">
                <a:latin typeface="Arial" pitchFamily="34" charset="0"/>
                <a:cs typeface="Arial" pitchFamily="34" charset="0"/>
              </a:defRPr>
            </a:pPr>
            <a:endParaRPr sz="1800" smtId="4294967295">
              <a:latin typeface="Arial" pitchFamily="34" charset="0"/>
              <a:cs typeface="Arial" pitchFamily="34" charset="0"/>
            </a:endParaRPr>
          </a:p>
        </c:txPr>
        <c:crossAx val="440835456"/>
        <c:crosses val="autoZero"/>
        <c:crossBetween val="midCat"/>
        <c:majorUnit val="50"/>
      </c:valAx>
    </c:plotArea>
    <c:legend>
      <c:legendPos val="b"/>
      <c:overlay val="0"/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47243145108223"/>
          <c:y val="0.087306536734104156"/>
          <c:w val="0.88647949695587158"/>
          <c:h val="0.66056317090988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Participación</c:v>
                </c:pt>
              </c:strCache>
            </c:strRef>
          </c:tx>
          <c:spPr>
            <a:gradFill flip="none" rotWithShape="1">
              <a:gsLst>
                <a:gs pos="0">
                  <a:srgbClr val="C30000"/>
                </a:gs>
                <a:gs pos="100000">
                  <a:srgbClr val="441922"/>
                </a:gs>
              </a:gsLst>
              <a:lin ang="4920000" scaled="0"/>
            </a:gradFill>
            <a:ln w="50800"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032629806082695723"/>
                  <c:y val="-0.051264476031064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0"/>
                  <c:y val="-0.035885334014892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Hoja1!$B$1:$H$1</c:f>
              <c:strCach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strCache>
            </c:strRef>
          </c:cat>
          <c:val>
            <c:numRef>
              <c:f>Hoja1!$B$2:$H$2</c:f>
              <c:numCache>
                <c:formatCode>General</c:formatCode>
                <c:ptCount val="7"/>
                <c:pt idx="0">
                  <c:v>66</c:v>
                </c:pt>
                <c:pt idx="1">
                  <c:v>66.9</c:v>
                </c:pt>
                <c:pt idx="2">
                  <c:v>59.8</c:v>
                </c:pt>
                <c:pt idx="3">
                  <c:v>61.6</c:v>
                </c:pt>
                <c:pt idx="4">
                  <c:v>66.4</c:v>
                </c:pt>
                <c:pt idx="5">
                  <c:v>64.4</c:v>
                </c:pt>
                <c:pt idx="6">
                  <c:v>64.8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484646896"/>
        <c:axId val="484647456"/>
      </c:barChart>
      <c:lineChart>
        <c:grouping/>
        <c:varyColors val="0"/>
        <c:ser>
          <c:idx val="1"/>
          <c:order val="1"/>
          <c:tx>
            <c:strRef>
              <c:f>Hoja1!$A$3</c:f>
              <c:strCache>
                <c:ptCount val="1"/>
                <c:pt idx="0">
                  <c:v>Promedio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delete val="1"/>
              <c:extLst/>
            </c:dLbl>
            <c:dLbl>
              <c:idx val="1"/>
              <c:delete val="1"/>
              <c:extLst/>
            </c:dLbl>
            <c:dLbl>
              <c:idx val="2"/>
              <c:delete val="1"/>
              <c:extLst/>
            </c:dLbl>
            <c:dLbl>
              <c:idx val="3"/>
              <c:layout>
                <c:manualLayout>
                  <c:x val="-0.0933244526386261"/>
                  <c:y val="-0.16784654557704926"/>
                </c:manualLayout>
              </c:layout>
              <c:tx>
                <c:rich>
                  <a:bodyPr/>
                  <a:lstStyle/>
                  <a:p>
                    <a:pPr>
                      <a:defRPr sz="2800">
                        <a:solidFill>
                          <a:srgbClr val="C30000"/>
                        </a:solidFill>
                      </a:defRPr>
                    </a:pPr>
                    <a:r>
                      <a:rPr lang="en-US" sz="2800" smtClean="0">
                        <a:solidFill>
                          <a:srgbClr val="C30000"/>
                        </a:solidFill>
                      </a:rPr>
                      <a:t>64,4%</a:t>
                    </a:r>
                    <a:endParaRPr lang="en-US" sz="2800">
                      <a:solidFill>
                        <a:srgbClr val="C3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elete val="1"/>
              <c:extLst/>
            </c:dLbl>
            <c:dLbl>
              <c:idx val="5"/>
              <c:delete val="1"/>
              <c:extLst/>
            </c:dLbl>
            <c:dLbl>
              <c:idx val="6"/>
              <c:delete val="1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/>
          </c:dLbls>
          <c:cat>
            <c:strRef>
              <c:f>Hoja1!$B$1:$H$1</c:f>
              <c:strCach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strCache>
            </c:strRef>
          </c:cat>
          <c:val>
            <c:numRef>
              <c:f>Hoja1!$B$3:$H$3</c:f>
              <c:numCache>
                <c:formatCode>General</c:formatCode>
                <c:ptCount val="7"/>
                <c:pt idx="0">
                  <c:v>64.4</c:v>
                </c:pt>
                <c:pt idx="1">
                  <c:v>64.4</c:v>
                </c:pt>
                <c:pt idx="2">
                  <c:v>64.4</c:v>
                </c:pt>
                <c:pt idx="3">
                  <c:v>64.4</c:v>
                </c:pt>
                <c:pt idx="4">
                  <c:v>64.4</c:v>
                </c:pt>
                <c:pt idx="5">
                  <c:v>64.4</c:v>
                </c:pt>
                <c:pt idx="6">
                  <c:v>64.4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84646896"/>
        <c:axId val="484647456"/>
      </c:lineChart>
      <c:catAx>
        <c:axId val="484646896"/>
        <c:scaling>
          <c:orientation/>
        </c:scaling>
        <c:delete val="0"/>
        <c:axPos val="b"/>
        <c:numFmt formatCode="General" sourceLinked="0"/>
        <c:majorTickMark val="out"/>
        <c:minorTickMark val="none"/>
        <c:crossAx val="484647456"/>
        <c:crosses val="autoZero"/>
        <c:auto val="0"/>
        <c:lblAlgn val="ctr"/>
        <c:lblOffset/>
        <c:noMultiLvlLbl val="0"/>
      </c:catAx>
      <c:valAx>
        <c:axId val="484647456"/>
        <c:scaling>
          <c:orientation/>
          <c:min val="0"/>
        </c:scaling>
        <c:delete val="0"/>
        <c:axPos val="l"/>
        <c:majorGridlines/>
        <c:numFmt formatCode="General" sourceLinked="1"/>
        <c:majorTickMark val="out"/>
        <c:minorTickMark val="none"/>
        <c:crossAx val="484646896"/>
        <c:crosses val="autoZero"/>
        <c:crossBetween val="between"/>
      </c:valAx>
    </c:plotArea>
    <c:legend>
      <c:legendPos/>
      <c:layout>
        <c:manualLayout>
          <c:xMode val="edge"/>
          <c:yMode val="edge"/>
          <c:x val="0.17148272693157196"/>
          <c:y val="0.82652997970581055"/>
          <c:w val="0.59704577922821045"/>
          <c:h val="0.17346997559070587"/>
        </c:manualLayout>
      </c:layout>
      <c:overlay val="0"/>
    </c:legend>
    <c:plotVisOnly val="1"/>
    <c:dispBlanksAs val="gap"/>
    <c:showDLblsOverMax val="0"/>
  </c:chart>
  <c:txPr>
    <a:bodyPr/>
    <a:p>
      <a:pPr>
        <a:defRPr sz="1800" smtId="4294967295">
          <a:solidFill>
            <a:srgbClr val="441922"/>
          </a:solidFill>
          <a:latin typeface="Klavika Medium"/>
          <a:cs typeface="Klavika Medium"/>
        </a:defRPr>
      </a:pPr>
      <a:endParaRPr sz="1800" smtId="4294967295">
        <a:solidFill>
          <a:srgbClr val="441922"/>
        </a:solidFill>
        <a:latin typeface="Klavika Medium"/>
        <a:cs typeface="Klavika Medium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137332528829575"/>
          <c:y val="0.12468555569648743"/>
          <c:w val="0.88647949695587158"/>
          <c:h val="0.66056317090988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Aporte</c:v>
                </c:pt>
              </c:strCache>
            </c:strRef>
          </c:tx>
          <c:spPr>
            <a:gradFill flip="none" rotWithShape="1">
              <a:gsLst>
                <a:gs pos="0">
                  <a:srgbClr val="C30000"/>
                </a:gs>
                <a:gs pos="100000">
                  <a:srgbClr val="441922"/>
                </a:gs>
              </a:gsLst>
              <a:lin ang="4800000" scaled="0"/>
            </a:gra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"/>
                  <c:y val="0.010252895765006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0048944707959890366"/>
                  <c:y val="0.012816119007766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-0.0016314903041347861"/>
                  <c:y val="-0.038448356091976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layout>
                <c:manualLayout>
                  <c:x val="-0.0081574516370892525"/>
                  <c:y val="0.012815916910767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layout>
                <c:manualLayout>
                  <c:x val="0.0032628520857542753"/>
                  <c:y val="-0.0039306129328906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Hoja1!$B$1:$H$1</c:f>
              <c:strCach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strCache>
            </c:strRef>
          </c:cat>
          <c:val>
            <c:numRef>
              <c:f>Hoja1!$B$2:$H$2</c:f>
              <c:numCache>
                <c:formatCode>General</c:formatCode>
                <c:ptCount val="7"/>
                <c:pt idx="0">
                  <c:v>34.2</c:v>
                </c:pt>
                <c:pt idx="1">
                  <c:v>31.4</c:v>
                </c:pt>
                <c:pt idx="2">
                  <c:v>22.9</c:v>
                </c:pt>
                <c:pt idx="3">
                  <c:v>13.1</c:v>
                </c:pt>
                <c:pt idx="4">
                  <c:v>20.6</c:v>
                </c:pt>
                <c:pt idx="5">
                  <c:v>18.4</c:v>
                </c:pt>
                <c:pt idx="6">
                  <c:v>13.9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569409264"/>
        <c:axId val="569409824"/>
      </c:barChart>
      <c:lineChart>
        <c:grouping/>
        <c:varyColors val="0"/>
        <c:ser>
          <c:idx val="1"/>
          <c:order val="1"/>
          <c:tx>
            <c:strRef>
              <c:f>Hoja1!$A$3</c:f>
              <c:strCache>
                <c:ptCount val="1"/>
                <c:pt idx="0">
                  <c:v>Promedio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delete val="1"/>
              <c:extLst/>
            </c:dLbl>
            <c:dLbl>
              <c:idx val="1"/>
              <c:delete val="1"/>
              <c:extLst/>
            </c:dLbl>
            <c:dLbl>
              <c:idx val="2"/>
              <c:delete val="1"/>
              <c:extLst/>
            </c:dLbl>
            <c:dLbl>
              <c:idx val="3"/>
              <c:layout>
                <c:manualLayout>
                  <c:x val="-0.093380756676197052"/>
                  <c:y val="-0.21595495939254761"/>
                </c:manualLayout>
              </c:layout>
              <c:tx>
                <c:rich>
                  <a:bodyPr/>
                  <a:lstStyle/>
                  <a:p>
                    <a:pPr>
                      <a:defRPr sz="2800">
                        <a:solidFill>
                          <a:srgbClr val="C30000"/>
                        </a:solidFill>
                      </a:defRPr>
                    </a:pPr>
                    <a:r>
                      <a:rPr lang="en-US" sz="2800" smtClean="0">
                        <a:solidFill>
                          <a:srgbClr val="C30000"/>
                        </a:solidFill>
                      </a:rPr>
                      <a:t>21,7%</a:t>
                    </a:r>
                    <a:endParaRPr lang="en-US" sz="2800">
                      <a:solidFill>
                        <a:srgbClr val="C3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elete val="1"/>
              <c:extLst/>
            </c:dLbl>
            <c:dLbl>
              <c:idx val="5"/>
              <c:delete val="1"/>
              <c:extLst/>
            </c:dLbl>
            <c:dLbl>
              <c:idx val="6"/>
              <c:delete val="1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Hoja1!$B$1:$H$1</c:f>
              <c:strCach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strCache>
            </c:strRef>
          </c:cat>
          <c:val>
            <c:numRef>
              <c:f>Hoja1!$B$3:$H$3</c:f>
              <c:numCache>
                <c:formatCode>General</c:formatCode>
                <c:ptCount val="7"/>
                <c:pt idx="0">
                  <c:v>21.7</c:v>
                </c:pt>
                <c:pt idx="1">
                  <c:v>21.7</c:v>
                </c:pt>
                <c:pt idx="2">
                  <c:v>21.7</c:v>
                </c:pt>
                <c:pt idx="3">
                  <c:v>21.7</c:v>
                </c:pt>
                <c:pt idx="4">
                  <c:v>21.7</c:v>
                </c:pt>
                <c:pt idx="5">
                  <c:v>21.7</c:v>
                </c:pt>
                <c:pt idx="6">
                  <c:v>21.7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569409264"/>
        <c:axId val="569409824"/>
      </c:lineChart>
      <c:catAx>
        <c:axId val="569409264"/>
        <c:scaling>
          <c:orientation/>
        </c:scaling>
        <c:delete val="0"/>
        <c:axPos val="b"/>
        <c:numFmt formatCode="General" sourceLinked="0"/>
        <c:majorTickMark val="out"/>
        <c:minorTickMark val="none"/>
        <c:crossAx val="569409824"/>
        <c:crossesAt val="0"/>
        <c:auto val="0"/>
        <c:lblAlgn val="ctr"/>
        <c:lblOffset/>
        <c:noMultiLvlLbl val="0"/>
      </c:catAx>
      <c:valAx>
        <c:axId val="569409824"/>
        <c:scaling>
          <c:orientation/>
          <c:max val="4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0075632566586136818"/>
              <c:y val="0.012876972556114197"/>
            </c:manualLayout>
          </c:layout>
          <c:overlay val="0"/>
          <c:txPr>
            <a:bodyPr/>
            <a:p>
              <a:pPr>
                <a:defRPr/>
              </a:pPr>
            </a:p>
          </c:txPr>
        </c:title>
        <c:numFmt formatCode="#,##0" sourceLinked="0"/>
        <c:majorTickMark val="out"/>
        <c:minorTickMark val="none"/>
        <c:crossAx val="569409264"/>
        <c:crosses val="autoZero"/>
        <c:crossBetween val="between"/>
        <c:majorUnit val="10"/>
        <c:minorUnit val="2"/>
      </c:valAx>
    </c:plotArea>
    <c:legend>
      <c:legendPos/>
      <c:layout>
        <c:manualLayout>
          <c:xMode val="edge"/>
          <c:yMode val="edge"/>
          <c:x val="0.060212042182683945"/>
          <c:y val="0.897929847240448"/>
          <c:w val="0.87361407279968262"/>
          <c:h val="0.10169964283704758"/>
        </c:manualLayout>
      </c:layout>
      <c:overlay val="0"/>
    </c:legend>
    <c:plotVisOnly val="1"/>
    <c:dispBlanksAs val="gap"/>
    <c:showDLblsOverMax val="0"/>
  </c:chart>
  <c:txPr>
    <a:bodyPr/>
    <a:p>
      <a:pPr>
        <a:defRPr sz="1800" smtId="4294967295">
          <a:solidFill>
            <a:srgbClr val="441922"/>
          </a:solidFill>
          <a:latin typeface="Klavika Medium"/>
          <a:cs typeface="Klavika Medium"/>
        </a:defRPr>
      </a:pPr>
      <a:endParaRPr sz="1800" smtId="4294967295">
        <a:solidFill>
          <a:srgbClr val="441922"/>
        </a:solidFill>
        <a:latin typeface="Klavika Medium"/>
        <a:cs typeface="Klavika Medium"/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916392594575882"/>
          <c:y val="0.0011912999907508492"/>
          <c:w val="0.66643631458282471"/>
          <c:h val="0.659796357154846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Minería</c:v>
                </c:pt>
              </c:strCache>
            </c:strRef>
          </c:tx>
          <c:spPr>
            <a:gradFill flip="none" rotWithShape="1">
              <a:gsLst>
                <a:gs pos="0">
                  <a:srgbClr val="441922"/>
                </a:gs>
                <a:gs pos="100000">
                  <a:srgbClr val="C30000"/>
                </a:gs>
              </a:gsLst>
              <a:lin ang="16200000" scaled="0"/>
            </a:gradFill>
            <a:ln w="16729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021076004486531019"/>
                  <c:y val="-0.0076906490139663219"/>
                </c:manualLayout>
              </c:layout>
              <c:numFmt formatCode="General" sourceLinked="0"/>
              <c:spPr>
                <a:noFill/>
                <a:ln w="33459">
                  <a:noFill/>
                </a:ln>
              </c:spPr>
              <c:txPr>
                <a:bodyPr/>
                <a:p>
                  <a:pPr>
                    <a:defRPr baseline="0" smtId="4294967295">
                      <a:solidFill>
                        <a:schemeClr val="bg1"/>
                      </a:solidFill>
                    </a:defRPr>
                  </a:pPr>
                  <a:endParaRPr baseline="0" smtId="4294967295">
                    <a:solidFill>
                      <a:schemeClr val="bg1"/>
                    </a:solidFill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 w="33459">
                <a:noFill/>
              </a:ln>
            </c:spPr>
            <c:txPr>
              <a:bodyPr/>
              <a:p>
                <a:pPr>
                  <a:defRPr baseline="0" smtId="4294967295">
                    <a:solidFill>
                      <a:schemeClr val="bg1"/>
                    </a:solidFill>
                  </a:defRPr>
                </a:pPr>
                <a:endParaRPr baseline="0" smtId="4294967295">
                  <a:solidFill>
                    <a:schemeClr val="bg1"/>
                  </a:solidFill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Sheet1!$B$1:$C$1</c:f>
              <c:strCache>
                <c:ptCount val="2"/>
                <c:pt idx="0">
                  <c:v>Aporte  Minería</c:v>
                </c:pt>
                <c:pt idx="1">
                  <c:v>Presupuestos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70000</c:v>
                </c:pt>
              </c:numCache>
            </c:numRef>
          </c:val>
        </c:ser>
        <c:ser>
          <c:idx val="8"/>
          <c:order val="1"/>
          <c:tx>
            <c:strRef>
              <c:f>Sheet1!$A$3</c:f>
              <c:strCache>
                <c:ptCount val="1"/>
                <c:pt idx="0">
                  <c:v>Congreso,PoderJudicial y Contraloría</c:v>
                </c:pt>
              </c:strCache>
            </c:strRef>
          </c:tx>
          <c:spPr>
            <a:solidFill>
              <a:srgbClr val="441922"/>
            </a:solidFill>
            <a:ln w="16729">
              <a:solidFill>
                <a:schemeClr val="bg1">
                  <a:lumMod val="50000"/>
                </a:schemeClr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24793496355414391"/>
                  <c:y val="-0.0022274435032159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General" sourceLinked="0"/>
            <c:spPr>
              <a:noFill/>
              <a:ln w="33459">
                <a:noFill/>
              </a:ln>
            </c:spPr>
            <c:txPr>
              <a:bodyPr/>
              <a:p>
                <a:pPr>
                  <a:defRPr smtId="4294967295">
                    <a:solidFill>
                      <a:srgbClr val="FFFFFF"/>
                    </a:solidFill>
                  </a:defRPr>
                </a:pPr>
                <a:endParaRPr smtId="4294967295">
                  <a:solidFill>
                    <a:srgbClr val="FFFFFF"/>
                  </a:solidFill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Sheet1!$B$1:$C$1</c:f>
              <c:strCache>
                <c:ptCount val="2"/>
                <c:pt idx="0">
                  <c:v>Aporte  Minería</c:v>
                </c:pt>
                <c:pt idx="1">
                  <c:v>Presupuestos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1">
                  <c:v>5400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Salud</c:v>
                </c:pt>
              </c:strCache>
            </c:strRef>
          </c:tx>
          <c:spPr>
            <a:solidFill>
              <a:schemeClr val="bg1"/>
            </a:solidFill>
            <a:ln w="16729">
              <a:solidFill>
                <a:schemeClr val="bg1">
                  <a:lumMod val="50000"/>
                </a:schemeClr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24015139788389206"/>
                  <c:y val="-0.004082948900759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General" sourceLinked="0"/>
            <c:spPr>
              <a:noFill/>
              <a:ln w="3345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Sheet1!$B$1:$C$1</c:f>
              <c:strCache>
                <c:ptCount val="2"/>
                <c:pt idx="0">
                  <c:v>Aporte  Minería</c:v>
                </c:pt>
                <c:pt idx="1">
                  <c:v>Presupuestos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1">
                  <c:v>41500</c:v>
                </c:pt>
              </c:numCache>
            </c:numRef>
          </c:val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Obras Públicas</c:v>
                </c:pt>
              </c:strCache>
            </c:strRef>
          </c:tx>
          <c:spPr>
            <a:solidFill>
              <a:srgbClr val="FF6600"/>
            </a:solidFill>
            <a:ln w="16729">
              <a:solidFill>
                <a:schemeClr val="bg1">
                  <a:lumMod val="50000"/>
                </a:schemeClr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27629239484667778"/>
                  <c:y val="-0.0061988243833184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General" sourceLinked="0"/>
            <c:spPr>
              <a:noFill/>
              <a:ln w="3345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Sheet1!$B$1:$C$1</c:f>
              <c:strCache>
                <c:ptCount val="2"/>
                <c:pt idx="0">
                  <c:v>Aporte  Minería</c:v>
                </c:pt>
                <c:pt idx="1">
                  <c:v>Presupuestos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1">
                  <c:v>18900</c:v>
                </c:pt>
              </c:numCache>
            </c:numRef>
          </c:val>
        </c:ser>
        <c:ser>
          <c:idx val="3"/>
          <c:order val="4"/>
          <c:tx>
            <c:strRef>
              <c:f>Sheet1!$A$6</c:f>
              <c:strCache>
                <c:ptCount val="1"/>
                <c:pt idx="0">
                  <c:v>Desarrollo Social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6729">
              <a:solidFill>
                <a:schemeClr val="bg1">
                  <a:lumMod val="50000"/>
                </a:schemeClr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2640606090426445"/>
                  <c:y val="-0.00690922513604164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General" sourceLinked="0"/>
            <c:spPr>
              <a:noFill/>
              <a:ln w="33459">
                <a:noFill/>
              </a:ln>
            </c:spPr>
            <c:txPr>
              <a:bodyPr/>
              <a:p>
                <a:pPr>
                  <a:defRPr smtId="4294967295">
                    <a:solidFill>
                      <a:srgbClr val="FFFFFF"/>
                    </a:solidFill>
                  </a:defRPr>
                </a:pPr>
                <a:endParaRPr smtId="4294967295">
                  <a:solidFill>
                    <a:srgbClr val="FFFFFF"/>
                  </a:solidFill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Sheet1!$B$1:$C$1</c:f>
              <c:strCache>
                <c:ptCount val="2"/>
                <c:pt idx="0">
                  <c:v>Aporte  Minería</c:v>
                </c:pt>
                <c:pt idx="1">
                  <c:v>Presupuestos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1">
                  <c:v>4100</c:v>
                </c:pt>
              </c:numCache>
            </c:numRef>
          </c:val>
        </c:ser>
        <c:ser>
          <c:idx val="4"/>
          <c:order val="5"/>
          <c:tx>
            <c:strRef>
              <c:f>Sheet1!$A$7</c:f>
              <c:strCache>
                <c:ptCount val="1"/>
                <c:pt idx="0">
                  <c:v>Otros </c:v>
                </c:pt>
              </c:strCache>
            </c:strRef>
          </c:tx>
          <c:spPr>
            <a:solidFill>
              <a:srgbClr val="C30000"/>
            </a:solidFill>
            <a:ln w="16729">
              <a:solidFill>
                <a:schemeClr val="bg1">
                  <a:lumMod val="50000"/>
                </a:schemeClr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24533402174711227"/>
                  <c:y val="-0.0294400155544281"/>
                </c:manualLayout>
              </c:layout>
              <c:numFmt formatCode="General" sourceLinked="0"/>
              <c:spPr>
                <a:noFill/>
                <a:ln w="33459">
                  <a:noFill/>
                </a:ln>
              </c:spPr>
              <c:txPr>
                <a:bodyPr/>
                <a:p>
                  <a:pPr>
                    <a:defRPr/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 w="3345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Sheet1!$B$1:$C$1</c:f>
              <c:strCache>
                <c:ptCount val="2"/>
                <c:pt idx="0">
                  <c:v>Aporte  Minería</c:v>
                </c:pt>
                <c:pt idx="1">
                  <c:v>Presupuestos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1">
                  <c:v>1300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574790464"/>
        <c:axId val="574791024"/>
      </c:barChart>
      <c:catAx>
        <c:axId val="574790464"/>
        <c:scaling>
          <c:orientation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182">
            <a:solidFill>
              <a:srgbClr val="000000"/>
            </a:solidFill>
            <a:prstDash val="solid"/>
          </a:ln>
        </c:spPr>
        <c:txPr>
          <a:bodyPr rot="0" vert="horz"/>
          <a:p>
            <a:pPr>
              <a:defRPr/>
            </a:pPr>
            <a:endParaRPr lang="es-CL"/>
          </a:p>
        </c:txPr>
        <c:crossAx val="574791024"/>
        <c:crosses val="autoZero"/>
        <c:auto val="0"/>
        <c:lblAlgn val="ctr"/>
        <c:lblOffset/>
        <c:tickLblSkip val="1"/>
        <c:tickMarkSkip val="1"/>
        <c:noMultiLvlLbl val="0"/>
      </c:catAx>
      <c:valAx>
        <c:axId val="574791024"/>
        <c:scaling>
          <c:orientation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547">
            <a:noFill/>
          </a:ln>
        </c:spPr>
        <c:crossAx val="574790464"/>
        <c:crosses val="autoZero"/>
        <c:crossBetween val="between"/>
      </c:valAx>
      <c:spPr>
        <a:noFill/>
        <a:ln w="25400">
          <a:noFill/>
        </a:ln>
      </c:spPr>
    </c:plotArea>
    <c:legend>
      <c:legendPos/>
      <c:legendEntry>
        <c:idx val="5"/>
        <c:delete val="1"/>
      </c:legendEntry>
      <c:layout>
        <c:manualLayout>
          <c:xMode val="edge"/>
          <c:yMode val="edge"/>
          <c:x val="0.034365013241767883"/>
          <c:y val="0.75259143114089966"/>
          <c:w val="0.72471910715103149"/>
          <c:h val="0.18590648472309113"/>
        </c:manualLayout>
      </c:layout>
      <c:overlay val="0"/>
      <c:spPr>
        <a:noFill/>
        <a:ln w="33459">
          <a:noFill/>
        </a:ln>
      </c:spPr>
      <c:txPr>
        <a:bodyPr/>
        <a:p>
          <a:pPr>
            <a:defRPr sz="1400" smtId="4294967295"/>
          </a:pPr>
          <a:endParaRPr sz="1400" smtId="4294967295"/>
        </a:p>
      </c:txPr>
    </c:legend>
    <c:plotVisOnly val="1"/>
    <c:dispBlanksAs val="gap"/>
    <c:showDLblsOverMax val="0"/>
  </c:chart>
  <c:spPr>
    <a:noFill/>
    <a:ln>
      <a:noFill/>
    </a:ln>
  </c:spPr>
  <c:txPr>
    <a:bodyPr/>
    <a:p>
      <a:pPr>
        <a:defRPr sz="1600" b="1" i="0" u="none" strike="noStrike" baseline="0" smtId="4294967295">
          <a:solidFill>
            <a:srgbClr val="441922"/>
          </a:solidFill>
          <a:latin typeface="Klavika Medium"/>
          <a:ea typeface="Arial"/>
          <a:cs typeface="Klavika Medium"/>
        </a:defRPr>
      </a:pPr>
      <a:endParaRPr sz="1600" b="1" i="0" u="none" strike="noStrike" baseline="0" smtId="4294967295">
        <a:solidFill>
          <a:srgbClr val="441922"/>
        </a:solidFill>
        <a:latin typeface="Klavika Medium"/>
        <a:ea typeface="Arial"/>
        <a:cs typeface="Klavika Medium"/>
      </a:endParaRPr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9545453190803528"/>
          <c:y val="0.0057142856530845165"/>
          <c:w val="0.64772725105285645"/>
          <c:h val="0.65142858028411865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5181562304496765"/>
                  <c:y val="0.08938825130462646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11975163221359253"/>
                  <c:y val="-0.09698423743247985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.14861740171909332"/>
                  <c:y val="0.005831912625581026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0.11676275730133057"/>
                  <c:y val="0.07571520656347274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smtId="4294967295">
                    <a:solidFill>
                      <a:srgbClr val="441922"/>
                    </a:solidFill>
                    <a:latin typeface="Klavika Medium"/>
                    <a:cs typeface="Klavika Medium"/>
                  </a:defRPr>
                </a:pPr>
                <a:endParaRPr sz="1600" smtId="4294967295">
                  <a:solidFill>
                    <a:srgbClr val="441922"/>
                  </a:solidFill>
                  <a:latin typeface="Klavika Medium"/>
                  <a:cs typeface="Klavika Medium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Sheet1!$B$1:$E$1</c:f>
              <c:strCache>
                <c:ptCount val="4"/>
                <c:pt idx="0">
                  <c:v>Minería</c:v>
                </c:pt>
                <c:pt idx="1">
                  <c:v>Energía</c:v>
                </c:pt>
                <c:pt idx="2">
                  <c:v>Medio Ambiente</c:v>
                </c:pt>
                <c:pt idx="3">
                  <c:v>Sec. General Presidencia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330</c:v>
                </c:pt>
                <c:pt idx="1">
                  <c:v>520</c:v>
                </c:pt>
                <c:pt idx="2">
                  <c:v>280</c:v>
                </c:pt>
                <c:pt idx="3">
                  <c:v>160</c:v>
                </c:pt>
              </c:numCache>
            </c:numRef>
          </c:val>
        </c:ser>
        <c:ser>
          <c:idx val="1"/>
          <c:order val="1"/>
          <c:cat>
            <c:strRef>
              <c:f>Sheet1!$B$1:$E$1</c:f>
              <c:strCache>
                <c:ptCount val="4"/>
                <c:pt idx="0">
                  <c:v>Minería</c:v>
                </c:pt>
                <c:pt idx="1">
                  <c:v>Energía</c:v>
                </c:pt>
                <c:pt idx="2">
                  <c:v>Medio Ambiente</c:v>
                </c:pt>
                <c:pt idx="3">
                  <c:v>Sec. General Presidencia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cat>
            <c:strRef>
              <c:f>Sheet1!$B$1:$E$1</c:f>
              <c:strCache>
                <c:ptCount val="4"/>
                <c:pt idx="0">
                  <c:v>Minería</c:v>
                </c:pt>
                <c:pt idx="1">
                  <c:v>Energía</c:v>
                </c:pt>
                <c:pt idx="2">
                  <c:v>Medio Ambiente</c:v>
                </c:pt>
                <c:pt idx="3">
                  <c:v>Sec. General Presidencia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cat>
            <c:strRef>
              <c:f>Sheet1!$B$1:$E$1</c:f>
              <c:strCache>
                <c:ptCount val="4"/>
                <c:pt idx="0">
                  <c:v>Minería</c:v>
                </c:pt>
                <c:pt idx="1">
                  <c:v>Energía</c:v>
                </c:pt>
                <c:pt idx="2">
                  <c:v>Medio Ambiente</c:v>
                </c:pt>
                <c:pt idx="3">
                  <c:v>Sec. General Presidencia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cat>
            <c:strRef>
              <c:f>Sheet1!$B$1:$E$1</c:f>
              <c:strCache>
                <c:ptCount val="4"/>
                <c:pt idx="0">
                  <c:v>Minería</c:v>
                </c:pt>
                <c:pt idx="1">
                  <c:v>Energía</c:v>
                </c:pt>
                <c:pt idx="2">
                  <c:v>Medio Ambiente</c:v>
                </c:pt>
                <c:pt idx="3">
                  <c:v>Sec. General Presidencia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140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legend>
      <c:legendPos/>
      <c:layout>
        <c:manualLayout>
          <c:xMode val="edge"/>
          <c:yMode val="edge"/>
          <c:x val="0.1174565851688385"/>
          <c:y val="0.50360381603240967"/>
          <c:w val="0.770757257938385"/>
          <c:h val="0.35950228571891785"/>
        </c:manualLayout>
      </c:layout>
      <c:overlay val="0"/>
      <c:txPr>
        <a:bodyPr anchor="ctr"/>
        <a:p>
          <a:pPr>
            <a:lnSpc>
              <a:spcPct val="100000"/>
            </a:lnSpc>
            <a:defRPr sz="1400" smtId="4294967295">
              <a:solidFill>
                <a:srgbClr val="441922"/>
              </a:solidFill>
              <a:latin typeface="Klavika Medium"/>
              <a:cs typeface="Klavika Medium"/>
            </a:defRPr>
          </a:pPr>
          <a:endParaRPr sz="1400" smtId="4294967295">
            <a:solidFill>
              <a:srgbClr val="441922"/>
            </a:solidFill>
            <a:latin typeface="Klavika Medium"/>
            <a:cs typeface="Klavika Medium"/>
          </a:endParaRPr>
        </a:p>
      </c:txPr>
    </c:legend>
    <c:plotVisOnly val="1"/>
    <c:dispBlanksAs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5705188512802"/>
          <c:y val="0.019687982276082039"/>
          <c:w val="0.88903391361236572"/>
          <c:h val="0.771153867244720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2009</c:v>
                </c:pt>
              </c:strCache>
            </c:strRef>
          </c:tx>
          <c:spPr>
            <a:gradFill rotWithShape="0">
              <a:gsLst>
                <a:gs pos="0">
                  <a:srgbClr val="BBE0E3">
                    <a:gamma/>
                    <a:shade val="46275"/>
                    <a:invGamma/>
                  </a:srgbClr>
                </a:gs>
                <a:gs pos="50000">
                  <a:srgbClr val="BBE0E3"/>
                </a:gs>
                <a:gs pos="100000">
                  <a:srgbClr val="BBE0E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44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Sheet1!$B$1:$J$1</c:f>
              <c:strCache>
                <c:ptCount val="9"/>
                <c:pt idx="0">
                  <c:v>Tpte.</c:v>
                </c:pt>
                <c:pt idx="1">
                  <c:v>Ind.(1)</c:v>
                </c:pt>
                <c:pt idx="2">
                  <c:v>Agric. (2)</c:v>
                </c:pt>
                <c:pt idx="3">
                  <c:v>Comer.</c:v>
                </c:pt>
                <c:pt idx="4">
                  <c:v>Constr.</c:v>
                </c:pt>
                <c:pt idx="5">
                  <c:v>Serv.</c:v>
                </c:pt>
                <c:pt idx="6">
                  <c:v>Electr.(3)</c:v>
                </c:pt>
                <c:pt idx="7">
                  <c:v>Minería</c:v>
                </c:pt>
                <c:pt idx="8">
                  <c:v>Pais</c:v>
                </c:pt>
              </c:strCache>
            </c:strRef>
          </c:cat>
          <c:val>
            <c:numRef>
              <c:f>Sheet1!$B$2:$J$2</c:f>
              <c:numCache>
                <c:formatCode>0.0</c:formatCode>
                <c:ptCount val="9"/>
                <c:pt idx="0">
                  <c:v>7.66</c:v>
                </c:pt>
                <c:pt idx="1">
                  <c:v>7.4</c:v>
                </c:pt>
                <c:pt idx="2">
                  <c:v>7.19</c:v>
                </c:pt>
                <c:pt idx="3">
                  <c:v>5.71</c:v>
                </c:pt>
                <c:pt idx="4">
                  <c:v>5.7</c:v>
                </c:pt>
                <c:pt idx="5">
                  <c:v>3.83</c:v>
                </c:pt>
                <c:pt idx="6">
                  <c:v>3.63</c:v>
                </c:pt>
                <c:pt idx="7">
                  <c:v>2.16</c:v>
                </c:pt>
                <c:pt idx="8">
                  <c:v>5.33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2010</c:v>
                </c:pt>
              </c:strCache>
            </c:strRef>
          </c:tx>
          <c:spPr>
            <a:gradFill rotWithShape="0">
              <a:gsLst>
                <a:gs pos="0">
                  <a:srgbClr val="FF9900">
                    <a:gamma/>
                    <a:shade val="46275"/>
                    <a:invGamma/>
                  </a:srgbClr>
                </a:gs>
                <a:gs pos="5000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44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Sheet1!$B$1:$J$1</c:f>
              <c:strCache>
                <c:ptCount val="9"/>
                <c:pt idx="0">
                  <c:v>Tpte.</c:v>
                </c:pt>
                <c:pt idx="1">
                  <c:v>Ind.(1)</c:v>
                </c:pt>
                <c:pt idx="2">
                  <c:v>Agric. (2)</c:v>
                </c:pt>
                <c:pt idx="3">
                  <c:v>Comer.</c:v>
                </c:pt>
                <c:pt idx="4">
                  <c:v>Constr.</c:v>
                </c:pt>
                <c:pt idx="5">
                  <c:v>Serv.</c:v>
                </c:pt>
                <c:pt idx="6">
                  <c:v>Electr.(3)</c:v>
                </c:pt>
                <c:pt idx="7">
                  <c:v>Minería</c:v>
                </c:pt>
                <c:pt idx="8">
                  <c:v>Pais</c:v>
                </c:pt>
              </c:strCache>
            </c:strRef>
          </c:cat>
          <c:val>
            <c:numRef>
              <c:f>Sheet1!$B$3:$J$3</c:f>
              <c:numCache>
                <c:formatCode>0.0</c:formatCode>
                <c:ptCount val="9"/>
                <c:pt idx="0">
                  <c:v>7.68</c:v>
                </c:pt>
                <c:pt idx="1">
                  <c:v>7.75</c:v>
                </c:pt>
                <c:pt idx="2">
                  <c:v>6.9</c:v>
                </c:pt>
                <c:pt idx="3">
                  <c:v>5.92</c:v>
                </c:pt>
                <c:pt idx="4">
                  <c:v>5.5</c:v>
                </c:pt>
                <c:pt idx="5">
                  <c:v>3.98</c:v>
                </c:pt>
                <c:pt idx="6">
                  <c:v>3.83</c:v>
                </c:pt>
                <c:pt idx="7">
                  <c:v>2.02</c:v>
                </c:pt>
                <c:pt idx="8">
                  <c:v>5.41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2011</c:v>
                </c:pt>
              </c:strCache>
            </c:strRef>
          </c:tx>
          <c:spPr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>
              <a:solidFill>
                <a:schemeClr val="tx1"/>
              </a:solidFill>
            </a:ln>
          </c:spPr>
          <c:invertIfNegative val="0"/>
          <c:cat>
            <c:strRef>
              <c:f>Sheet1!$B$1:$J$1</c:f>
              <c:strCache>
                <c:ptCount val="9"/>
                <c:pt idx="0">
                  <c:v>Tpte.</c:v>
                </c:pt>
                <c:pt idx="1">
                  <c:v>Ind.(1)</c:v>
                </c:pt>
                <c:pt idx="2">
                  <c:v>Agric. (2)</c:v>
                </c:pt>
                <c:pt idx="3">
                  <c:v>Comer.</c:v>
                </c:pt>
                <c:pt idx="4">
                  <c:v>Constr.</c:v>
                </c:pt>
                <c:pt idx="5">
                  <c:v>Serv.</c:v>
                </c:pt>
                <c:pt idx="6">
                  <c:v>Electr.(3)</c:v>
                </c:pt>
                <c:pt idx="7">
                  <c:v>Minería</c:v>
                </c:pt>
                <c:pt idx="8">
                  <c:v>Pais</c:v>
                </c:pt>
              </c:strCache>
            </c:strRef>
          </c:cat>
          <c:val>
            <c:numRef>
              <c:f>Sheet1!$B$4:$J$4</c:f>
              <c:numCache>
                <c:formatCode>0.0</c:formatCode>
                <c:ptCount val="9"/>
                <c:pt idx="0">
                  <c:v>7.9</c:v>
                </c:pt>
                <c:pt idx="1">
                  <c:v>7.8</c:v>
                </c:pt>
                <c:pt idx="2">
                  <c:v>6.8</c:v>
                </c:pt>
                <c:pt idx="3">
                  <c:v>6.2</c:v>
                </c:pt>
                <c:pt idx="4">
                  <c:v>5.8</c:v>
                </c:pt>
                <c:pt idx="5">
                  <c:v>4</c:v>
                </c:pt>
                <c:pt idx="6">
                  <c:v>4.1</c:v>
                </c:pt>
                <c:pt idx="7">
                  <c:v>1.8</c:v>
                </c:pt>
                <c:pt idx="8">
                  <c:v>5.5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2012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rgbClr val="C00000"/>
                </a:gs>
              </a:gsLst>
              <a:lin ang="10800000" scaled="1"/>
            </a:gra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delete val="1"/>
              <c:extLst/>
            </c:dLbl>
            <c:dLbl>
              <c:idx val="1"/>
              <c:delete val="1"/>
              <c:extLst/>
            </c:dLbl>
            <c:dLbl>
              <c:idx val="2"/>
              <c:delete val="1"/>
              <c:extLst/>
            </c:dLbl>
            <c:dLbl>
              <c:idx val="3"/>
              <c:delete val="1"/>
              <c:extLst/>
            </c:dLbl>
            <c:dLbl>
              <c:idx val="4"/>
              <c:delete val="1"/>
              <c:extLst/>
            </c:dLbl>
            <c:dLbl>
              <c:idx val="5"/>
              <c:delete val="1"/>
              <c:extLst/>
            </c:dLbl>
            <c:dLbl>
              <c:idx val="6"/>
              <c:delete val="1"/>
              <c:extLst/>
            </c:dLbl>
            <c:dLbl>
              <c:idx val="7"/>
              <c:layout>
                <c:manualLayout>
                  <c:x val="0.0070547717623412609"/>
                  <c:y val="-0.028556481003761292"/>
                </c:manualLayout>
              </c:layout>
              <c:spPr/>
              <c:txPr>
                <a:bodyPr/>
                <a:p>
                  <a:pPr>
                    <a:defRPr sz="1600" smtId="4294967295"/>
                  </a:pPr>
                  <a:endParaRPr sz="1600" smtId="4294967295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layout>
                <c:manualLayout>
                  <c:x val="0"/>
                  <c:y val="-0.079323559999465942"/>
                </c:manualLayout>
              </c:layout>
              <c:spPr/>
              <c:txPr>
                <a:bodyPr/>
                <a:p>
                  <a:pPr>
                    <a:defRPr sz="1600" smtId="4294967295"/>
                  </a:pPr>
                  <a:endParaRPr sz="1600" smtId="4294967295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/>
          </c:dLbls>
          <c:cat>
            <c:strRef>
              <c:f>Sheet1!$B$1:$J$1</c:f>
              <c:strCache>
                <c:ptCount val="9"/>
                <c:pt idx="0">
                  <c:v>Tpte.</c:v>
                </c:pt>
                <c:pt idx="1">
                  <c:v>Ind.(1)</c:v>
                </c:pt>
                <c:pt idx="2">
                  <c:v>Agric. (2)</c:v>
                </c:pt>
                <c:pt idx="3">
                  <c:v>Comer.</c:v>
                </c:pt>
                <c:pt idx="4">
                  <c:v>Constr.</c:v>
                </c:pt>
                <c:pt idx="5">
                  <c:v>Serv.</c:v>
                </c:pt>
                <c:pt idx="6">
                  <c:v>Electr.(3)</c:v>
                </c:pt>
                <c:pt idx="7">
                  <c:v>Minería</c:v>
                </c:pt>
                <c:pt idx="8">
                  <c:v>Pais</c:v>
                </c:pt>
              </c:strCache>
            </c:strRef>
          </c:cat>
          <c:val>
            <c:numRef>
              <c:f>Sheet1!$B$5:$J$5</c:f>
              <c:numCache>
                <c:formatCode>0.0</c:formatCode>
                <c:ptCount val="9"/>
                <c:pt idx="0">
                  <c:v>6.9</c:v>
                </c:pt>
                <c:pt idx="1">
                  <c:v>7</c:v>
                </c:pt>
                <c:pt idx="2">
                  <c:v>5.9</c:v>
                </c:pt>
                <c:pt idx="3">
                  <c:v>5.8</c:v>
                </c:pt>
                <c:pt idx="4">
                  <c:v>5.3</c:v>
                </c:pt>
                <c:pt idx="5">
                  <c:v>3.5</c:v>
                </c:pt>
                <c:pt idx="6">
                  <c:v>2.1</c:v>
                </c:pt>
                <c:pt idx="7">
                  <c:v>1.6</c:v>
                </c:pt>
                <c:pt idx="8">
                  <c:v>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441421952"/>
        <c:axId val="441422512"/>
      </c:barChart>
      <c:catAx>
        <c:axId val="441421952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ln w="3186">
            <a:solidFill>
              <a:schemeClr val="tx1"/>
            </a:solidFill>
            <a:prstDash val="solid"/>
          </a:ln>
        </c:spPr>
        <c:txPr>
          <a:bodyPr rot="0" vert="horz"/>
          <a:p>
            <a:pPr>
              <a:defRPr sz="1079" b="1" i="0" u="none" strike="noStrike" baseline="0" smtId="4294967295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sz="1079" b="1" i="0" u="none" strike="noStrike" baseline="0" smtId="4294967295">
              <a:solidFill>
                <a:schemeClr val="tx1"/>
              </a:solidFill>
              <a:latin typeface="Arial"/>
              <a:ea typeface="Arial"/>
              <a:cs typeface="Arial"/>
            </a:endParaRPr>
          </a:p>
        </c:txPr>
        <c:crossAx val="441422512"/>
        <c:crosses val="autoZero"/>
        <c:auto val="0"/>
        <c:lblAlgn val="ctr"/>
        <c:lblOffset/>
        <c:tickMarkSkip val="1"/>
        <c:noMultiLvlLbl val="0"/>
      </c:catAx>
      <c:valAx>
        <c:axId val="441422512"/>
        <c:scaling>
          <c:orientation/>
          <c:max val="9"/>
        </c:scaling>
        <c:delete val="0"/>
        <c:axPos val="l"/>
        <c:majorGridlines>
          <c:spPr>
            <a:ln w="3186">
              <a:solidFill>
                <a:schemeClr val="tx1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spPr>
          <a:ln w="3186">
            <a:solidFill>
              <a:schemeClr val="tx1"/>
            </a:solidFill>
            <a:prstDash val="solid"/>
          </a:ln>
        </c:spPr>
        <c:txPr>
          <a:bodyPr rot="0" vert="horz"/>
          <a:p>
            <a:pPr>
              <a:defRPr sz="1079" b="1" i="0" u="none" strike="noStrike" baseline="0" smtId="4294967295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sz="1079" b="1" i="0" u="none" strike="noStrike" baseline="0" smtId="4294967295">
              <a:solidFill>
                <a:schemeClr val="tx1"/>
              </a:solidFill>
              <a:latin typeface="Arial"/>
              <a:ea typeface="Arial"/>
              <a:cs typeface="Arial"/>
            </a:endParaRPr>
          </a:p>
        </c:txPr>
        <c:crossAx val="441421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86">
            <a:solidFill>
              <a:schemeClr val="tx1"/>
            </a:solidFill>
            <a:prstDash val="solid"/>
          </a:ln>
        </c:spPr>
        <c:txPr>
          <a:bodyPr/>
          <a:p>
            <a:pPr rtl="0">
              <a:defRPr sz="978" b="1" i="0" u="none" strike="noStrike" baseline="0" smtId="4294967295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sz="978" b="1" i="0" u="none" strike="noStrike" baseline="0" smtId="4294967295">
              <a:solidFill>
                <a:schemeClr val="tx1"/>
              </a:solidFill>
              <a:latin typeface="Arial"/>
              <a:ea typeface="Arial"/>
              <a:cs typeface="Arial"/>
            </a:endParaRPr>
          </a:p>
        </c:txPr>
      </c:dTable>
      <c:spPr>
        <a:noFill/>
        <a:ln w="1274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p>
      <a:pPr>
        <a:defRPr sz="1756" b="1" i="0" u="none" strike="noStrike" baseline="0" smtId="4294967295">
          <a:solidFill>
            <a:schemeClr val="tx1"/>
          </a:solidFill>
          <a:latin typeface="Arial"/>
          <a:ea typeface="Arial"/>
          <a:cs typeface="Arial"/>
        </a:defRPr>
      </a:pPr>
      <a:endParaRPr sz="1756" b="1" i="0" u="none" strike="noStrike" baseline="0" smtId="4294967295">
        <a:solidFill>
          <a:schemeClr val="tx1"/>
        </a:solidFill>
        <a:latin typeface="Arial"/>
        <a:ea typeface="Arial"/>
        <a:cs typeface="Arial"/>
      </a:endParaRPr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08999621868134"/>
          <c:y val="0.044057819992303848"/>
          <c:w val="0.84619635343551636"/>
          <c:h val="0.752286195755004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Proyectos Paralizados y/o en Revisión</c:v>
                </c:pt>
              </c:strCache>
            </c:strRef>
          </c:tx>
          <c:spPr>
            <a:solidFill>
              <a:srgbClr val="FF0000"/>
            </a:solidFill>
            <a:ln cap="rnd" cmpd="sng"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mtId="4294967295">
                    <a:solidFill>
                      <a:srgbClr val="FFFFFF"/>
                    </a:solidFill>
                  </a:defRPr>
                </a:pPr>
                <a:endParaRPr smtId="4294967295">
                  <a:solidFill>
                    <a:srgbClr val="FFFFFF"/>
                  </a:solidFill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Hoja1!$A$2</c:f>
              <c:strCache>
                <c:ptCount val="1"/>
                <c:pt idx="0">
                  <c:v>2012-2022</c:v>
                </c:pt>
              </c:strCache>
            </c:strRef>
          </c:cat>
          <c:val>
            <c:numRef>
              <c:f>Hoja1!$B$2</c:f>
              <c:numCache>
                <c:formatCode>_-* #,##0_-;\-* #,##0_-;_-* "-"??_-;_-@_-</c:formatCode>
                <c:ptCount val="1"/>
                <c:pt idx="0">
                  <c:v>43600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Proyectos Vigentes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mtId="4294967295">
                    <a:solidFill>
                      <a:schemeClr val="bg1"/>
                    </a:solidFill>
                  </a:defRPr>
                </a:pPr>
                <a:endParaRPr smtId="4294967295">
                  <a:solidFill>
                    <a:schemeClr val="bg1"/>
                  </a:solidFill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Hoja1!$A$2</c:f>
              <c:strCache>
                <c:ptCount val="1"/>
                <c:pt idx="0">
                  <c:v>2012-2022</c:v>
                </c:pt>
              </c:strCache>
            </c:strRef>
          </c:cat>
          <c:val>
            <c:numRef>
              <c:f>Hoja1!$C$2</c:f>
              <c:numCache>
                <c:formatCode>_-* #,##0_-;\-* #,##0_-;_-* "-"??_-;_-@_-</c:formatCode>
                <c:ptCount val="1"/>
                <c:pt idx="0">
                  <c:v>66400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439265472"/>
        <c:axId val="439266032"/>
      </c:barChart>
      <c:catAx>
        <c:axId val="439265472"/>
        <c:scaling>
          <c:orientation/>
        </c:scaling>
        <c:delete val="0"/>
        <c:axPos val="b"/>
        <c:numFmt formatCode="General" sourceLinked="1"/>
        <c:majorTickMark val="out"/>
        <c:minorTickMark val="none"/>
        <c:crossAx val="439266032"/>
        <c:crosses val="autoZero"/>
        <c:auto val="0"/>
        <c:lblAlgn val="ctr"/>
        <c:lblOffset/>
        <c:noMultiLvlLbl val="0"/>
      </c:catAx>
      <c:valAx>
        <c:axId val="439266032"/>
        <c:scaling>
          <c:orientation/>
          <c:max val="120000"/>
          <c:min val="0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crossAx val="439265472"/>
        <c:crosses val="autoZero"/>
        <c:crossBetween val="between"/>
        <c:majorUnit val="40000"/>
      </c:valAx>
    </c:plotArea>
    <c:legend>
      <c:legendPos/>
      <c:layout>
        <c:manualLayout>
          <c:xMode val="edge"/>
          <c:yMode val="edge"/>
          <c:x val="0.13566868007183075"/>
          <c:y val="0.92278116941452026"/>
          <c:w val="0.86322993040084839"/>
          <c:h val="0.077218852937221527"/>
        </c:manualLayout>
      </c:layout>
      <c:overlay val="0"/>
      <c:txPr>
        <a:bodyPr/>
        <a:p>
          <a:pPr>
            <a:defRPr sz="2000" smtId="4294967295"/>
          </a:pPr>
          <a:endParaRPr sz="2000" smtId="4294967295"/>
        </a:p>
      </c:txPr>
    </c:legend>
    <c:plotVisOnly val="1"/>
    <c:dispBlanksAs val="gap"/>
    <c:showDLblsOverMax val="0"/>
  </c:chart>
  <c:txPr>
    <a:bodyPr/>
    <a:p>
      <a:pPr>
        <a:defRPr sz="1800" smtId="4294967295">
          <a:solidFill>
            <a:srgbClr val="441922"/>
          </a:solidFill>
          <a:latin typeface="Klavika Medium"/>
          <a:cs typeface="Klavika Medium"/>
        </a:defRPr>
      </a:pPr>
      <a:endParaRPr sz="1800" smtId="4294967295">
        <a:solidFill>
          <a:srgbClr val="441922"/>
        </a:solidFill>
        <a:latin typeface="Klavika Medium"/>
        <a:cs typeface="Klavika Medium"/>
      </a:endParaRPr>
    </a:p>
  </c:txPr>
  <c:externalData r:id="rId1">
    <c:autoUpdate val="0"/>
  </c:externalData>
  <c:userShapes r:id="rId2"/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137332528829575"/>
          <c:y val="0.12468555569648743"/>
          <c:w val="0.88647949695587158"/>
          <c:h val="0.66056317090988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kTMF de Cobre</c:v>
                </c:pt>
              </c:strCache>
            </c:strRef>
          </c:tx>
          <c:spPr>
            <a:gradFill flip="none" rotWithShape="1">
              <a:gsLst>
                <a:gs pos="0">
                  <a:srgbClr val="441922"/>
                </a:gs>
                <a:gs pos="100000">
                  <a:srgbClr val="C30000"/>
                </a:gs>
              </a:gsLst>
              <a:lin ang="16200000" scaled="0"/>
            </a:gra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Hoja1!$B$1:$J$1</c:f>
              <c:strCach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strCache>
            </c:strRef>
          </c:cat>
          <c:val>
            <c:numRef>
              <c:f>Hoja1!$B$2:$J$2</c:f>
              <c:numCache>
                <c:formatCode>_-* #,##0_-;\-* #,##0_-;_-* "-"??_-;_-@_-</c:formatCode>
                <c:ptCount val="9"/>
                <c:pt idx="0">
                  <c:v>5418.8</c:v>
                </c:pt>
                <c:pt idx="1">
                  <c:v>5330.414</c:v>
                </c:pt>
                <c:pt idx="2">
                  <c:v>5384</c:v>
                </c:pt>
                <c:pt idx="3">
                  <c:v>5601.729</c:v>
                </c:pt>
                <c:pt idx="4">
                  <c:v>5363.576</c:v>
                </c:pt>
                <c:pt idx="5">
                  <c:v>5418</c:v>
                </c:pt>
                <c:pt idx="6">
                  <c:v>5423</c:v>
                </c:pt>
                <c:pt idx="7">
                  <c:v>5295</c:v>
                </c:pt>
                <c:pt idx="8">
                  <c:v>5455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439268272"/>
        <c:axId val="569418320"/>
      </c:barChart>
      <c:catAx>
        <c:axId val="439268272"/>
        <c:scaling>
          <c:orientation/>
        </c:scaling>
        <c:delete val="0"/>
        <c:axPos val="b"/>
        <c:numFmt formatCode="General" sourceLinked="0"/>
        <c:majorTickMark val="out"/>
        <c:minorTickMark val="none"/>
        <c:crossAx val="569418320"/>
        <c:crosses val="autoZero"/>
        <c:auto val="0"/>
        <c:lblAlgn val="ctr"/>
        <c:lblOffset/>
        <c:noMultiLvlLbl val="0"/>
      </c:catAx>
      <c:valAx>
        <c:axId val="569418320"/>
        <c:scaling>
          <c:orientation/>
          <c:max val="8000"/>
          <c:min val="0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crossAx val="439268272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p>
      <a:pPr>
        <a:defRPr sz="1800" smtId="4294967295">
          <a:solidFill>
            <a:srgbClr val="441922"/>
          </a:solidFill>
          <a:latin typeface="Klavika Medium"/>
          <a:cs typeface="Klavika Medium"/>
        </a:defRPr>
      </a:pPr>
      <a:endParaRPr sz="1800" smtId="4294967295">
        <a:solidFill>
          <a:srgbClr val="441922"/>
        </a:solidFill>
        <a:latin typeface="Klavika Medium"/>
        <a:cs typeface="Klavika Medium"/>
      </a:endParaRPr>
    </a:p>
  </c:tx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93149745464325"/>
          <c:y val="0.12468555569648743"/>
          <c:w val="0.88647949695587158"/>
          <c:h val="0.66056317090988159"/>
        </c:manualLayout>
      </c:layout>
      <c:barChart>
        <c:barDir val="col"/>
        <c:grouping val="clustered"/>
        <c:axId val="569420000"/>
        <c:axId val="569420560"/>
      </c:barChart>
      <c:catAx>
        <c:axId val="569420000"/>
        <c:scaling>
          <c:orientation/>
        </c:scaling>
        <c:delete val="0"/>
        <c:axPos val="b"/>
        <c:majorTickMark val="out"/>
        <c:minorTickMark val="none"/>
        <c:txPr>
          <a:bodyPr/>
          <a:p>
            <a:pPr>
              <a:defRPr sz="1600" smtId="4294967295">
                <a:latin typeface="Arial" pitchFamily="34" charset="0"/>
                <a:cs typeface="Arial" pitchFamily="34" charset="0"/>
              </a:defRPr>
            </a:pPr>
            <a:endParaRPr sz="1600" smtId="4294967295">
              <a:latin typeface="Arial" pitchFamily="34" charset="0"/>
              <a:cs typeface="Arial" pitchFamily="34" charset="0"/>
            </a:endParaRPr>
          </a:p>
        </c:txPr>
        <c:crossAx val="569420560"/>
        <c:crosses val="autoZero"/>
        <c:auto val="0"/>
        <c:lblAlgn val="ctr"/>
        <c:lblOffset/>
        <c:noMultiLvlLbl val="0"/>
      </c:catAx>
      <c:valAx>
        <c:axId val="569420560"/>
        <c:scaling>
          <c:orientation/>
          <c:max val="60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xPr>
          <a:bodyPr/>
          <a:p>
            <a:pPr>
              <a:defRPr sz="1600" smtId="4294967295">
                <a:latin typeface="Arial" pitchFamily="34" charset="0"/>
                <a:cs typeface="Arial" pitchFamily="34" charset="0"/>
              </a:defRPr>
            </a:pPr>
            <a:endParaRPr sz="1600" smtId="4294967295">
              <a:latin typeface="Arial" pitchFamily="34" charset="0"/>
              <a:cs typeface="Arial" pitchFamily="34" charset="0"/>
            </a:endParaRPr>
          </a:p>
        </c:txPr>
        <c:crossAx val="569420000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2.png" /></Relationships>
</file>

<file path=ppt/drawings/drawing1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0.45298</cdr:x>
      <cdr:y>0.0411</cdr:y>
    </cdr:from>
    <cdr:to>
      <cdr:x>0.61514</cdr:x>
      <cdr:y>0.11723</cdr:y>
    </cdr:to>
    <cdr:sp macro="" textlink="">
      <cdr:nvSpPr>
        <cdr:cNvPr id="2" name="5 CuadroTexto"/>
        <cdr:cNvSpPr txBox="1"/>
      </cdr:nvSpPr>
      <cdr:spPr>
        <a:xfrm>
          <a:off x="3816350" y="216027"/>
          <a:ext cx="1366139" cy="400177"/>
        </a:xfrm>
        <a:prstGeom prst="rect">
          <a:avLst/>
        </a:prstGeom>
        <a:noFill/>
      </cdr:spPr>
      <cdr:txBody>
        <a:bodyPr wrap="square" rtlCol="0">
          <a:spAutoFit/>
        </a:bodyPr>
        <a:lstStyle>
          <a:defPPr>
            <a:defRPr lang="es-C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>
          <a:pPr algn="ctr"/>
          <a:r>
            <a:rPr lang="es-MX" sz="2000" smtClean="0">
              <a:solidFill>
                <a:srgbClr val="441922"/>
              </a:solidFill>
              <a:latin typeface="Klavika Medium"/>
              <a:cs typeface="Klavika Medium"/>
            </a:rPr>
            <a:t>110.000</a:t>
          </a:r>
          <a:endParaRPr lang="en-US" sz="2000">
            <a:solidFill>
              <a:srgbClr val="441922"/>
            </a:solidFill>
            <a:latin typeface="Klavika Medium"/>
            <a:cs typeface="Klavika Medium"/>
          </a:endParaRPr>
        </a:p>
      </cdr:txBody>
    </cdr:sp>
  </cdr:relSizeAnchor>
</c:userShape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15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A389EFB7-F56C-4D97-AD42-ED45BAB9ADC2}" type="datetimeFigureOut">
              <a:rPr lang="es-CL" smtClean="0"/>
              <a:t>04-12-2013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0C3E0E87-45D3-43A3-B686-06A7CAC691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4127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1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35E12-4F2D-4073-9395-340682DF4436}" type="datetimeFigureOut">
              <a:rPr lang="es-CL" smtClean="0"/>
              <a:t>04-12-2013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C137C-539B-49F3-8AD4-F9F8B148C2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1524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528E8-0C77-D748-8281-D1C62FFC9F0F}" type="datetimeFigureOut">
              <a:rPr lang="es-ES"/>
              <a:pPr>
                <a:defRPr/>
              </a:pPr>
              <a:t>04/12/2013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78A93-4A26-6C4F-B328-A7EDAD3DCA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3938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22D6-F443-7C41-A3A9-118DC051715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6046-4B19-404D-BF04-DEA19FE940F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7875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22D6-F443-7C41-A3A9-118DC051715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6046-4B19-404D-BF04-DEA19FE940F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6862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22D6-F443-7C41-A3A9-118DC051715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6046-4B19-404D-BF04-DEA19FE940F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1472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22D6-F443-7C41-A3A9-118DC051715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6046-4B19-404D-BF04-DEA19FE940F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834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22D6-F443-7C41-A3A9-118DC051715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6046-4B19-404D-BF04-DEA19FE940F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7951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22D6-F443-7C41-A3A9-118DC0517150}" type="datetimeFigureOut">
              <a:rPr lang="es-ES"/>
              <a:pPr>
                <a:defRPr/>
              </a:pPr>
              <a:t>04/12/2013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6046-4B19-404D-BF04-DEA19FE940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07584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22D6-F443-7C41-A3A9-118DC051715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6046-4B19-404D-BF04-DEA19FE940F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1927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9138955-E1BB-4277-8CDB-9B524041D73E}" type="datetimeFigureOut">
              <a:rPr lang="es-ES"/>
              <a:pPr>
                <a:defRPr/>
              </a:pPr>
              <a:t>04/12/2013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E12027F-6CCD-4943-9F94-17FDB4218A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393152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22D6-F443-7C41-A3A9-118DC051715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6046-4B19-404D-BF04-DEA19FE940F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2568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22D6-F443-7C41-A3A9-118DC051715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6046-4B19-404D-BF04-DEA19FE940F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0296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22D6-F443-7C41-A3A9-118DC051715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6046-4B19-404D-BF04-DEA19FE940F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7412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22D6-F443-7C41-A3A9-118DC051715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6046-4B19-404D-BF04-DEA19FE940F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7821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22D6-F443-7C41-A3A9-118DC051715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6046-4B19-404D-BF04-DEA19FE940F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370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theme" Target="../theme/theme10.xml" /></Relationships>
</file>

<file path=ppt/slideMasters/_rels/slideMaster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heme" Target="../theme/theme11.xml" /></Relationships>
</file>

<file path=ppt/slideMasters/_rels/slideMaster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" Target="../theme/theme12.xml" /></Relationships>
</file>

<file path=ppt/slideMasters/_rels/slideMaster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theme" Target="../theme/theme13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091F6D-6D0B-2C41-9402-6B90BECBDDD4}" type="datetimeFigureOut">
              <a:rPr lang="es-ES"/>
              <a:pPr>
                <a:defRPr/>
              </a:pPr>
              <a:t>04/12/2013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C24828-753F-4C47-860D-4ABD94DD66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091F6D-6D0B-2C41-9402-6B90BECBDD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C24828-753F-4C47-860D-4ABD94DD660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0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</p:sldLayoutIdLst>
  <p:transition/>
  <p:timing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091F6D-6D0B-2C41-9402-6B90BECBDD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C24828-753F-4C47-860D-4ABD94DD660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4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</p:sldLayoutIdLst>
  <p:transition/>
  <p:timing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091F6D-6D0B-2C41-9402-6B90BECBDD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C24828-753F-4C47-860D-4ABD94DD660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2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transition/>
  <p:timing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091F6D-6D0B-2C41-9402-6B90BECBDD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C24828-753F-4C47-860D-4ABD94DD660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4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</p:sldLayoutIdLst>
  <p:transition/>
  <p:timing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091F6D-6D0B-2C41-9402-6B90BECBDD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C24828-753F-4C47-860D-4ABD94DD660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8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ransition/>
  <p:timing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 smtClean="0"/>
              <a:t>Clic para editar título</a:t>
            </a:r>
            <a:endParaRPr lang="es-ES" altLang="es-CL" smtClean="0"/>
          </a:p>
        </p:txBody>
      </p:sp>
      <p:sp>
        <p:nvSpPr>
          <p:cNvPr id="3075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 smtClean="0"/>
              <a:t>Haga clic para modificar el estilo de texto del patrón</a:t>
            </a:r>
          </a:p>
          <a:p>
            <a:pPr lvl="1"/>
            <a:r>
              <a:rPr lang="es-ES_tradnl" altLang="es-CL" smtClean="0"/>
              <a:t>Segundo nivel</a:t>
            </a:r>
          </a:p>
          <a:p>
            <a:pPr lvl="2"/>
            <a:r>
              <a:rPr lang="es-ES_tradnl" altLang="es-CL" smtClean="0"/>
              <a:t>Tercer nivel</a:t>
            </a:r>
          </a:p>
          <a:p>
            <a:pPr lvl="3"/>
            <a:r>
              <a:rPr lang="es-ES_tradnl" altLang="es-CL" smtClean="0"/>
              <a:t>Cuarto nivel</a:t>
            </a:r>
          </a:p>
          <a:p>
            <a:pPr lvl="4"/>
            <a:r>
              <a:rPr lang="es-ES_tradnl" altLang="es-CL" smtClean="0"/>
              <a:t>Quinto nivel</a:t>
            </a:r>
            <a:endParaRPr lang="es-ES" altLang="es-CL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787C-69F7-4DBB-A335-D2FF2ACCFF0C}" type="datetimeFigureOut">
              <a:rPr lang="es-ES"/>
              <a:pPr>
                <a:defRPr/>
              </a:pPr>
              <a:t>04/12/2013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73496F-5256-4CF3-9E36-F6D8EE6DDF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14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ransition/>
  <p:timing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091F6D-6D0B-2C41-9402-6B90BECBDD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C24828-753F-4C47-860D-4ABD94DD660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0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transition/>
  <p:timing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091F6D-6D0B-2C41-9402-6B90BECBDD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C24828-753F-4C47-860D-4ABD94DD660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3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ransition/>
  <p:timing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091F6D-6D0B-2C41-9402-6B90BECBDD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C24828-753F-4C47-860D-4ABD94DD660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3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</p:sldLayoutIdLst>
  <p:transition/>
  <p:timing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091F6D-6D0B-2C41-9402-6B90BECBDD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C24828-753F-4C47-860D-4ABD94DD660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5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transition/>
  <p:timing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091F6D-6D0B-2C41-9402-6B90BECBDD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C24828-753F-4C47-860D-4ABD94DD660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6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</p:sldLayoutIdLst>
  <p:transition/>
  <p:timing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091F6D-6D0B-2C41-9402-6B90BECBDD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C24828-753F-4C47-860D-4ABD94DD660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0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</p:sldLayoutIdLst>
  <p:transition/>
  <p:timing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1.xml" /><Relationship Id="rId3" Type="http://schemas.openxmlformats.org/officeDocument/2006/relationships/image" Target="../media/image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2.xml" /><Relationship Id="rId3" Type="http://schemas.openxmlformats.org/officeDocument/2006/relationships/image" Target="../media/image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3.xml" /><Relationship Id="rId3" Type="http://schemas.openxmlformats.org/officeDocument/2006/relationships/image" Target="../media/image2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4.xml" /><Relationship Id="rId3" Type="http://schemas.openxmlformats.org/officeDocument/2006/relationships/chart" Target="../charts/chart5.xml" /><Relationship Id="rId4" Type="http://schemas.openxmlformats.org/officeDocument/2006/relationships/image" Target="../media/image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Hoja_de_c_lculo_de_Microsoft_Excel_97-20031.xls" TargetMode="Internal" /><Relationship Id="rId3" Type="http://schemas.openxmlformats.org/officeDocument/2006/relationships/image" Target="../media/image62.png" /><Relationship Id="rId4" Type="http://schemas.openxmlformats.org/officeDocument/2006/relationships/oleObject" Target="../embeddings/oleObject2.bin" /><Relationship Id="rId5" Type="http://schemas.openxmlformats.org/officeDocument/2006/relationships/image" Target="../media/image2.jpeg" /><Relationship Id="rId6" Type="http://schemas.openxmlformats.org/officeDocument/2006/relationships/vmlDrawing" Target="../drawings/vmlDrawing2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.xml" /><Relationship Id="rId3" Type="http://schemas.openxmlformats.org/officeDocument/2006/relationships/chart" Target="../charts/chart6.xml" /><Relationship Id="rId4" Type="http://schemas.openxmlformats.org/officeDocument/2006/relationships/image" Target="../media/image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3.jpeg" /><Relationship Id="rId3" Type="http://schemas.openxmlformats.org/officeDocument/2006/relationships/image" Target="../media/image2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4.jpeg" /><Relationship Id="rId3" Type="http://schemas.openxmlformats.org/officeDocument/2006/relationships/image" Target="../media/image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5.jpeg" /><Relationship Id="rId3" Type="http://schemas.openxmlformats.org/officeDocument/2006/relationships/hyperlink" Target="http://www.google.cl/url?sa=i&amp;rct=j&amp;q=&amp;esrc=s&amp;frm=1&amp;source=images&amp;cd=&amp;cad=rja&amp;docid=sMQSd3y-gs9dwM&amp;tbnid=e0CsjJW6fAI_dM:&amp;ved=0CAUQjRw&amp;url=http://www.nuevamineria.com/revista/2012/08/13/grandes-mineras-ponen-en-revision-sus-inversiones-por-altos-costos-y-crisis-mundial/&amp;ei=lhuRUefvIYbY8gSApoDIBw&amp;bvm=bv.46340616,d.eWU&amp;psig=AFQjCNFxIdRfbQEricE55ds8K5JW2-lr8A&amp;ust=1368550666164647" TargetMode="External" /><Relationship Id="rId4" Type="http://schemas.openxmlformats.org/officeDocument/2006/relationships/image" Target="../media/image2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7.xml" /><Relationship Id="rId3" Type="http://schemas.openxmlformats.org/officeDocument/2006/relationships/image" Target="../media/image2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8.xml" /><Relationship Id="rId3" Type="http://schemas.openxmlformats.org/officeDocument/2006/relationships/image" Target="../media/image2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2.xml" /><Relationship Id="rId3" Type="http://schemas.openxmlformats.org/officeDocument/2006/relationships/chart" Target="../charts/chart9.xml" /><Relationship Id="rId4" Type="http://schemas.openxmlformats.org/officeDocument/2006/relationships/chart" Target="../charts/chart10.xml" /><Relationship Id="rId5" Type="http://schemas.openxmlformats.org/officeDocument/2006/relationships/image" Target="../media/image2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chart" Target="../charts/chart11.xml" /><Relationship Id="rId3" Type="http://schemas.openxmlformats.org/officeDocument/2006/relationships/image" Target="../media/image2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3.xml" /><Relationship Id="rId3" Type="http://schemas.openxmlformats.org/officeDocument/2006/relationships/chart" Target="../charts/chart12.xml" /><Relationship Id="rId4" Type="http://schemas.openxmlformats.org/officeDocument/2006/relationships/chart" Target="../charts/chart13.xml" /><Relationship Id="rId5" Type="http://schemas.openxmlformats.org/officeDocument/2006/relationships/image" Target="../media/image2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4.xml" /><Relationship Id="rId3" Type="http://schemas.openxmlformats.org/officeDocument/2006/relationships/chart" Target="../charts/chart14.xml" /><Relationship Id="rId4" Type="http://schemas.openxmlformats.org/officeDocument/2006/relationships/chart" Target="../charts/chart15.xml" /><Relationship Id="rId5" Type="http://schemas.openxmlformats.org/officeDocument/2006/relationships/image" Target="../media/image2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5.xml" /><Relationship Id="rId3" Type="http://schemas.openxmlformats.org/officeDocument/2006/relationships/chart" Target="../charts/chart16.xml" /><Relationship Id="rId4" Type="http://schemas.openxmlformats.org/officeDocument/2006/relationships/chart" Target="../charts/chart17.xml" /><Relationship Id="rId5" Type="http://schemas.openxmlformats.org/officeDocument/2006/relationships/image" Target="../media/image2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6.jpeg" /><Relationship Id="rId3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7.jpeg" /><Relationship Id="rId3" Type="http://schemas.openxmlformats.org/officeDocument/2006/relationships/image" Target="../media/image2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2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2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68.png" /><Relationship Id="rId3" Type="http://schemas.openxmlformats.org/officeDocument/2006/relationships/image" Target="../media/image2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69.jpeg" /><Relationship Id="rId3" Type="http://schemas.openxmlformats.org/officeDocument/2006/relationships/image" Target="../media/image2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0.jpeg" /><Relationship Id="rId3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3.jpeg" /><Relationship Id="rId4" Type="http://schemas.openxmlformats.org/officeDocument/2006/relationships/image" Target="../media/image2.jpeg" /><Relationship Id="rId5" Type="http://schemas.openxmlformats.org/officeDocument/2006/relationships/vmlDrawing" Target="../drawings/vmlDrawing1.v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image" Target="../media/image12.jpeg" /><Relationship Id="rId11" Type="http://schemas.openxmlformats.org/officeDocument/2006/relationships/image" Target="../media/image13.jpeg" /><Relationship Id="rId12" Type="http://schemas.openxmlformats.org/officeDocument/2006/relationships/image" Target="../media/image14.jpeg" /><Relationship Id="rId13" Type="http://schemas.openxmlformats.org/officeDocument/2006/relationships/image" Target="../media/image15.jpeg" /><Relationship Id="rId14" Type="http://schemas.openxmlformats.org/officeDocument/2006/relationships/image" Target="../media/image16.jpeg" /><Relationship Id="rId15" Type="http://schemas.openxmlformats.org/officeDocument/2006/relationships/image" Target="../media/image17.jpeg" /><Relationship Id="rId16" Type="http://schemas.openxmlformats.org/officeDocument/2006/relationships/image" Target="../media/image18.jpeg" /><Relationship Id="rId17" Type="http://schemas.openxmlformats.org/officeDocument/2006/relationships/image" Target="../media/image19.jpeg" /><Relationship Id="rId18" Type="http://schemas.openxmlformats.org/officeDocument/2006/relationships/image" Target="../media/image20.jpeg" /><Relationship Id="rId19" Type="http://schemas.openxmlformats.org/officeDocument/2006/relationships/image" Target="../media/image21.jpeg" /><Relationship Id="rId2" Type="http://schemas.openxmlformats.org/officeDocument/2006/relationships/image" Target="../media/image4.jpeg" /><Relationship Id="rId20" Type="http://schemas.openxmlformats.org/officeDocument/2006/relationships/image" Target="../media/image22.jpeg" /><Relationship Id="rId21" Type="http://schemas.openxmlformats.org/officeDocument/2006/relationships/image" Target="../media/image23.jpeg" /><Relationship Id="rId22" Type="http://schemas.openxmlformats.org/officeDocument/2006/relationships/image" Target="../media/image24.jpeg" /><Relationship Id="rId23" Type="http://schemas.openxmlformats.org/officeDocument/2006/relationships/image" Target="../media/image25.jpeg" /><Relationship Id="rId24" Type="http://schemas.openxmlformats.org/officeDocument/2006/relationships/image" Target="../media/image26.jpeg" /><Relationship Id="rId25" Type="http://schemas.openxmlformats.org/officeDocument/2006/relationships/image" Target="../media/image27.jpeg" /><Relationship Id="rId26" Type="http://schemas.openxmlformats.org/officeDocument/2006/relationships/image" Target="../media/image2.jpeg" /><Relationship Id="rId3" Type="http://schemas.openxmlformats.org/officeDocument/2006/relationships/image" Target="../media/image5.jpe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jpeg" /><Relationship Id="rId7" Type="http://schemas.openxmlformats.org/officeDocument/2006/relationships/image" Target="../media/image9.jpeg" /><Relationship Id="rId8" Type="http://schemas.openxmlformats.org/officeDocument/2006/relationships/image" Target="../media/image10.jpeg" /><Relationship Id="rId9" Type="http://schemas.openxmlformats.org/officeDocument/2006/relationships/image" Target="../media/image1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6.jpeg" /><Relationship Id="rId11" Type="http://schemas.openxmlformats.org/officeDocument/2006/relationships/image" Target="../media/image37.jpeg" /><Relationship Id="rId12" Type="http://schemas.openxmlformats.org/officeDocument/2006/relationships/image" Target="../media/image38.jpeg" /><Relationship Id="rId13" Type="http://schemas.openxmlformats.org/officeDocument/2006/relationships/image" Target="../media/image39.jpeg" /><Relationship Id="rId14" Type="http://schemas.openxmlformats.org/officeDocument/2006/relationships/image" Target="../media/image40.jpeg" /><Relationship Id="rId15" Type="http://schemas.openxmlformats.org/officeDocument/2006/relationships/image" Target="../media/image41.jpeg" /><Relationship Id="rId16" Type="http://schemas.openxmlformats.org/officeDocument/2006/relationships/image" Target="../media/image42.png" /><Relationship Id="rId17" Type="http://schemas.openxmlformats.org/officeDocument/2006/relationships/image" Target="../media/image43.jpeg" /><Relationship Id="rId18" Type="http://schemas.openxmlformats.org/officeDocument/2006/relationships/image" Target="../media/image44.jpeg" /><Relationship Id="rId19" Type="http://schemas.openxmlformats.org/officeDocument/2006/relationships/image" Target="../media/image45.jpeg" /><Relationship Id="rId2" Type="http://schemas.openxmlformats.org/officeDocument/2006/relationships/image" Target="../media/image28.jpeg" /><Relationship Id="rId20" Type="http://schemas.openxmlformats.org/officeDocument/2006/relationships/image" Target="../media/image46.jpeg" /><Relationship Id="rId21" Type="http://schemas.openxmlformats.org/officeDocument/2006/relationships/image" Target="../media/image47.jpeg" /><Relationship Id="rId22" Type="http://schemas.openxmlformats.org/officeDocument/2006/relationships/image" Target="../media/image48.jpeg" /><Relationship Id="rId23" Type="http://schemas.openxmlformats.org/officeDocument/2006/relationships/image" Target="../media/image49.jpeg" /><Relationship Id="rId24" Type="http://schemas.openxmlformats.org/officeDocument/2006/relationships/image" Target="../media/image50.png" /><Relationship Id="rId25" Type="http://schemas.openxmlformats.org/officeDocument/2006/relationships/image" Target="../media/image51.jpeg" /><Relationship Id="rId26" Type="http://schemas.openxmlformats.org/officeDocument/2006/relationships/image" Target="../media/image52.jpeg" /><Relationship Id="rId27" Type="http://schemas.openxmlformats.org/officeDocument/2006/relationships/image" Target="../media/image53.jpeg" /><Relationship Id="rId28" Type="http://schemas.openxmlformats.org/officeDocument/2006/relationships/image" Target="../media/image54.jpeg" /><Relationship Id="rId29" Type="http://schemas.openxmlformats.org/officeDocument/2006/relationships/image" Target="../media/image55.jpeg" /><Relationship Id="rId3" Type="http://schemas.openxmlformats.org/officeDocument/2006/relationships/image" Target="../media/image29.jpeg" /><Relationship Id="rId30" Type="http://schemas.openxmlformats.org/officeDocument/2006/relationships/image" Target="../media/image56.jpeg" /><Relationship Id="rId31" Type="http://schemas.openxmlformats.org/officeDocument/2006/relationships/image" Target="../media/image57.jpeg" /><Relationship Id="rId32" Type="http://schemas.openxmlformats.org/officeDocument/2006/relationships/image" Target="../media/image58.jpeg" /><Relationship Id="rId33" Type="http://schemas.openxmlformats.org/officeDocument/2006/relationships/image" Target="../media/image59.jpeg" /><Relationship Id="rId34" Type="http://schemas.openxmlformats.org/officeDocument/2006/relationships/image" Target="../media/image60.png" /><Relationship Id="rId35" Type="http://schemas.openxmlformats.org/officeDocument/2006/relationships/image" Target="../media/image2.jpeg" /><Relationship Id="rId4" Type="http://schemas.openxmlformats.org/officeDocument/2006/relationships/image" Target="../media/image30.jpeg" /><Relationship Id="rId5" Type="http://schemas.openxmlformats.org/officeDocument/2006/relationships/image" Target="../media/image31.jpeg" /><Relationship Id="rId6" Type="http://schemas.openxmlformats.org/officeDocument/2006/relationships/image" Target="../media/image32.jpeg" /><Relationship Id="rId7" Type="http://schemas.openxmlformats.org/officeDocument/2006/relationships/image" Target="../media/image33.jpeg" /><Relationship Id="rId8" Type="http://schemas.openxmlformats.org/officeDocument/2006/relationships/image" Target="../media/image34.jpeg" /><Relationship Id="rId9" Type="http://schemas.openxmlformats.org/officeDocument/2006/relationships/image" Target="../media/image3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1.jpeg" /><Relationship Id="rId3" Type="http://schemas.openxmlformats.org/officeDocument/2006/relationships/image" Target="../media/image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Título 1"/>
          <p:cNvSpPr>
            <a:spLocks noGrp="1"/>
          </p:cNvSpPr>
          <p:nvPr>
            <p:ph type="ctrTitle"/>
          </p:nvPr>
        </p:nvSpPr>
        <p:spPr>
          <a:xfrm>
            <a:off x="3075014" y="2564904"/>
            <a:ext cx="2464610" cy="661052"/>
          </a:xfrm>
        </p:spPr>
        <p:txBody>
          <a:bodyPr/>
          <a:lstStyle/>
          <a:p>
            <a:pPr algn="r"/>
            <a:r>
              <a:rPr lang="es-ES" smtClean="0">
                <a:solidFill>
                  <a:schemeClr val="bg1"/>
                </a:solidFill>
                <a:latin typeface="Klavika Medium"/>
                <a:cs typeface="Klavika Medium"/>
              </a:rPr>
              <a:t>Minería</a:t>
            </a:r>
            <a:endParaRPr lang="es-ES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8539" y="3140968"/>
            <a:ext cx="5151084" cy="537165"/>
          </a:xfrm>
        </p:spPr>
        <p:txBody>
          <a:bodyPr rtlCol="0">
            <a:normAutofit fontScale="92500" lnSpcReduction="20000"/>
          </a:bodyPr>
          <a:lstStyle/>
          <a:p>
            <a:pPr algn="r">
              <a:lnSpc>
                <a:spcPct val="130000"/>
              </a:lnSpc>
            </a:pPr>
            <a:r>
              <a:rPr lang="es-CL" sz="2800" smtClean="0">
                <a:solidFill>
                  <a:srgbClr val="FFFFFF"/>
                </a:solidFill>
                <a:latin typeface="KlavikaLight-OSTF"/>
                <a:cs typeface="KlavikaLight-OSTF"/>
              </a:rPr>
              <a:t>Competitividad &amp; Desafíos </a:t>
            </a:r>
            <a:endParaRPr lang="es-CL" sz="2800">
              <a:solidFill>
                <a:srgbClr val="FFFFFF"/>
              </a:solidFill>
              <a:latin typeface="KlavikaLight-OSTF"/>
              <a:cs typeface="KlavikaLight-OSTF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67623" y="4942792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es-CL" b="1">
                <a:solidFill>
                  <a:srgbClr val="FFFFFF"/>
                </a:solidFill>
                <a:latin typeface="KlavikaLight-OSTF"/>
                <a:cs typeface="KlavikaLight-OSTF"/>
              </a:rPr>
              <a:t>Alberto Salas Muñoz</a:t>
            </a:r>
          </a:p>
          <a:p>
            <a:pPr algn="r">
              <a:spcBef>
                <a:spcPct val="20000"/>
              </a:spcBef>
            </a:pPr>
            <a:r>
              <a:rPr lang="es-CL">
                <a:solidFill>
                  <a:srgbClr val="FFFFFF"/>
                </a:solidFill>
                <a:latin typeface="KlavikaLight-OSTF"/>
                <a:cs typeface="KlavikaLight-OSTF"/>
              </a:rPr>
              <a:t>Presidente</a:t>
            </a:r>
          </a:p>
          <a:p>
            <a:pPr algn="r">
              <a:spcBef>
                <a:spcPct val="20000"/>
              </a:spcBef>
            </a:pPr>
            <a:r>
              <a:rPr lang="es-CL">
                <a:solidFill>
                  <a:srgbClr val="FFFFFF"/>
                </a:solidFill>
                <a:latin typeface="KlavikaLight-OSTF"/>
                <a:cs typeface="KlavikaLight-OSTF"/>
              </a:rPr>
              <a:t>Sociedad Nacional de </a:t>
            </a:r>
            <a:r>
              <a:rPr lang="es-CL" smtClean="0">
                <a:solidFill>
                  <a:srgbClr val="FFFFFF"/>
                </a:solidFill>
                <a:latin typeface="KlavikaLight-OSTF"/>
                <a:cs typeface="KlavikaLight-OSTF"/>
              </a:rPr>
              <a:t>Minería</a:t>
            </a:r>
          </a:p>
          <a:p>
            <a:pPr algn="r">
              <a:spcBef>
                <a:spcPct val="20000"/>
              </a:spcBef>
            </a:pPr>
            <a:r>
              <a:rPr lang="es-CL" sz="1600" smtClean="0">
                <a:solidFill>
                  <a:srgbClr val="FFFFFF"/>
                </a:solidFill>
                <a:latin typeface="KlavikaLight-OSTF"/>
                <a:cs typeface="KlavikaLight-OSTF"/>
              </a:rPr>
              <a:t>Santiago, 4 de diciembre </a:t>
            </a:r>
            <a:r>
              <a:rPr lang="es-CL" sz="1600">
                <a:solidFill>
                  <a:srgbClr val="FFFFFF"/>
                </a:solidFill>
                <a:latin typeface="KlavikaLight-OSTF"/>
                <a:cs typeface="KlavikaLight-OSTF"/>
              </a:rPr>
              <a:t>de </a:t>
            </a:r>
            <a:r>
              <a:rPr lang="es-CL" sz="1600" smtClean="0">
                <a:solidFill>
                  <a:srgbClr val="FFFFFF"/>
                </a:solidFill>
                <a:latin typeface="KlavikaLight-OSTF"/>
                <a:cs typeface="KlavikaLight-OSTF"/>
              </a:rPr>
              <a:t>2013</a:t>
            </a:r>
            <a:endParaRPr lang="es-ES" sz="1600">
              <a:solidFill>
                <a:srgbClr val="FFFFFF"/>
              </a:solidFill>
              <a:latin typeface="KlavikaLight-OSTF"/>
              <a:cs typeface="KlavikaLight-OSTF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0547" y="3645024"/>
            <a:ext cx="5047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000" i="1" smtClean="0">
                <a:solidFill>
                  <a:schemeClr val="bg1"/>
                </a:solidFill>
              </a:rPr>
              <a:t>Presentación lanzamiento  Carrera  de Ingeniería Civil en Minas,  Universidad Central</a:t>
            </a:r>
            <a:endParaRPr lang="es-CL" sz="2000" i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555901"/>
            <a:ext cx="6259803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2800" b="1" smtClean="0">
                <a:solidFill>
                  <a:schemeClr val="bg1"/>
                </a:solidFill>
                <a:latin typeface="Klavika Medium"/>
                <a:cs typeface="Klavika Medium"/>
              </a:rPr>
              <a:t>Chile es líder en minería mundial</a:t>
            </a:r>
            <a:endParaRPr lang="es-ES_tradnl" sz="2800" b="1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graphicFrame>
        <p:nvGraphicFramePr>
          <p:cNvPr id="12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988055"/>
              </p:ext>
            </p:extLst>
          </p:nvPr>
        </p:nvGraphicFramePr>
        <p:xfrm>
          <a:off x="250825" y="1645803"/>
          <a:ext cx="8642350" cy="423300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90763"/>
                <a:gridCol w="2070100"/>
                <a:gridCol w="1990725"/>
                <a:gridCol w="2290762"/>
              </a:tblGrid>
              <a:tr h="823712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Ranking mundial en producción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Producto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Producción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Chile 2012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Porcentaje de la producción mundial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89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1°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Cobre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5.450  MTMF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32%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43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1°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Nitratos naturales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930  MTM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100%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14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1°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Yodo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16.000 TM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58%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89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1°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Litio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70.000 TM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45%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14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3°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Molibdeno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35.000 TMF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15%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89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6°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Plata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1.150 TMF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441922"/>
                          </a:solidFill>
                          <a:effectLst/>
                        </a:rPr>
                        <a:t>5 %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41922"/>
                        </a:solidFill>
                        <a:effectLst/>
                        <a:latin typeface="Klavika Medium"/>
                        <a:cs typeface="Klavika Medium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ángulo 3"/>
          <p:cNvSpPr>
            <a:spLocks noChangeAspect="1"/>
          </p:cNvSpPr>
          <p:nvPr/>
        </p:nvSpPr>
        <p:spPr>
          <a:xfrm rot="16200000">
            <a:off x="4136706" y="1850700"/>
            <a:ext cx="836708" cy="9177881"/>
          </a:xfrm>
          <a:prstGeom prst="rect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61780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smtClean="0">
                <a:solidFill>
                  <a:srgbClr val="FFFFFF"/>
                </a:solidFill>
                <a:latin typeface="Klavika Medium"/>
                <a:cs typeface="Times" pitchFamily="18" charset="0"/>
              </a:rPr>
              <a:t>Somos los principales productores de cobre del mundo</a:t>
            </a:r>
            <a:endParaRPr lang="es-CL" sz="2400" b="1">
              <a:solidFill>
                <a:srgbClr val="FFFFFF"/>
              </a:solidFill>
              <a:latin typeface="Klavika Medium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6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555901"/>
            <a:ext cx="6259803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2800" b="1" smtClean="0">
                <a:solidFill>
                  <a:schemeClr val="bg1"/>
                </a:solidFill>
                <a:latin typeface="Klavika Medium"/>
                <a:cs typeface="Klavika Medium"/>
              </a:rPr>
              <a:t>Reservas mundiales de cobre</a:t>
            </a:r>
            <a:endParaRPr lang="es-ES_tradnl" sz="2800" b="1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sp>
        <p:nvSpPr>
          <p:cNvPr id="4" name="Rectángulo 3"/>
          <p:cNvSpPr>
            <a:spLocks noChangeAspect="1"/>
          </p:cNvSpPr>
          <p:nvPr/>
        </p:nvSpPr>
        <p:spPr>
          <a:xfrm rot="16200000">
            <a:off x="4136706" y="1850700"/>
            <a:ext cx="836708" cy="9177881"/>
          </a:xfrm>
          <a:prstGeom prst="rect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6178030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400" b="1" smtClean="0">
                <a:solidFill>
                  <a:srgbClr val="FFFFFF"/>
                </a:solidFill>
                <a:latin typeface="Klavika Medium"/>
                <a:cs typeface="Times" pitchFamily="18" charset="0"/>
              </a:rPr>
              <a:t>Tenemos las mayores reservas de cobre en el mundo</a:t>
            </a:r>
            <a:endParaRPr lang="es-CL" sz="2400" b="1">
              <a:solidFill>
                <a:srgbClr val="FFFFFF"/>
              </a:solidFill>
              <a:latin typeface="Klavika Medium"/>
              <a:cs typeface="Times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23728" y="1831176"/>
            <a:ext cx="450575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700" b="1" smtClean="0">
                <a:solidFill>
                  <a:prstClr val="black"/>
                </a:solidFill>
                <a:latin typeface="Klavika Medium"/>
                <a:cs typeface="Times" pitchFamily="18" charset="0"/>
              </a:rPr>
              <a:t>    Chile		    28,0%</a:t>
            </a:r>
            <a:endParaRPr lang="es-CL" sz="3700" b="1">
              <a:solidFill>
                <a:prstClr val="black"/>
              </a:solidFill>
              <a:latin typeface="Klavika Medium"/>
              <a:cs typeface="Times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267744" y="2636912"/>
            <a:ext cx="469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smtClean="0">
                <a:solidFill>
                  <a:prstClr val="black"/>
                </a:solidFill>
                <a:latin typeface="Klavika Medium"/>
                <a:cs typeface="Times" pitchFamily="18" charset="0"/>
              </a:rPr>
              <a:t>   Australia    12,6%</a:t>
            </a:r>
            <a:endParaRPr lang="es-CL" sz="3600">
              <a:solidFill>
                <a:prstClr val="black"/>
              </a:solidFill>
              <a:latin typeface="Klavika Medium"/>
              <a:cs typeface="Times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98554" y="3356992"/>
            <a:ext cx="469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smtClean="0">
                <a:solidFill>
                  <a:prstClr val="black"/>
                </a:solidFill>
                <a:latin typeface="Klavika Medium"/>
                <a:cs typeface="Times" pitchFamily="18" charset="0"/>
              </a:rPr>
              <a:t>  Perú           11,2%</a:t>
            </a:r>
            <a:endParaRPr lang="es-CL" sz="3600">
              <a:solidFill>
                <a:prstClr val="black"/>
              </a:solidFill>
              <a:latin typeface="Klavika Medium"/>
              <a:cs typeface="Times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11760" y="4005064"/>
            <a:ext cx="469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smtClean="0">
                <a:solidFill>
                  <a:prstClr val="black"/>
                </a:solidFill>
                <a:latin typeface="Klavika Medium"/>
                <a:cs typeface="Times" pitchFamily="18" charset="0"/>
              </a:rPr>
              <a:t>  EEUU          5,7%</a:t>
            </a:r>
            <a:endParaRPr lang="es-CL" sz="3600">
              <a:solidFill>
                <a:prstClr val="black"/>
              </a:solidFill>
              <a:latin typeface="Klavika Medium"/>
              <a:cs typeface="Times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411760" y="4653136"/>
            <a:ext cx="469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smtClean="0">
                <a:solidFill>
                  <a:prstClr val="black"/>
                </a:solidFill>
                <a:latin typeface="Klavika Medium"/>
                <a:cs typeface="Times" pitchFamily="18" charset="0"/>
              </a:rPr>
              <a:t>  México         5,6%</a:t>
            </a:r>
            <a:endParaRPr lang="es-CL" sz="3600">
              <a:solidFill>
                <a:prstClr val="black"/>
              </a:solidFill>
              <a:latin typeface="Klavika Medium"/>
              <a:cs typeface="Times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0" y="5651954"/>
            <a:ext cx="525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mtClean="0">
                <a:solidFill>
                  <a:prstClr val="black"/>
                </a:solidFill>
              </a:rPr>
              <a:t>Fuente: U.S. Geological Survey, January 2013</a:t>
            </a:r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8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555901"/>
            <a:ext cx="6259803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MX" sz="2400" b="1" smtClean="0">
                <a:solidFill>
                  <a:schemeClr val="bg1"/>
                </a:solidFill>
                <a:latin typeface="Klavika Medium"/>
                <a:cs typeface="Klavika Medium"/>
              </a:rPr>
              <a:t>Participación de la minería en el  PIB (</a:t>
            </a:r>
            <a:r>
              <a:rPr lang="es-MX" sz="2400" b="1">
                <a:solidFill>
                  <a:schemeClr val="bg1"/>
                </a:solidFill>
                <a:latin typeface="Klavika Medium"/>
                <a:cs typeface="Klavika Medium"/>
              </a:rPr>
              <a:t>%)</a:t>
            </a:r>
            <a:endParaRPr lang="es-ES_tradnl" sz="2400" b="1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graphicFrame>
        <p:nvGraphicFramePr>
          <p:cNvPr id="4" name="4 Gráfico"/>
          <p:cNvGraphicFramePr/>
          <p:nvPr>
            <p:extLst>
              <p:ext uri="{D42A27DB-BD31-4B8C-83A1-F6EECF244321}">
                <p14:modId xmlns:p14="http://schemas.microsoft.com/office/powerpoint/2010/main" val="2307946802"/>
              </p:ext>
            </p:extLst>
          </p:nvPr>
        </p:nvGraphicFramePr>
        <p:xfrm>
          <a:off x="755576" y="1534501"/>
          <a:ext cx="7784294" cy="495469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xmlns:p14="http://schemas.microsoft.com/office/powerpoint/2010/main" val="267841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515371"/>
            <a:ext cx="6264239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MX" sz="2000" b="1" smtClean="0">
                <a:solidFill>
                  <a:schemeClr val="bg1"/>
                </a:solidFill>
                <a:latin typeface="Klavika Medium"/>
                <a:cs typeface="Klavika Medium"/>
              </a:rPr>
              <a:t>Participación de la minería en las exportaciones Promedio 2006-2012:   64,4 %</a:t>
            </a:r>
            <a:endParaRPr lang="es-ES" sz="2000" b="1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graphicFrame>
        <p:nvGraphicFramePr>
          <p:cNvPr id="6" name="4 Gráfico"/>
          <p:cNvGraphicFramePr/>
          <p:nvPr>
            <p:extLst>
              <p:ext uri="{D42A27DB-BD31-4B8C-83A1-F6EECF244321}">
                <p14:modId xmlns:p14="http://schemas.microsoft.com/office/powerpoint/2010/main" val="752529319"/>
              </p:ext>
            </p:extLst>
          </p:nvPr>
        </p:nvGraphicFramePr>
        <p:xfrm>
          <a:off x="748146" y="1426630"/>
          <a:ext cx="7784294" cy="476093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7" name="5 CuadroTexto"/>
          <p:cNvSpPr txBox="1"/>
          <p:nvPr/>
        </p:nvSpPr>
        <p:spPr>
          <a:xfrm>
            <a:off x="107504" y="6402814"/>
            <a:ext cx="6278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>
                <a:solidFill>
                  <a:srgbClr val="441922"/>
                </a:solidFill>
                <a:latin typeface="Klavika Medium"/>
                <a:cs typeface="Klavika Medium"/>
              </a:rPr>
              <a:t>Fuente: elaboración propia en base a datos del Banco Central</a:t>
            </a:r>
          </a:p>
        </p:txBody>
      </p:sp>
    </p:spTree>
    <p:extLst>
      <p:ext uri="{BB962C8B-B14F-4D97-AF65-F5344CB8AC3E}">
        <p14:creationId xmlns:p14="http://schemas.microsoft.com/office/powerpoint/2010/main" val="2888927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515371"/>
            <a:ext cx="6264239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MX" sz="2000" b="1" smtClean="0">
                <a:solidFill>
                  <a:schemeClr val="bg1"/>
                </a:solidFill>
                <a:latin typeface="Klavika Medium"/>
                <a:cs typeface="Klavika Medium"/>
              </a:rPr>
              <a:t>Aporte de la minería al financiamiento fiscal</a:t>
            </a:r>
            <a:endParaRPr lang="es-ES" sz="2000" b="1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graphicFrame>
        <p:nvGraphicFramePr>
          <p:cNvPr id="4" name="4 Gráfico"/>
          <p:cNvGraphicFramePr/>
          <p:nvPr>
            <p:extLst>
              <p:ext uri="{D42A27DB-BD31-4B8C-83A1-F6EECF244321}">
                <p14:modId xmlns:p14="http://schemas.microsoft.com/office/powerpoint/2010/main" val="331905950"/>
              </p:ext>
            </p:extLst>
          </p:nvPr>
        </p:nvGraphicFramePr>
        <p:xfrm>
          <a:off x="630123" y="1459077"/>
          <a:ext cx="7883755" cy="464743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5" name="3 CuadroTexto"/>
          <p:cNvSpPr txBox="1"/>
          <p:nvPr/>
        </p:nvSpPr>
        <p:spPr>
          <a:xfrm>
            <a:off x="179512" y="6402814"/>
            <a:ext cx="4801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600">
                <a:solidFill>
                  <a:srgbClr val="441922"/>
                </a:solidFill>
                <a:latin typeface="Klavika Medium"/>
                <a:cs typeface="Klavika Medium"/>
              </a:rPr>
              <a:t>Fuente: elaboración propia en base a datos </a:t>
            </a:r>
            <a:r>
              <a:rPr lang="es-CL" sz="1600" smtClean="0">
                <a:solidFill>
                  <a:srgbClr val="441922"/>
                </a:solidFill>
                <a:latin typeface="Klavika Medium"/>
                <a:cs typeface="Klavika Medium"/>
              </a:rPr>
              <a:t>de DIPRES</a:t>
            </a:r>
            <a:endParaRPr lang="es-CL" sz="1600">
              <a:solidFill>
                <a:srgbClr val="441922"/>
              </a:solidFill>
              <a:latin typeface="Klavika Medium"/>
              <a:cs typeface="Klavika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6967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434311"/>
            <a:ext cx="6264239" cy="65999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MX" sz="2000" b="1" smtClean="0">
                <a:solidFill>
                  <a:schemeClr val="bg1"/>
                </a:solidFill>
                <a:latin typeface="Klavika Medium"/>
                <a:cs typeface="Klavika Medium"/>
              </a:rPr>
              <a:t>Aporte minería versus presupuesto fiscal</a:t>
            </a:r>
            <a:br>
              <a:rPr lang="es-MX" sz="2000" b="1">
                <a:solidFill>
                  <a:schemeClr val="bg1"/>
                </a:solidFill>
                <a:latin typeface="Klavika Medium"/>
                <a:cs typeface="Klavika Medium"/>
              </a:rPr>
            </a:br>
            <a:r>
              <a:rPr lang="es-MX" sz="2000" b="1">
                <a:solidFill>
                  <a:schemeClr val="bg1"/>
                </a:solidFill>
                <a:latin typeface="Klavika Medium"/>
                <a:cs typeface="Klavika Medium"/>
              </a:rPr>
              <a:t>2006-2012 ( US$ </a:t>
            </a:r>
            <a:r>
              <a:rPr lang="es-MX" sz="2000" b="1" smtClean="0">
                <a:solidFill>
                  <a:schemeClr val="bg1"/>
                </a:solidFill>
                <a:latin typeface="Klavika Medium"/>
                <a:cs typeface="Klavika Medium"/>
              </a:rPr>
              <a:t>millones)</a:t>
            </a:r>
            <a:endParaRPr lang="es-MX" sz="2000" b="1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609914"/>
              </p:ext>
            </p:extLst>
          </p:nvPr>
        </p:nvGraphicFramePr>
        <p:xfrm>
          <a:off x="-283746" y="1322388"/>
          <a:ext cx="8960201" cy="536892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15089"/>
              </p:ext>
            </p:extLst>
          </p:nvPr>
        </p:nvGraphicFramePr>
        <p:xfrm>
          <a:off x="6530236" y="580929"/>
          <a:ext cx="2613025" cy="589034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8" name="Rectángulo 17"/>
          <p:cNvSpPr/>
          <p:nvPr/>
        </p:nvSpPr>
        <p:spPr>
          <a:xfrm>
            <a:off x="0" y="6549057"/>
            <a:ext cx="42306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>
                <a:solidFill>
                  <a:srgbClr val="441922"/>
                </a:solidFill>
                <a:latin typeface="Klavika Medium"/>
                <a:cs typeface="Klavika Medium"/>
              </a:rPr>
              <a:t>Fuente: </a:t>
            </a:r>
            <a:r>
              <a:rPr lang="es-MX" sz="1600" smtClean="0">
                <a:solidFill>
                  <a:srgbClr val="441922"/>
                </a:solidFill>
                <a:latin typeface="Klavika Medium"/>
                <a:cs typeface="Klavika Medium"/>
              </a:rPr>
              <a:t>elaboración </a:t>
            </a:r>
            <a:r>
              <a:rPr lang="es-MX" sz="1600">
                <a:solidFill>
                  <a:srgbClr val="441922"/>
                </a:solidFill>
                <a:latin typeface="Klavika Medium"/>
                <a:cs typeface="Klavika Medium"/>
              </a:rPr>
              <a:t>propia en base a Dipres</a:t>
            </a:r>
            <a:endParaRPr lang="es-ES" sz="1600">
              <a:solidFill>
                <a:srgbClr val="441922"/>
              </a:solidFill>
              <a:latin typeface="Klavika Medium"/>
              <a:cs typeface="Klavika Medium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020272" y="13223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mtClean="0">
                <a:solidFill>
                  <a:prstClr val="black"/>
                </a:solidFill>
              </a:rPr>
              <a:t>Otros</a:t>
            </a:r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2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434311"/>
            <a:ext cx="6264239" cy="65999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MX" sz="2000" b="1">
                <a:solidFill>
                  <a:schemeClr val="bg1"/>
                </a:solidFill>
                <a:latin typeface="Klavika Medium"/>
                <a:cs typeface="Klavika Medium"/>
              </a:rPr>
              <a:t>Tiene el más alto nivel de remuneraciones </a:t>
            </a:r>
            <a:br>
              <a:rPr lang="es-MX" sz="2000" b="1">
                <a:solidFill>
                  <a:schemeClr val="bg1"/>
                </a:solidFill>
                <a:latin typeface="Klavika Medium"/>
                <a:cs typeface="Klavika Medium"/>
              </a:rPr>
            </a:br>
            <a:r>
              <a:rPr lang="es-MX" sz="2000" b="1">
                <a:solidFill>
                  <a:schemeClr val="bg1"/>
                </a:solidFill>
                <a:latin typeface="Klavika Medium"/>
                <a:cs typeface="Klavika Medium"/>
              </a:rPr>
              <a:t>(M$/mes marzo 2013)</a:t>
            </a:r>
            <a:endParaRPr lang="es-ES" sz="2000" b="1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380552"/>
              </p:ext>
            </p:extLst>
          </p:nvPr>
        </p:nvGraphicFramePr>
        <p:xfrm>
          <a:off x="96838" y="1249363"/>
          <a:ext cx="8320087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Hoja de cálculo" r:id="rId2" imgW="8772538" imgH="4152928" progId="Excel.Sheet.8">
                  <p:embed/>
                </p:oleObj>
              </mc:Choice>
              <mc:Fallback>
                <p:oleObj name="Hoja de cálculo" r:id="rId2" imgW="8772538" imgH="4152928" progId="Excel.Shee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6838" y="1249363"/>
                        <a:ext cx="8320087" cy="4733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63525" y="6238459"/>
            <a:ext cx="3570614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s-ES" sz="1600">
                <a:solidFill>
                  <a:srgbClr val="441922"/>
                </a:solidFill>
                <a:latin typeface="Klavika Medium"/>
                <a:cs typeface="Klavika Medium"/>
              </a:rPr>
              <a:t>Fuente: Superintendencia de </a:t>
            </a:r>
            <a:r>
              <a:rPr lang="es-ES_tradnl" sz="1600">
                <a:solidFill>
                  <a:srgbClr val="441922"/>
                </a:solidFill>
                <a:latin typeface="Klavika Medium"/>
                <a:cs typeface="Klavika Medium"/>
              </a:rPr>
              <a:t>Pensiones</a:t>
            </a:r>
            <a:endParaRPr lang="es-ES" sz="1600">
              <a:solidFill>
                <a:srgbClr val="441922"/>
              </a:solidFill>
              <a:latin typeface="Klavika Medium"/>
              <a:cs typeface="Klavika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3324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555901"/>
            <a:ext cx="6259803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CL" sz="2000" b="1" smtClean="0">
                <a:solidFill>
                  <a:schemeClr val="bg1"/>
                </a:solidFill>
                <a:latin typeface="Klavika Medium"/>
                <a:cs typeface="Klavika Medium"/>
              </a:rPr>
              <a:t>Tasa de accidentabilidad por sector:  2009 - 2012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666243"/>
              </p:ext>
            </p:extLst>
          </p:nvPr>
        </p:nvGraphicFramePr>
        <p:xfrm>
          <a:off x="323528" y="1268760"/>
          <a:ext cx="8280920" cy="432048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87624" y="5725120"/>
            <a:ext cx="2592387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CL" sz="1000" b="1">
                <a:solidFill>
                  <a:prstClr val="black"/>
                </a:solidFill>
                <a:latin typeface="Arial"/>
              </a:rPr>
              <a:t>(1): Industria Manufacturera.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000" b="1">
                <a:solidFill>
                  <a:prstClr val="black"/>
                </a:solidFill>
                <a:latin typeface="Arial"/>
              </a:rPr>
              <a:t>(2): Agricultura, Silvicultura y Pesca.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000" b="1">
                <a:solidFill>
                  <a:prstClr val="black"/>
                </a:solidFill>
                <a:latin typeface="Arial"/>
              </a:rPr>
              <a:t>(3): Electricidad, Gas y Agua.</a:t>
            </a:r>
            <a:endParaRPr lang="es-ES" sz="1000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64611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smtClean="0">
                <a:solidFill>
                  <a:srgbClr val="441922"/>
                </a:solidFill>
                <a:latin typeface="Klavika Medium"/>
                <a:cs typeface="Klavika Medium"/>
              </a:rPr>
              <a:t>Fuente: elaboración propia en base a datos de Suseso</a:t>
            </a:r>
            <a:r>
              <a:rPr lang="es-CL" sz="1600">
                <a:solidFill>
                  <a:srgbClr val="441922"/>
                </a:solidFill>
                <a:latin typeface="Klavika Medium"/>
                <a:cs typeface="Klavika Medium"/>
              </a:rPr>
              <a:t>;</a:t>
            </a:r>
            <a:r>
              <a:rPr lang="es-CL" sz="1600" smtClean="0">
                <a:solidFill>
                  <a:srgbClr val="441922"/>
                </a:solidFill>
                <a:latin typeface="Klavika Medium"/>
                <a:cs typeface="Klavika Medium"/>
              </a:rPr>
              <a:t> Mutualidades de Empleadores</a:t>
            </a:r>
            <a:endParaRPr lang="es-CL" sz="1600">
              <a:solidFill>
                <a:srgbClr val="441922"/>
              </a:solidFill>
              <a:latin typeface="Klavika Medium"/>
              <a:cs typeface="Klavika Medium"/>
            </a:endParaRPr>
          </a:p>
        </p:txBody>
      </p:sp>
    </p:spTree>
    <p:extLst>
      <p:ext uri="{BB962C8B-B14F-4D97-AF65-F5344CB8AC3E}">
        <p14:creationId xmlns:p14="http://schemas.microsoft.com/office/powerpoint/2010/main" val="904482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434311"/>
            <a:ext cx="6264239" cy="65999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ES" sz="3600" smtClean="0">
                <a:solidFill>
                  <a:schemeClr val="bg1"/>
                </a:solidFill>
                <a:latin typeface="Klavika Medium"/>
                <a:cs typeface="Klavika Medium"/>
              </a:rPr>
              <a:t>En síntesis</a:t>
            </a:r>
            <a:endParaRPr lang="es-ES" sz="3600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652120" y="2100912"/>
            <a:ext cx="3240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>
                <a:solidFill>
                  <a:srgbClr val="441922"/>
                </a:solidFill>
                <a:latin typeface="Klavika Medium"/>
                <a:cs typeface="Klavika Medium"/>
              </a:rPr>
              <a:t>La minería es uno de los más sólidos pilares en que se sustenta el desarrollo económico y social de Chile y es la industria más competitiva a nivel internacional que dispone el país.</a:t>
            </a:r>
          </a:p>
        </p:txBody>
      </p:sp>
      <p:pic>
        <p:nvPicPr>
          <p:cNvPr id="5" name="Picture 2" descr="C:\Users\alvaro.merino\AppData\Local\Microsoft\Windows\Temporary Internet Files\Content.Outlook\IVGYXTLS\1 (45)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5536" y="1989089"/>
            <a:ext cx="4833791" cy="35281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</p:spPr>
      </p:pic>
    </p:spTree>
    <p:extLst>
      <p:ext uri="{BB962C8B-B14F-4D97-AF65-F5344CB8AC3E}">
        <p14:creationId xmlns:p14="http://schemas.microsoft.com/office/powerpoint/2010/main" val="215143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555901"/>
            <a:ext cx="6259803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_tradnl" sz="3600" smtClean="0">
                <a:solidFill>
                  <a:schemeClr val="bg1"/>
                </a:solidFill>
                <a:latin typeface="Klavika Medium"/>
                <a:cs typeface="Klavika Medium"/>
              </a:rPr>
              <a:t>Competitividad &amp; Desafíos</a:t>
            </a:r>
            <a:endParaRPr lang="es-ES_tradnl" sz="3600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sp>
        <p:nvSpPr>
          <p:cNvPr id="5" name="Rectángulo 3"/>
          <p:cNvSpPr>
            <a:spLocks noChangeAspect="1"/>
          </p:cNvSpPr>
          <p:nvPr/>
        </p:nvSpPr>
        <p:spPr>
          <a:xfrm rot="16200000">
            <a:off x="4136706" y="1850700"/>
            <a:ext cx="836708" cy="9177881"/>
          </a:xfrm>
          <a:prstGeom prst="rect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0825" y="2204864"/>
            <a:ext cx="88931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50021"/>
              </a:buClr>
              <a:buSzPct val="110000"/>
              <a:buFont typeface="Wingdings" pitchFamily="2" charset="2"/>
              <a:buChar char="Ø"/>
            </a:pPr>
            <a:r>
              <a:rPr lang="es-CL" altLang="es-CL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</a:rPr>
              <a:t>  La Sociedad Nacional de Minería (SONAMI)</a:t>
            </a:r>
          </a:p>
          <a:p>
            <a:pPr>
              <a:buClr>
                <a:srgbClr val="A50021"/>
              </a:buClr>
              <a:buSzPct val="110000"/>
              <a:buFont typeface="Wingdings" pitchFamily="2" charset="2"/>
              <a:buChar char="Ø"/>
            </a:pPr>
            <a:r>
              <a:rPr lang="es-CL" altLang="es-CL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</a:rPr>
              <a:t>  Minería como Factor de Desarrollo en Chile</a:t>
            </a:r>
          </a:p>
          <a:p>
            <a:pPr>
              <a:buClr>
                <a:srgbClr val="A50021"/>
              </a:buClr>
              <a:buSzPct val="110000"/>
              <a:buFont typeface="Wingdings" pitchFamily="2" charset="2"/>
              <a:buChar char="Ø"/>
            </a:pPr>
            <a:r>
              <a:rPr lang="es-CL" altLang="es-CL" smtClean="0">
                <a:solidFill>
                  <a:prstClr val="black"/>
                </a:solidFill>
                <a:latin typeface="Times" pitchFamily="18" charset="0"/>
              </a:rPr>
              <a:t>  Competitividad &amp; Desafíos </a:t>
            </a:r>
          </a:p>
          <a:p>
            <a:pPr>
              <a:buClr>
                <a:srgbClr val="A50021"/>
              </a:buClr>
              <a:buSzPct val="110000"/>
              <a:buFont typeface="Wingdings" pitchFamily="2" charset="2"/>
              <a:buChar char="Ø"/>
            </a:pPr>
            <a:r>
              <a:rPr lang="es-CL" altLang="es-CL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</a:rPr>
              <a:t>  Reflexiones Finales</a:t>
            </a:r>
          </a:p>
        </p:txBody>
      </p:sp>
    </p:spTree>
    <p:extLst>
      <p:ext uri="{BB962C8B-B14F-4D97-AF65-F5344CB8AC3E}">
        <p14:creationId xmlns:p14="http://schemas.microsoft.com/office/powerpoint/2010/main" val="1396931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555901"/>
            <a:ext cx="6259803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_tradnl" sz="3600" smtClean="0">
                <a:solidFill>
                  <a:schemeClr val="bg1"/>
                </a:solidFill>
                <a:latin typeface="Klavika Medium"/>
                <a:cs typeface="Klavika Medium"/>
              </a:rPr>
              <a:t>Temario</a:t>
            </a:r>
            <a:endParaRPr lang="es-ES_tradnl" sz="3600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sp>
        <p:nvSpPr>
          <p:cNvPr id="5" name="Rectángulo 3"/>
          <p:cNvSpPr>
            <a:spLocks noChangeAspect="1"/>
          </p:cNvSpPr>
          <p:nvPr/>
        </p:nvSpPr>
        <p:spPr>
          <a:xfrm rot="16200000">
            <a:off x="4136706" y="1850700"/>
            <a:ext cx="836708" cy="9177881"/>
          </a:xfrm>
          <a:prstGeom prst="rect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0825" y="2204864"/>
            <a:ext cx="88931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50021"/>
              </a:buClr>
              <a:buSzPct val="110000"/>
              <a:buFont typeface="Wingdings" pitchFamily="2" charset="2"/>
              <a:buChar char="Ø"/>
            </a:pPr>
            <a:r>
              <a:rPr lang="es-CL" altLang="es-CL" smtClean="0">
                <a:latin typeface="Times" pitchFamily="18" charset="0"/>
              </a:rPr>
              <a:t>  La Sociedad Nacional de Minería (SONAMI)</a:t>
            </a:r>
          </a:p>
          <a:p>
            <a:pPr>
              <a:buClr>
                <a:srgbClr val="A50021"/>
              </a:buClr>
              <a:buSzPct val="110000"/>
              <a:buFont typeface="Wingdings" pitchFamily="2" charset="2"/>
              <a:buChar char="Ø"/>
            </a:pPr>
            <a:r>
              <a:rPr lang="es-CL" altLang="es-CL" smtClean="0">
                <a:latin typeface="Times" pitchFamily="18" charset="0"/>
              </a:rPr>
              <a:t>  Minería como Factor de Desarrollo en Chile</a:t>
            </a:r>
          </a:p>
          <a:p>
            <a:pPr>
              <a:buClr>
                <a:srgbClr val="A50021"/>
              </a:buClr>
              <a:buSzPct val="110000"/>
              <a:buFont typeface="Wingdings" pitchFamily="2" charset="2"/>
              <a:buChar char="Ø"/>
            </a:pPr>
            <a:r>
              <a:rPr lang="es-CL" altLang="es-CL" smtClean="0">
                <a:latin typeface="Times" pitchFamily="18" charset="0"/>
              </a:rPr>
              <a:t>  Competitividad &amp; Desafíos </a:t>
            </a:r>
          </a:p>
          <a:p>
            <a:pPr>
              <a:buClr>
                <a:srgbClr val="A50021"/>
              </a:buClr>
              <a:buSzPct val="110000"/>
              <a:buFont typeface="Wingdings" pitchFamily="2" charset="2"/>
              <a:buChar char="Ø"/>
            </a:pPr>
            <a:r>
              <a:rPr lang="es-CL" altLang="es-CL" smtClean="0">
                <a:latin typeface="Times" pitchFamily="18" charset="0"/>
              </a:rPr>
              <a:t>  Reflexiones Finales</a:t>
            </a:r>
          </a:p>
        </p:txBody>
      </p:sp>
    </p:spTree>
    <p:extLst>
      <p:ext uri="{BB962C8B-B14F-4D97-AF65-F5344CB8AC3E}">
        <p14:creationId xmlns:p14="http://schemas.microsoft.com/office/powerpoint/2010/main" val="380357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89" descr="http://www.mch.cl/revistas/imagenes/pag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5304" y="1988840"/>
            <a:ext cx="7155127" cy="3816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434311"/>
            <a:ext cx="6264239" cy="659997"/>
          </a:xfrm>
          <a:prstGeom prst="rect">
            <a:avLst/>
          </a:prstGeom>
        </p:spPr>
        <p:txBody>
          <a:bodyPr/>
          <a:lstStyle/>
          <a:p>
            <a:r>
              <a:rPr lang="es-CL" sz="2800" smtClean="0">
                <a:solidFill>
                  <a:schemeClr val="bg1"/>
                </a:solidFill>
                <a:latin typeface="Klavika Medium"/>
                <a:cs typeface="Klavika Medium"/>
              </a:rPr>
              <a:t>Competitividad de la minería</a:t>
            </a:r>
            <a:endParaRPr lang="es-ES" sz="2800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7568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434311"/>
            <a:ext cx="6264239" cy="659997"/>
          </a:xfrm>
          <a:prstGeom prst="rect">
            <a:avLst/>
          </a:prstGeom>
        </p:spPr>
        <p:txBody>
          <a:bodyPr/>
          <a:lstStyle/>
          <a:p>
            <a:r>
              <a:rPr lang="es-MX" sz="2800" smtClean="0">
                <a:solidFill>
                  <a:schemeClr val="bg1"/>
                </a:solidFill>
                <a:latin typeface="Klavika Medium"/>
                <a:cs typeface="Klavika Medium"/>
              </a:rPr>
              <a:t>Ranking Fraser Institute Survey</a:t>
            </a:r>
            <a:endParaRPr lang="es-CL" sz="2800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pic>
        <p:nvPicPr>
          <p:cNvPr id="4" name="Picture 2" descr="http://www.nuevamineria.com/revista/wp-content/uploads/2012/04/mineria-chile-peru.jpg">
            <a:hlinkClick r:id="rId3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786" y="1844825"/>
            <a:ext cx="5542350" cy="31683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111579" y="2564904"/>
            <a:ext cx="40199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smtClean="0">
                <a:solidFill>
                  <a:srgbClr val="C30000"/>
                </a:solidFill>
                <a:latin typeface="Klavika Medium"/>
                <a:cs typeface="Klavika Medium"/>
              </a:rPr>
              <a:t>2009-10:      7°</a:t>
            </a:r>
          </a:p>
          <a:p>
            <a:pPr algn="ctr"/>
            <a:r>
              <a:rPr lang="es-CL" sz="3200" smtClean="0">
                <a:solidFill>
                  <a:srgbClr val="C30000"/>
                </a:solidFill>
                <a:latin typeface="Klavika Medium"/>
                <a:cs typeface="Klavika Medium"/>
              </a:rPr>
              <a:t>2010-11:      8°</a:t>
            </a:r>
          </a:p>
          <a:p>
            <a:pPr algn="ctr"/>
            <a:r>
              <a:rPr lang="es-CL" sz="3200" smtClean="0">
                <a:solidFill>
                  <a:srgbClr val="C30000"/>
                </a:solidFill>
                <a:latin typeface="Klavika Medium"/>
                <a:cs typeface="Klavika Medium"/>
              </a:rPr>
              <a:t>2011-12:     18°</a:t>
            </a:r>
          </a:p>
          <a:p>
            <a:pPr algn="ctr"/>
            <a:r>
              <a:rPr lang="es-CL" sz="3200">
                <a:solidFill>
                  <a:srgbClr val="C30000"/>
                </a:solidFill>
                <a:latin typeface="Klavika Medium"/>
                <a:cs typeface="Klavika Medium"/>
              </a:rPr>
              <a:t>2</a:t>
            </a:r>
            <a:r>
              <a:rPr lang="es-CL" sz="3200" smtClean="0">
                <a:solidFill>
                  <a:srgbClr val="C30000"/>
                </a:solidFill>
                <a:latin typeface="Klavika Medium"/>
                <a:cs typeface="Klavika Medium"/>
              </a:rPr>
              <a:t>012-13:     23°</a:t>
            </a:r>
            <a:endParaRPr lang="es-CL" sz="3200">
              <a:solidFill>
                <a:srgbClr val="C30000"/>
              </a:solidFill>
              <a:latin typeface="Klavika Medium"/>
              <a:cs typeface="Klavika Medium"/>
            </a:endParaRPr>
          </a:p>
        </p:txBody>
      </p:sp>
      <p:sp>
        <p:nvSpPr>
          <p:cNvPr id="5" name="Rectángulo 3"/>
          <p:cNvSpPr>
            <a:spLocks noChangeAspect="1"/>
          </p:cNvSpPr>
          <p:nvPr/>
        </p:nvSpPr>
        <p:spPr>
          <a:xfrm rot="16200000">
            <a:off x="4136706" y="1850700"/>
            <a:ext cx="836708" cy="9177881"/>
          </a:xfrm>
          <a:prstGeom prst="rect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61780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smtClean="0">
                <a:solidFill>
                  <a:srgbClr val="FFFFFF"/>
                </a:solidFill>
                <a:latin typeface="Klavika Medium"/>
                <a:cs typeface="Times" pitchFamily="18" charset="0"/>
              </a:rPr>
              <a:t>Percepción de Inversión Minera</a:t>
            </a:r>
            <a:endParaRPr lang="es-CL" sz="2800">
              <a:solidFill>
                <a:srgbClr val="FFFFFF"/>
              </a:solidFill>
              <a:latin typeface="Klavika Medium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434311"/>
            <a:ext cx="6264239" cy="65999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MX" sz="2400" b="1" smtClean="0">
                <a:solidFill>
                  <a:srgbClr val="FFFFFF"/>
                </a:solidFill>
                <a:latin typeface="Klavika Medium"/>
                <a:cs typeface="Klavika Medium"/>
              </a:rPr>
              <a:t>Inversión Futura en Minería (US$ mill.)</a:t>
            </a:r>
            <a:endParaRPr lang="es-MX" sz="2400">
              <a:solidFill>
                <a:srgbClr val="FFFFFF"/>
              </a:solidFill>
              <a:latin typeface="Klavika Medium"/>
              <a:cs typeface="Klavika Medium"/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598508718"/>
              </p:ext>
            </p:extLst>
          </p:nvPr>
        </p:nvGraphicFramePr>
        <p:xfrm>
          <a:off x="323528" y="1340768"/>
          <a:ext cx="8424936" cy="5256584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xmlns:p14="http://schemas.microsoft.com/office/powerpoint/2010/main" val="380710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555901"/>
            <a:ext cx="6259803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2800" b="1" smtClean="0">
                <a:solidFill>
                  <a:schemeClr val="bg1"/>
                </a:solidFill>
                <a:latin typeface="Klavika Medium"/>
                <a:cs typeface="Klavika Medium"/>
              </a:rPr>
              <a:t>Producción de cobre </a:t>
            </a:r>
            <a:endParaRPr lang="es-ES_tradnl" sz="2800" b="1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sp>
        <p:nvSpPr>
          <p:cNvPr id="4" name="Rectángulo 3"/>
          <p:cNvSpPr>
            <a:spLocks noChangeAspect="1"/>
          </p:cNvSpPr>
          <p:nvPr/>
        </p:nvSpPr>
        <p:spPr>
          <a:xfrm rot="16200000">
            <a:off x="4136706" y="1850700"/>
            <a:ext cx="836708" cy="9177881"/>
          </a:xfrm>
          <a:prstGeom prst="rect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61780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smtClean="0">
                <a:solidFill>
                  <a:srgbClr val="FFFFFF"/>
                </a:solidFill>
                <a:latin typeface="Klavika Medium"/>
                <a:cs typeface="Times" pitchFamily="18" charset="0"/>
              </a:rPr>
              <a:t>2004-2012 Inversión Minera: US$ 48.000 millones</a:t>
            </a:r>
            <a:endParaRPr lang="es-CL" sz="2400" b="1">
              <a:solidFill>
                <a:srgbClr val="FFFFFF"/>
              </a:solidFill>
              <a:latin typeface="Klavika Medium"/>
              <a:cs typeface="Times" pitchFamily="18" charset="0"/>
            </a:endParaRPr>
          </a:p>
        </p:txBody>
      </p:sp>
      <p:graphicFrame>
        <p:nvGraphicFramePr>
          <p:cNvPr id="6" name="4 Gráfico"/>
          <p:cNvGraphicFramePr/>
          <p:nvPr>
            <p:extLst>
              <p:ext uri="{D42A27DB-BD31-4B8C-83A1-F6EECF244321}">
                <p14:modId xmlns:p14="http://schemas.microsoft.com/office/powerpoint/2010/main" val="3627295332"/>
              </p:ext>
            </p:extLst>
          </p:nvPr>
        </p:nvGraphicFramePr>
        <p:xfrm>
          <a:off x="323528" y="1094308"/>
          <a:ext cx="8395854" cy="469710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xmlns:p14="http://schemas.microsoft.com/office/powerpoint/2010/main" val="193998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404664"/>
            <a:ext cx="6259803" cy="72008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br>
              <a:rPr lang="es-CL" sz="2800" b="1" smtClean="0">
                <a:solidFill>
                  <a:schemeClr val="bg1"/>
                </a:solidFill>
                <a:latin typeface="Klavika Medium"/>
                <a:cs typeface="Arial" pitchFamily="34" charset="0"/>
              </a:rPr>
            </a:br>
            <a:r>
              <a:rPr lang="es-CL" sz="2800" smtClean="0">
                <a:solidFill>
                  <a:schemeClr val="bg1"/>
                </a:solidFill>
                <a:latin typeface="Klavika Medium"/>
                <a:cs typeface="Arial" pitchFamily="34" charset="0"/>
              </a:rPr>
              <a:t>Ley Media de cobre  (%Cu)</a:t>
            </a:r>
            <a:br>
              <a:rPr lang="es-CL" sz="2800" smtClean="0">
                <a:solidFill>
                  <a:schemeClr val="bg1"/>
                </a:solidFill>
                <a:latin typeface="Klavika Medium"/>
                <a:cs typeface="Arial" pitchFamily="34" charset="0"/>
              </a:rPr>
            </a:br>
            <a:endParaRPr lang="es-CL" sz="2800" smtClean="0">
              <a:solidFill>
                <a:schemeClr val="bg1"/>
              </a:solidFill>
              <a:latin typeface="Klavika Medium"/>
              <a:cs typeface="Arial" panose="020b0604020202020204" pitchFamily="34" charset="0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336950548"/>
              </p:ext>
            </p:extLst>
          </p:nvPr>
        </p:nvGraphicFramePr>
        <p:xfrm>
          <a:off x="467544" y="1412774"/>
          <a:ext cx="7920880" cy="437863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4288912942"/>
              </p:ext>
            </p:extLst>
          </p:nvPr>
        </p:nvGraphicFramePr>
        <p:xfrm>
          <a:off x="604130" y="1412775"/>
          <a:ext cx="7784294" cy="4699977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5" name="4 Rectángulo"/>
          <p:cNvSpPr/>
          <p:nvPr/>
        </p:nvSpPr>
        <p:spPr>
          <a:xfrm>
            <a:off x="35496" y="6536377"/>
            <a:ext cx="54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0" smtClean="0">
                <a:solidFill>
                  <a:srgbClr val="441922"/>
                </a:solidFill>
                <a:latin typeface="Arial" pitchFamily="34" charset="0"/>
                <a:cs typeface="Arial" pitchFamily="34" charset="0"/>
              </a:rPr>
              <a:t>Fuente: Elaboración propia en base a datos de Comisión Chilena del Cobre</a:t>
            </a:r>
            <a:endParaRPr lang="es-CL" sz="1200">
              <a:solidFill>
                <a:srgbClr val="4419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84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434311"/>
            <a:ext cx="6264239" cy="65999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MX" sz="2800" err="1" smtClean="0">
                <a:solidFill>
                  <a:schemeClr val="bg1"/>
                </a:solidFill>
                <a:latin typeface="Klavika Medium"/>
                <a:cs typeface="Klavika Medium"/>
              </a:rPr>
              <a:t>Indice de costos Gran Minería </a:t>
            </a:r>
            <a:endParaRPr lang="es-ES" sz="2800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430347"/>
              </p:ext>
            </p:extLst>
          </p:nvPr>
        </p:nvGraphicFramePr>
        <p:xfrm>
          <a:off x="314325" y="1487748"/>
          <a:ext cx="8444681" cy="474956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35496" y="6536377"/>
            <a:ext cx="54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0" smtClean="0">
                <a:solidFill>
                  <a:srgbClr val="441922"/>
                </a:solidFill>
                <a:latin typeface="Arial" pitchFamily="34" charset="0"/>
                <a:cs typeface="Arial" pitchFamily="34" charset="0"/>
              </a:rPr>
              <a:t>Fuente: Elaboración propia en base a datos de Comisión Chilena del Cobre</a:t>
            </a:r>
            <a:endParaRPr lang="es-CL" sz="1200">
              <a:solidFill>
                <a:srgbClr val="44192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8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404664"/>
            <a:ext cx="6259803" cy="72007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br>
              <a:rPr lang="es-CL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CL" sz="2600" smtClean="0">
                <a:solidFill>
                  <a:schemeClr val="bg1"/>
                </a:solidFill>
                <a:latin typeface="Klavika Medium"/>
                <a:cs typeface="Arial" pitchFamily="34" charset="0"/>
              </a:rPr>
              <a:t>Productividad Laboral  (dotación propia)</a:t>
            </a:r>
            <a:br>
              <a:rPr lang="es-CL" sz="2600" smtClean="0">
                <a:solidFill>
                  <a:schemeClr val="bg1"/>
                </a:solidFill>
                <a:latin typeface="Klavika Medium"/>
                <a:cs typeface="Arial" pitchFamily="34" charset="0"/>
              </a:rPr>
            </a:br>
            <a:endParaRPr lang="es-CL" sz="2600" smtClean="0">
              <a:solidFill>
                <a:schemeClr val="bg1"/>
              </a:solidFill>
              <a:latin typeface="Klavika Medium"/>
              <a:cs typeface="Arial" panose="020b0604020202020204" pitchFamily="34" charset="0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200443618"/>
              </p:ext>
            </p:extLst>
          </p:nvPr>
        </p:nvGraphicFramePr>
        <p:xfrm>
          <a:off x="323528" y="1412776"/>
          <a:ext cx="7920880" cy="502670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425544118"/>
              </p:ext>
            </p:extLst>
          </p:nvPr>
        </p:nvGraphicFramePr>
        <p:xfrm>
          <a:off x="696192" y="1354769"/>
          <a:ext cx="7784294" cy="5084713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8" name="7 Rectángulo"/>
          <p:cNvSpPr/>
          <p:nvPr/>
        </p:nvSpPr>
        <p:spPr>
          <a:xfrm>
            <a:off x="35496" y="6536377"/>
            <a:ext cx="54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0" smtClean="0">
                <a:solidFill>
                  <a:srgbClr val="441922"/>
                </a:solidFill>
                <a:latin typeface="Arial" pitchFamily="34" charset="0"/>
                <a:cs typeface="Arial" pitchFamily="34" charset="0"/>
              </a:rPr>
              <a:t>Fuente: Elaboración propia en base a datos de Comisión Chilena del Cobre</a:t>
            </a:r>
            <a:endParaRPr lang="es-CL" sz="1200">
              <a:solidFill>
                <a:srgbClr val="44192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9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404664"/>
            <a:ext cx="6259803" cy="72007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br>
              <a:rPr lang="es-CL" sz="2800" b="1" smtClean="0">
                <a:solidFill>
                  <a:schemeClr val="bg1"/>
                </a:solidFill>
                <a:latin typeface="Klavika Medium"/>
                <a:cs typeface="Arial" pitchFamily="34" charset="0"/>
              </a:rPr>
            </a:br>
            <a:r>
              <a:rPr lang="es-CL" sz="2800" err="1" smtClean="0">
                <a:solidFill>
                  <a:schemeClr val="bg1"/>
                </a:solidFill>
                <a:latin typeface="Klavika Medium"/>
                <a:cs typeface="Arial" pitchFamily="34" charset="0"/>
              </a:rPr>
              <a:t>Indice Costo de la Energía </a:t>
            </a:r>
            <a:br>
              <a:rPr lang="es-CL" sz="2800" err="1" smtClean="0">
                <a:solidFill>
                  <a:schemeClr val="bg1"/>
                </a:solidFill>
                <a:latin typeface="Klavika Medium"/>
                <a:cs typeface="Arial" pitchFamily="34" charset="0"/>
              </a:rPr>
            </a:br>
            <a:endParaRPr lang="es-CL" sz="2800" smtClean="0">
              <a:solidFill>
                <a:schemeClr val="bg1"/>
              </a:solidFill>
              <a:latin typeface="Klavika Medium"/>
              <a:cs typeface="Arial" pitchFamily="34" charset="0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371401604"/>
              </p:ext>
            </p:extLst>
          </p:nvPr>
        </p:nvGraphicFramePr>
        <p:xfrm>
          <a:off x="323528" y="1268760"/>
          <a:ext cx="7920880" cy="469618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5" name="4 Rectángulo"/>
          <p:cNvSpPr/>
          <p:nvPr/>
        </p:nvSpPr>
        <p:spPr>
          <a:xfrm>
            <a:off x="35496" y="6525344"/>
            <a:ext cx="5688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0" smtClean="0">
                <a:solidFill>
                  <a:srgbClr val="441922"/>
                </a:solidFill>
                <a:latin typeface="Arial" pitchFamily="34" charset="0"/>
                <a:cs typeface="Arial" pitchFamily="34" charset="0"/>
              </a:rPr>
              <a:t>Fuente: Elaboración propia en base a datos de Comisión Nacional de Energía</a:t>
            </a:r>
            <a:endParaRPr lang="es-CL" sz="1200">
              <a:solidFill>
                <a:srgbClr val="44192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079911137"/>
              </p:ext>
            </p:extLst>
          </p:nvPr>
        </p:nvGraphicFramePr>
        <p:xfrm>
          <a:off x="323528" y="1412776"/>
          <a:ext cx="8316487" cy="4968552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  <p:extLst>
      <p:ext uri="{BB962C8B-B14F-4D97-AF65-F5344CB8AC3E}">
        <p14:creationId xmlns:p14="http://schemas.microsoft.com/office/powerpoint/2010/main" val="1263392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404665"/>
            <a:ext cx="6259803" cy="623376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br>
              <a:rPr lang="es-CL" sz="2000" smtClean="0">
                <a:solidFill>
                  <a:schemeClr val="bg1"/>
                </a:solidFill>
                <a:latin typeface="Klavika Medium"/>
                <a:cs typeface="Arial" pitchFamily="34" charset="0"/>
              </a:rPr>
            </a:br>
            <a:br>
              <a:rPr lang="es-CL" sz="2000" smtClean="0">
                <a:solidFill>
                  <a:schemeClr val="bg1"/>
                </a:solidFill>
                <a:latin typeface="Klavika Medium"/>
                <a:cs typeface="Arial" pitchFamily="34" charset="0"/>
              </a:rPr>
            </a:br>
            <a:br>
              <a:rPr lang="es-CL" sz="2000" smtClean="0">
                <a:solidFill>
                  <a:schemeClr val="bg1"/>
                </a:solidFill>
                <a:latin typeface="Klavika Medium"/>
                <a:cs typeface="Arial" pitchFamily="34" charset="0"/>
              </a:rPr>
            </a:br>
            <a:r>
              <a:rPr lang="es-CL" sz="2800" err="1" smtClean="0">
                <a:solidFill>
                  <a:schemeClr val="bg1"/>
                </a:solidFill>
                <a:latin typeface="Klavika Medium"/>
                <a:cs typeface="Arial" pitchFamily="34" charset="0"/>
              </a:rPr>
              <a:t>Indice Costo de Remuneraciones</a:t>
            </a:r>
            <a:br>
              <a:rPr lang="es-CL" sz="2800" err="1" smtClean="0">
                <a:solidFill>
                  <a:schemeClr val="bg1"/>
                </a:solidFill>
                <a:latin typeface="Klavika Medium"/>
                <a:cs typeface="Arial" pitchFamily="34" charset="0"/>
              </a:rPr>
            </a:br>
            <a:br>
              <a:rPr lang="es-CL" sz="2800" err="1" smtClean="0">
                <a:solidFill>
                  <a:schemeClr val="bg1"/>
                </a:solidFill>
                <a:latin typeface="Klavika Medium"/>
                <a:cs typeface="Arial" pitchFamily="34" charset="0"/>
              </a:rPr>
            </a:br>
            <a:endParaRPr lang="es-CL" sz="2800" smtClean="0">
              <a:solidFill>
                <a:schemeClr val="bg1"/>
              </a:solidFill>
              <a:latin typeface="Klavika Medium"/>
              <a:cs typeface="Arial" pitchFamily="34" charset="0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310683065"/>
              </p:ext>
            </p:extLst>
          </p:nvPr>
        </p:nvGraphicFramePr>
        <p:xfrm>
          <a:off x="323528" y="1196751"/>
          <a:ext cx="7920880" cy="502670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6536377"/>
            <a:ext cx="5796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0" smtClean="0">
                <a:solidFill>
                  <a:srgbClr val="441922"/>
                </a:solidFill>
                <a:latin typeface="Arial" pitchFamily="34" charset="0"/>
                <a:cs typeface="Arial" pitchFamily="34" charset="0"/>
              </a:rPr>
              <a:t>Fuente: Elaboración propia en base a datos de Instituto Nacional de Estadísticas</a:t>
            </a:r>
            <a:endParaRPr lang="es-CL" sz="1200">
              <a:solidFill>
                <a:srgbClr val="44192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265195816"/>
              </p:ext>
            </p:extLst>
          </p:nvPr>
        </p:nvGraphicFramePr>
        <p:xfrm>
          <a:off x="323528" y="1196751"/>
          <a:ext cx="8112058" cy="4916001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  <p:extLst>
      <p:ext uri="{BB962C8B-B14F-4D97-AF65-F5344CB8AC3E}">
        <p14:creationId xmlns:p14="http://schemas.microsoft.com/office/powerpoint/2010/main" val="3297359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555901"/>
            <a:ext cx="6259803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2800" smtClean="0">
                <a:solidFill>
                  <a:schemeClr val="bg1"/>
                </a:solidFill>
                <a:latin typeface="Klavika Medium"/>
                <a:cs typeface="Klavika Medium"/>
              </a:rPr>
              <a:t>Nuevos escenarios para la minería</a:t>
            </a:r>
            <a:endParaRPr lang="es-ES_tradnl" sz="2800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pic>
        <p:nvPicPr>
          <p:cNvPr id="6" name="Imagen 2" descr="desafi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628800"/>
            <a:ext cx="4638748" cy="36724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</p:spPr>
      </p:pic>
      <p:sp>
        <p:nvSpPr>
          <p:cNvPr id="9" name="Rectángulo 2"/>
          <p:cNvSpPr/>
          <p:nvPr/>
        </p:nvSpPr>
        <p:spPr>
          <a:xfrm>
            <a:off x="4746253" y="1484784"/>
            <a:ext cx="43853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CL" sz="2200" smtClean="0">
                <a:solidFill>
                  <a:srgbClr val="C30000"/>
                </a:solidFill>
                <a:latin typeface="Klavika Medium"/>
                <a:cs typeface="Klavika Medium"/>
              </a:rPr>
              <a:t>Baja de leyes mineral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200" smtClean="0">
                <a:solidFill>
                  <a:srgbClr val="C30000"/>
                </a:solidFill>
                <a:latin typeface="Klavika Medium"/>
                <a:cs typeface="Klavika Medium"/>
              </a:rPr>
              <a:t>Aumento </a:t>
            </a:r>
            <a:r>
              <a:rPr lang="es-CL" sz="2200" err="1">
                <a:solidFill>
                  <a:srgbClr val="C30000"/>
                </a:solidFill>
                <a:latin typeface="Klavika Medium"/>
                <a:cs typeface="Klavika Medium"/>
              </a:rPr>
              <a:t>c</a:t>
            </a:r>
            <a:r>
              <a:rPr lang="es-CL" sz="2200" err="1" smtClean="0">
                <a:solidFill>
                  <a:srgbClr val="C30000"/>
                </a:solidFill>
                <a:latin typeface="Klavika Medium"/>
                <a:cs typeface="Klavika Medium"/>
              </a:rPr>
              <a:t>apex</a:t>
            </a:r>
            <a:endParaRPr lang="es-CL" sz="2200" smtClean="0">
              <a:solidFill>
                <a:srgbClr val="C30000"/>
              </a:solidFill>
              <a:latin typeface="Klavika Medium"/>
              <a:cs typeface="Klavika Medium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CL" sz="2200" smtClean="0">
                <a:solidFill>
                  <a:srgbClr val="C30000"/>
                </a:solidFill>
                <a:latin typeface="Klavika Medium"/>
                <a:cs typeface="Klavika Medium"/>
              </a:rPr>
              <a:t>Costo de la energía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200" smtClean="0">
                <a:solidFill>
                  <a:srgbClr val="C30000"/>
                </a:solidFill>
                <a:latin typeface="Klavika Medium"/>
                <a:cs typeface="Klavika Medium"/>
              </a:rPr>
              <a:t>Costo agua de mar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200" smtClean="0">
                <a:solidFill>
                  <a:srgbClr val="C30000"/>
                </a:solidFill>
                <a:latin typeface="Klavika Medium"/>
                <a:cs typeface="Klavika Medium"/>
              </a:rPr>
              <a:t>Costo mano de obra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200" smtClean="0">
                <a:solidFill>
                  <a:srgbClr val="C30000"/>
                </a:solidFill>
                <a:latin typeface="Klavika Medium"/>
                <a:cs typeface="Klavika Medium"/>
              </a:rPr>
              <a:t>Insumos y equipos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200" smtClean="0">
                <a:solidFill>
                  <a:srgbClr val="C30000"/>
                </a:solidFill>
                <a:latin typeface="Klavika Medium"/>
                <a:cs typeface="Klavika Medium"/>
              </a:rPr>
              <a:t>Institucionalidad-regulación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200" smtClean="0">
                <a:solidFill>
                  <a:srgbClr val="C30000"/>
                </a:solidFill>
                <a:latin typeface="Klavika Medium"/>
                <a:cs typeface="Klavika Medium"/>
              </a:rPr>
              <a:t>Judicialización </a:t>
            </a:r>
            <a:endParaRPr lang="es-CL" sz="2200">
              <a:solidFill>
                <a:srgbClr val="C30000"/>
              </a:solidFill>
              <a:latin typeface="Klavika Medium"/>
              <a:cs typeface="Klavika Medium"/>
            </a:endParaRPr>
          </a:p>
        </p:txBody>
      </p:sp>
      <p:grpSp>
        <p:nvGrpSpPr>
          <p:cNvPr id="10" name="Agrupar 16"/>
          <p:cNvGrpSpPr/>
          <p:nvPr/>
        </p:nvGrpSpPr>
        <p:grpSpPr>
          <a:xfrm>
            <a:off x="5140288" y="4691352"/>
            <a:ext cx="3319131" cy="1689975"/>
            <a:chOff x="5150864" y="2204864"/>
            <a:chExt cx="4912436" cy="3146648"/>
          </a:xfrm>
        </p:grpSpPr>
        <p:grpSp>
          <p:nvGrpSpPr>
            <p:cNvPr id="11" name="Agrupar 15"/>
            <p:cNvGrpSpPr/>
            <p:nvPr/>
          </p:nvGrpSpPr>
          <p:grpSpPr>
            <a:xfrm>
              <a:off x="5150864" y="2204864"/>
              <a:ext cx="4487637" cy="914400"/>
              <a:chOff x="5016500" y="2204864"/>
              <a:chExt cx="4487637" cy="914400"/>
            </a:xfrm>
          </p:grpSpPr>
          <p:sp>
            <p:nvSpPr>
              <p:cNvPr id="17" name="7 CuadroTexto"/>
              <p:cNvSpPr txBox="1"/>
              <p:nvPr/>
            </p:nvSpPr>
            <p:spPr>
              <a:xfrm>
                <a:off x="7352115" y="2351800"/>
                <a:ext cx="2152022" cy="647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2000" b="1" smtClean="0">
                    <a:solidFill>
                      <a:srgbClr val="441922"/>
                    </a:solidFill>
                    <a:latin typeface="Klavika Medium"/>
                    <a:cs typeface="Klavika Medium"/>
                  </a:rPr>
                  <a:t>Costos</a:t>
                </a:r>
                <a:endParaRPr lang="es-CL" sz="2000" b="1">
                  <a:solidFill>
                    <a:srgbClr val="441922"/>
                  </a:solidFill>
                  <a:latin typeface="Klavika Medium"/>
                  <a:cs typeface="Klavika Medium"/>
                </a:endParaRPr>
              </a:p>
            </p:txBody>
          </p:sp>
          <p:grpSp>
            <p:nvGrpSpPr>
              <p:cNvPr id="18" name="Agrupar 14"/>
              <p:cNvGrpSpPr/>
              <p:nvPr/>
            </p:nvGrpSpPr>
            <p:grpSpPr>
              <a:xfrm>
                <a:off x="5016500" y="2204864"/>
                <a:ext cx="1371799" cy="914400"/>
                <a:chOff x="5016500" y="2204864"/>
                <a:chExt cx="1371799" cy="914400"/>
              </a:xfrm>
            </p:grpSpPr>
            <p:sp>
              <p:nvSpPr>
                <p:cNvPr id="19" name="2 Triángulo isósceles"/>
                <p:cNvSpPr/>
                <p:nvPr/>
              </p:nvSpPr>
              <p:spPr>
                <a:xfrm>
                  <a:off x="5016500" y="2204864"/>
                  <a:ext cx="1060704" cy="914400"/>
                </a:xfrm>
                <a:prstGeom prst="triangle">
                  <a:avLst/>
                </a:prstGeom>
                <a:solidFill>
                  <a:srgbClr val="C05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Más 11"/>
                <p:cNvSpPr/>
                <p:nvPr/>
              </p:nvSpPr>
              <p:spPr>
                <a:xfrm>
                  <a:off x="5976819" y="2204864"/>
                  <a:ext cx="411480" cy="411480"/>
                </a:xfrm>
                <a:prstGeom prst="mathPlus">
                  <a:avLst/>
                </a:prstGeom>
                <a:solidFill>
                  <a:srgbClr val="C0504D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2" name="Agrupar 13"/>
            <p:cNvGrpSpPr/>
            <p:nvPr/>
          </p:nvGrpSpPr>
          <p:grpSpPr>
            <a:xfrm>
              <a:off x="5150864" y="4437112"/>
              <a:ext cx="4912436" cy="914400"/>
              <a:chOff x="5016500" y="4437112"/>
              <a:chExt cx="4912436" cy="914400"/>
            </a:xfrm>
          </p:grpSpPr>
          <p:sp>
            <p:nvSpPr>
              <p:cNvPr id="13" name="8 CuadroTexto"/>
              <p:cNvSpPr txBox="1"/>
              <p:nvPr/>
            </p:nvSpPr>
            <p:spPr>
              <a:xfrm>
                <a:off x="6915381" y="4568978"/>
                <a:ext cx="3013555" cy="647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2000" b="1" smtClean="0">
                    <a:solidFill>
                      <a:srgbClr val="441922"/>
                    </a:solidFill>
                    <a:latin typeface="Klavika Medium"/>
                    <a:cs typeface="Klavika Medium"/>
                  </a:rPr>
                  <a:t>Competitividad</a:t>
                </a:r>
                <a:endParaRPr lang="es-CL" sz="2000" b="1">
                  <a:solidFill>
                    <a:srgbClr val="441922"/>
                  </a:solidFill>
                  <a:latin typeface="Klavika Medium"/>
                  <a:cs typeface="Klavika Medium"/>
                </a:endParaRPr>
              </a:p>
            </p:txBody>
          </p:sp>
          <p:grpSp>
            <p:nvGrpSpPr>
              <p:cNvPr id="14" name="Agrupar 2"/>
              <p:cNvGrpSpPr/>
              <p:nvPr/>
            </p:nvGrpSpPr>
            <p:grpSpPr>
              <a:xfrm>
                <a:off x="5016500" y="4437112"/>
                <a:ext cx="1427708" cy="914400"/>
                <a:chOff x="5016500" y="4437112"/>
                <a:chExt cx="1427708" cy="914400"/>
              </a:xfrm>
            </p:grpSpPr>
            <p:sp>
              <p:nvSpPr>
                <p:cNvPr id="15" name="3 Triángulo isósceles"/>
                <p:cNvSpPr/>
                <p:nvPr/>
              </p:nvSpPr>
              <p:spPr>
                <a:xfrm>
                  <a:off x="5016500" y="4437112"/>
                  <a:ext cx="1060704" cy="914400"/>
                </a:xfrm>
                <a:prstGeom prst="triangle">
                  <a:avLst/>
                </a:prstGeom>
                <a:solidFill>
                  <a:srgbClr val="C05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Menos 12"/>
                <p:cNvSpPr/>
                <p:nvPr/>
              </p:nvSpPr>
              <p:spPr>
                <a:xfrm>
                  <a:off x="5920911" y="4437112"/>
                  <a:ext cx="523297" cy="523297"/>
                </a:xfrm>
                <a:prstGeom prst="mathMinus">
                  <a:avLst/>
                </a:prstGeom>
                <a:solidFill>
                  <a:srgbClr val="C0504D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030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555901"/>
            <a:ext cx="6259803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_tradnl" sz="2800" smtClean="0">
                <a:solidFill>
                  <a:schemeClr val="bg1"/>
                </a:solidFill>
                <a:latin typeface="Klavika Medium"/>
                <a:cs typeface="Klavika Medium"/>
              </a:rPr>
              <a:t>Sociedad Nacional de Minería F. G.</a:t>
            </a:r>
            <a:endParaRPr lang="es-ES_tradnl" sz="2800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sp>
        <p:nvSpPr>
          <p:cNvPr id="5" name="Rectángulo 3"/>
          <p:cNvSpPr>
            <a:spLocks noChangeAspect="1"/>
          </p:cNvSpPr>
          <p:nvPr/>
        </p:nvSpPr>
        <p:spPr>
          <a:xfrm rot="16200000">
            <a:off x="4136706" y="1850700"/>
            <a:ext cx="836708" cy="9177881"/>
          </a:xfrm>
          <a:prstGeom prst="rect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5388" y="617691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sz="2800" err="1" smtClean="0">
                <a:solidFill>
                  <a:prstClr val="white"/>
                </a:solidFill>
                <a:latin typeface="Klavika Medium"/>
                <a:cs typeface="Klavika Medium"/>
              </a:rPr>
              <a:t>Sonami representa la minería privada de Chile</a:t>
            </a:r>
            <a:endParaRPr lang="es-ES" sz="2800">
              <a:solidFill>
                <a:prstClr val="white"/>
              </a:solidFill>
              <a:latin typeface="Klavika Medium"/>
              <a:cs typeface="Klavika Medium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971550" y="1844824"/>
            <a:ext cx="67691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914400"/>
            <a:r>
              <a:rPr lang="es-CL" sz="2800" smtClean="0">
                <a:solidFill>
                  <a:srgbClr val="000000"/>
                </a:solidFill>
                <a:latin typeface="Klavika Medium"/>
                <a:ea typeface="+mn-ea"/>
                <a:cs typeface="Times New Roman" pitchFamily="18" charset="0"/>
              </a:rPr>
              <a:t>La Sociedad Nacional de Minería F.G. (SONAMI) es una Federación Gremial, que agrupa a los empresarios mineros privados de Chile. Fue fundada el 26 de septiembre de 1883 y es una de las instituciones empresariales más antigua de Latinoamérica.</a:t>
            </a:r>
            <a:endParaRPr lang="es-CL" sz="2800" smtClean="0">
              <a:solidFill>
                <a:srgbClr val="000000"/>
              </a:solidFill>
              <a:latin typeface="Klavika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33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555901"/>
            <a:ext cx="6259803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3200" smtClean="0">
                <a:solidFill>
                  <a:schemeClr val="bg1"/>
                </a:solidFill>
                <a:latin typeface="Klavika Medium"/>
                <a:cs typeface="Klavika Medium"/>
              </a:rPr>
              <a:t>Desafíos Estratégicos</a:t>
            </a:r>
            <a:endParaRPr lang="es-ES_tradnl" sz="3200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556792"/>
            <a:ext cx="91440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s-CL" altLang="es-CL" sz="2800" smtClean="0">
                <a:latin typeface="Times" pitchFamily="18" charset="0"/>
              </a:rPr>
              <a:t>La Industria Minera enfrenta, cada vez, un escenario de mayor complejidad:</a:t>
            </a:r>
          </a:p>
          <a:p>
            <a:pPr lvl="2">
              <a:lnSpc>
                <a:spcPct val="110000"/>
              </a:lnSpc>
              <a:spcBef>
                <a:spcPct val="50000"/>
              </a:spcBef>
              <a:buClr>
                <a:srgbClr val="990000"/>
              </a:buClr>
              <a:buSzPct val="95000"/>
              <a:buFont typeface="Wingdings" pitchFamily="2" charset="2"/>
              <a:buChar char="v"/>
            </a:pPr>
            <a:r>
              <a:rPr lang="es-CL" altLang="es-CL" sz="2800" smtClean="0">
                <a:latin typeface="Times" pitchFamily="18" charset="0"/>
              </a:rPr>
              <a:t> Social: mayor participación de grupos de interés y comunidades.</a:t>
            </a:r>
          </a:p>
          <a:p>
            <a:pPr lvl="2">
              <a:lnSpc>
                <a:spcPct val="110000"/>
              </a:lnSpc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v"/>
            </a:pPr>
            <a:r>
              <a:rPr lang="es-CL" altLang="es-CL" sz="2800" smtClean="0">
                <a:latin typeface="Times" pitchFamily="18" charset="0"/>
              </a:rPr>
              <a:t>  Político: la minería seguirá siendo un tema relevante en la agenda política. Foco de atención en distribución de beneficios.</a:t>
            </a:r>
          </a:p>
          <a:p>
            <a:pPr lvl="2">
              <a:lnSpc>
                <a:spcPct val="110000"/>
              </a:lnSpc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v"/>
            </a:pPr>
            <a:r>
              <a:rPr lang="es-CL" altLang="es-CL" sz="2800" smtClean="0">
                <a:latin typeface="Times" pitchFamily="18" charset="0"/>
              </a:rPr>
              <a:t> Medioambiental: normativas cada vez más exigentes.</a:t>
            </a:r>
          </a:p>
          <a:p>
            <a:pPr lvl="2">
              <a:lnSpc>
                <a:spcPct val="110000"/>
              </a:lnSpc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v"/>
            </a:pPr>
            <a:r>
              <a:rPr lang="es-CL" altLang="es-CL" sz="2800" smtClean="0">
                <a:latin typeface="Times" pitchFamily="18" charset="0"/>
              </a:rPr>
              <a:t> Técnico: leyes decrecientes</a:t>
            </a:r>
            <a:r>
              <a:rPr lang="es-CL" altLang="es-CL" sz="2800" smtClean="0">
                <a:solidFill>
                  <a:srgbClr val="000000"/>
                </a:solidFill>
                <a:latin typeface="Times" pitchFamily="18" charset="0"/>
                <a:cs typeface="Times New Roman" pitchFamily="18" charset="0"/>
              </a:rPr>
              <a:t>	</a:t>
            </a:r>
            <a:endParaRPr lang="es-ES" altLang="es-CL" sz="2800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555901"/>
            <a:ext cx="6259803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3200" smtClean="0">
                <a:solidFill>
                  <a:schemeClr val="bg1"/>
                </a:solidFill>
                <a:latin typeface="Klavika Medium"/>
                <a:cs typeface="Klavika Medium"/>
              </a:rPr>
              <a:t>Desafíos de la Minería Chilena</a:t>
            </a:r>
            <a:endParaRPr lang="es-ES_tradnl" sz="3200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rgbClr val="990000"/>
              </a:buClr>
              <a:buFont typeface="Wingdings" pitchFamily="2" charset="2"/>
              <a:buNone/>
            </a:pPr>
            <a:endParaRPr lang="es-CL" altLang="es-CL" sz="2800" smtClean="0">
              <a:solidFill>
                <a:prstClr val="black"/>
              </a:solidFill>
              <a:latin typeface="Times" pitchFamily="18" charset="0"/>
            </a:endParaRPr>
          </a:p>
          <a:p>
            <a:pPr lvl="2">
              <a:lnSpc>
                <a:spcPct val="110000"/>
              </a:lnSpc>
              <a:spcBef>
                <a:spcPct val="50000"/>
              </a:spcBef>
              <a:buClr>
                <a:srgbClr val="990000"/>
              </a:buClr>
              <a:buSzPct val="95000"/>
              <a:buFont typeface="Wingdings" pitchFamily="2" charset="2"/>
              <a:buChar char="v"/>
            </a:pPr>
            <a:r>
              <a:rPr lang="es-CL" altLang="es-CL" sz="2800" smtClean="0">
                <a:solidFill>
                  <a:prstClr val="black"/>
                </a:solidFill>
                <a:latin typeface="Times" pitchFamily="18" charset="0"/>
              </a:rPr>
              <a:t> Aceptación y reconocimiento de la Industria</a:t>
            </a:r>
          </a:p>
          <a:p>
            <a:pPr lvl="2">
              <a:lnSpc>
                <a:spcPct val="110000"/>
              </a:lnSpc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v"/>
            </a:pPr>
            <a:r>
              <a:rPr lang="es-CL" altLang="es-CL" sz="2800" smtClean="0">
                <a:solidFill>
                  <a:prstClr val="black"/>
                </a:solidFill>
                <a:latin typeface="Times" pitchFamily="18" charset="0"/>
              </a:rPr>
              <a:t> Marco Institucional regulatorio</a:t>
            </a:r>
          </a:p>
          <a:p>
            <a:pPr lvl="2">
              <a:lnSpc>
                <a:spcPct val="110000"/>
              </a:lnSpc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v"/>
            </a:pPr>
            <a:r>
              <a:rPr lang="es-CL" altLang="es-CL" sz="2800" smtClean="0">
                <a:solidFill>
                  <a:prstClr val="black"/>
                </a:solidFill>
                <a:latin typeface="Times" pitchFamily="18" charset="0"/>
              </a:rPr>
              <a:t> Energía y Recursos Hídricos</a:t>
            </a:r>
          </a:p>
          <a:p>
            <a:pPr lvl="2">
              <a:lnSpc>
                <a:spcPct val="110000"/>
              </a:lnSpc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v"/>
            </a:pPr>
            <a:r>
              <a:rPr lang="es-CL" altLang="es-CL" sz="2800" smtClean="0">
                <a:solidFill>
                  <a:prstClr val="black"/>
                </a:solidFill>
                <a:latin typeface="Times" pitchFamily="18" charset="0"/>
              </a:rPr>
              <a:t> Innovación y Transferencia Tecnológica</a:t>
            </a:r>
          </a:p>
          <a:p>
            <a:pPr lvl="2">
              <a:lnSpc>
                <a:spcPct val="110000"/>
              </a:lnSpc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v"/>
            </a:pPr>
            <a:r>
              <a:rPr lang="es-CL" altLang="es-CL" sz="280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es-CL" altLang="es-CL" sz="2800" smtClean="0">
                <a:solidFill>
                  <a:prstClr val="black"/>
                </a:solidFill>
                <a:latin typeface="Times" pitchFamily="18" charset="0"/>
              </a:rPr>
              <a:t>Sustentabilidad</a:t>
            </a:r>
          </a:p>
          <a:p>
            <a:pPr lvl="2">
              <a:lnSpc>
                <a:spcPct val="110000"/>
              </a:lnSpc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v"/>
            </a:pPr>
            <a:r>
              <a:rPr lang="es-CL" altLang="es-CL" sz="280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es-CL" altLang="es-CL" sz="2800" smtClean="0">
                <a:solidFill>
                  <a:prstClr val="black"/>
                </a:solidFill>
                <a:latin typeface="Times" pitchFamily="18" charset="0"/>
              </a:rPr>
              <a:t>Capital Humano</a:t>
            </a:r>
            <a:endParaRPr lang="es-ES" altLang="es-CL" sz="2800" smtClean="0">
              <a:solidFill>
                <a:prstClr val="black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6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434311"/>
            <a:ext cx="6264239" cy="659997"/>
          </a:xfrm>
          <a:prstGeom prst="rect">
            <a:avLst/>
          </a:prstGeom>
        </p:spPr>
        <p:txBody>
          <a:bodyPr/>
          <a:lstStyle/>
          <a:p>
            <a:r>
              <a:rPr lang="es-CL" sz="2800" smtClean="0">
                <a:solidFill>
                  <a:srgbClr val="FFFFFF"/>
                </a:solidFill>
                <a:latin typeface="Klavika Medium"/>
                <a:cs typeface="Klavika Medium"/>
              </a:rPr>
              <a:t>Desafío Estratégico de la Minería</a:t>
            </a:r>
            <a:endParaRPr lang="es-CL" sz="2800">
              <a:solidFill>
                <a:srgbClr val="FFFFFF"/>
              </a:solidFill>
              <a:latin typeface="Klavika Medium"/>
              <a:cs typeface="Klavika Medium"/>
            </a:endParaRPr>
          </a:p>
        </p:txBody>
      </p:sp>
      <p:pic>
        <p:nvPicPr>
          <p:cNvPr id="4" name="Picture 2" descr="https://encrypted-tbn3.gstatic.com/images?q=tbn:ANd9GcQIQipRVzFsaiL9LHDw5npKIfiwUs_4Aa-TPRHzYJt8fLcUESws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916833"/>
            <a:ext cx="4248472" cy="38164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6"/>
          <p:cNvSpPr/>
          <p:nvPr/>
        </p:nvSpPr>
        <p:spPr>
          <a:xfrm>
            <a:off x="4644008" y="2852936"/>
            <a:ext cx="3384376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MX" sz="3200" smtClean="0">
                <a:solidFill>
                  <a:srgbClr val="C30000"/>
                </a:solidFill>
                <a:latin typeface="Klavika Medium"/>
                <a:cs typeface="Klavika Medium"/>
              </a:rPr>
              <a:t>Recuperar nuestra competitividad…</a:t>
            </a:r>
          </a:p>
          <a:p>
            <a:pPr>
              <a:spcBef>
                <a:spcPct val="20000"/>
              </a:spcBef>
            </a:pPr>
            <a:r>
              <a:rPr lang="es-MX" sz="3200" smtClean="0">
                <a:solidFill>
                  <a:srgbClr val="C30000"/>
                </a:solidFill>
                <a:latin typeface="Klavika Medium"/>
                <a:cs typeface="Klavika Medium"/>
              </a:rPr>
              <a:t>Que es una tarea de todos.</a:t>
            </a:r>
          </a:p>
        </p:txBody>
      </p:sp>
    </p:spTree>
    <p:extLst>
      <p:ext uri="{BB962C8B-B14F-4D97-AF65-F5344CB8AC3E}">
        <p14:creationId xmlns:p14="http://schemas.microsoft.com/office/powerpoint/2010/main" val="78713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555901"/>
            <a:ext cx="6259803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_tradnl" sz="3600" smtClean="0">
                <a:solidFill>
                  <a:schemeClr val="bg1"/>
                </a:solidFill>
                <a:latin typeface="Klavika Medium"/>
                <a:cs typeface="Klavika Medium"/>
              </a:rPr>
              <a:t>Reflexiones Finales</a:t>
            </a:r>
            <a:endParaRPr lang="es-ES_tradnl" sz="3600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sp>
        <p:nvSpPr>
          <p:cNvPr id="5" name="Rectángulo 3"/>
          <p:cNvSpPr>
            <a:spLocks noChangeAspect="1"/>
          </p:cNvSpPr>
          <p:nvPr/>
        </p:nvSpPr>
        <p:spPr>
          <a:xfrm rot="16200000">
            <a:off x="4136706" y="1850700"/>
            <a:ext cx="836708" cy="9177881"/>
          </a:xfrm>
          <a:prstGeom prst="rect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0825" y="2204864"/>
            <a:ext cx="88931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50021"/>
              </a:buClr>
              <a:buSzPct val="110000"/>
              <a:buFont typeface="Wingdings" pitchFamily="2" charset="2"/>
              <a:buChar char="Ø"/>
            </a:pPr>
            <a:r>
              <a:rPr lang="es-CL" altLang="es-CL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</a:rPr>
              <a:t>  La Sociedad Nacional de Minería (SONAMI)</a:t>
            </a:r>
          </a:p>
          <a:p>
            <a:pPr>
              <a:buClr>
                <a:srgbClr val="A50021"/>
              </a:buClr>
              <a:buSzPct val="110000"/>
              <a:buFont typeface="Wingdings" pitchFamily="2" charset="2"/>
              <a:buChar char="Ø"/>
            </a:pPr>
            <a:r>
              <a:rPr lang="es-CL" altLang="es-CL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</a:rPr>
              <a:t>  Minería como Factor de Desarrollo en Chile</a:t>
            </a:r>
          </a:p>
          <a:p>
            <a:pPr>
              <a:buClr>
                <a:srgbClr val="A50021"/>
              </a:buClr>
              <a:buSzPct val="110000"/>
              <a:buFont typeface="Wingdings" pitchFamily="2" charset="2"/>
              <a:buChar char="Ø"/>
            </a:pPr>
            <a:r>
              <a:rPr lang="es-CL" altLang="es-CL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</a:rPr>
              <a:t>  Competitividad &amp; Desafíos </a:t>
            </a:r>
          </a:p>
          <a:p>
            <a:pPr>
              <a:buClr>
                <a:srgbClr val="A50021"/>
              </a:buClr>
              <a:buSzPct val="110000"/>
              <a:buFont typeface="Wingdings" pitchFamily="2" charset="2"/>
              <a:buChar char="Ø"/>
            </a:pPr>
            <a:r>
              <a:rPr lang="es-CL" altLang="es-CL" smtClean="0">
                <a:solidFill>
                  <a:prstClr val="black"/>
                </a:solidFill>
                <a:latin typeface="Times" pitchFamily="18" charset="0"/>
              </a:rPr>
              <a:t>  Reflexiones Finales</a:t>
            </a:r>
          </a:p>
        </p:txBody>
      </p:sp>
    </p:spTree>
    <p:extLst>
      <p:ext uri="{BB962C8B-B14F-4D97-AF65-F5344CB8AC3E}">
        <p14:creationId xmlns:p14="http://schemas.microsoft.com/office/powerpoint/2010/main" val="137252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555901"/>
            <a:ext cx="6259803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2800" smtClean="0">
                <a:solidFill>
                  <a:schemeClr val="bg1"/>
                </a:solidFill>
                <a:latin typeface="Klavika Medium"/>
                <a:cs typeface="Klavika Medium"/>
              </a:rPr>
              <a:t>Reflexiones Finales</a:t>
            </a:r>
            <a:endParaRPr lang="es-ES_tradnl" sz="2800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1460" y="1628775"/>
            <a:ext cx="72009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SzPct val="80000"/>
            </a:pPr>
            <a:r>
              <a:rPr lang="es-ES_tradnl" altLang="es-CL" sz="3200">
                <a:latin typeface="Times New Roman" pitchFamily="18" charset="0"/>
                <a:cs typeface="Arial" pitchFamily="34" charset="0"/>
              </a:rPr>
              <a:t>Vivir mejor que nuestros padres nos parece natural. De igual manera esperamos que nuestros hijos tengan un mejor nivel de vida que nosotros. </a:t>
            </a:r>
            <a:endParaRPr lang="es-ES_tradnl" altLang="es-CL" sz="3200" smtClean="0">
              <a:latin typeface="Times New Roman" pitchFamily="18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50000"/>
              </a:spcBef>
              <a:buSzPct val="80000"/>
            </a:pPr>
            <a:r>
              <a:rPr lang="es-ES_tradnl" altLang="es-CL" sz="3200" smtClean="0">
                <a:latin typeface="Times New Roman" pitchFamily="18" charset="0"/>
                <a:cs typeface="Arial" pitchFamily="34" charset="0"/>
              </a:rPr>
              <a:t>Habitamos </a:t>
            </a:r>
            <a:r>
              <a:rPr lang="es-ES_tradnl" altLang="es-CL" sz="3200">
                <a:latin typeface="Times New Roman" pitchFamily="18" charset="0"/>
                <a:cs typeface="Arial" pitchFamily="34" charset="0"/>
              </a:rPr>
              <a:t>un mundo en que el progreso es algo normal y ello nos hace olvidar que no es un derecho que alguien nos </a:t>
            </a:r>
            <a:r>
              <a:rPr lang="es-ES_tradnl" altLang="es-CL" sz="3200" smtClean="0">
                <a:latin typeface="Times New Roman" pitchFamily="18" charset="0"/>
                <a:cs typeface="Arial" pitchFamily="34" charset="0"/>
              </a:rPr>
              <a:t>otorga, </a:t>
            </a:r>
            <a:r>
              <a:rPr lang="es-ES_tradnl" altLang="es-CL" sz="3200">
                <a:latin typeface="Times New Roman" pitchFamily="18" charset="0"/>
                <a:cs typeface="Arial" pitchFamily="34" charset="0"/>
              </a:rPr>
              <a:t>sino el fruto de nuestra propia inventiva y esfuerzo organizado. </a:t>
            </a:r>
            <a:endParaRPr lang="es-ES" altLang="es-CL" sz="3200">
              <a:latin typeface="Times New Roman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0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555901"/>
            <a:ext cx="6259803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2800" smtClean="0">
                <a:solidFill>
                  <a:schemeClr val="bg1"/>
                </a:solidFill>
                <a:latin typeface="Klavika Medium"/>
                <a:cs typeface="Klavika Medium"/>
              </a:rPr>
              <a:t>Reflexiones Finales</a:t>
            </a:r>
            <a:endParaRPr lang="es-ES_tradnl" sz="2800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1312" y="1700808"/>
            <a:ext cx="756108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SzPct val="80000"/>
            </a:pPr>
            <a:r>
              <a:rPr lang="es-ES_tradnl" altLang="es-CL" sz="3200">
                <a:latin typeface="Times New Roman" pitchFamily="18" charset="0"/>
                <a:cs typeface="Arial" pitchFamily="34" charset="0"/>
              </a:rPr>
              <a:t>Debemos tener muy claro que lo que marca la diferencia en el desarrollo de los países, no son la disponibilidad de recursos naturales.</a:t>
            </a:r>
          </a:p>
          <a:p>
            <a:pPr marL="0" indent="0" eaLnBrk="1" hangingPunct="1">
              <a:spcBef>
                <a:spcPct val="50000"/>
              </a:spcBef>
              <a:buSzPct val="80000"/>
            </a:pPr>
            <a:r>
              <a:rPr lang="es-ES_tradnl" altLang="es-CL" sz="3200">
                <a:latin typeface="Times New Roman" pitchFamily="18" charset="0"/>
                <a:cs typeface="Arial" pitchFamily="34" charset="0"/>
              </a:rPr>
              <a:t>Son las personas, sus conocimientos, como se organizan para trabajar en armonía y sus motivaciones y valores lo que realmente importa. </a:t>
            </a:r>
          </a:p>
        </p:txBody>
      </p:sp>
    </p:spTree>
    <p:extLst>
      <p:ext uri="{BB962C8B-B14F-4D97-AF65-F5344CB8AC3E}">
        <p14:creationId xmlns:p14="http://schemas.microsoft.com/office/powerpoint/2010/main" val="398200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555901"/>
            <a:ext cx="6259803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2800" smtClean="0">
                <a:solidFill>
                  <a:schemeClr val="bg1"/>
                </a:solidFill>
                <a:latin typeface="Klavika Medium"/>
                <a:cs typeface="Klavika Medium"/>
              </a:rPr>
              <a:t>Reflexiones Finales</a:t>
            </a:r>
            <a:endParaRPr lang="es-ES_tradnl" sz="2800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82488" y="1700213"/>
            <a:ext cx="7805936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SzPct val="80000"/>
            </a:pPr>
            <a:r>
              <a:rPr lang="es-ES_tradnl" altLang="es-CL" sz="3200">
                <a:latin typeface="Times New Roman" pitchFamily="18" charset="0"/>
                <a:cs typeface="Arial" pitchFamily="34" charset="0"/>
              </a:rPr>
              <a:t>Dicho en otros términos, es el capital humano, definido en su sentido más amplio, el que permite a una sociedad progresar material y espiritualmente.</a:t>
            </a:r>
          </a:p>
          <a:p>
            <a:pPr marL="0" indent="0" eaLnBrk="1" hangingPunct="1">
              <a:spcBef>
                <a:spcPct val="50000"/>
              </a:spcBef>
              <a:buSzPct val="80000"/>
            </a:pPr>
            <a:r>
              <a:rPr lang="es-ES_tradnl" altLang="es-CL" sz="3200" smtClean="0">
                <a:latin typeface="Times New Roman" pitchFamily="18" charset="0"/>
                <a:cs typeface="Arial" pitchFamily="34" charset="0"/>
              </a:rPr>
              <a:t>Una </a:t>
            </a:r>
            <a:r>
              <a:rPr lang="es-ES_tradnl" altLang="es-CL" sz="3200">
                <a:latin typeface="Times New Roman" pitchFamily="18" charset="0"/>
                <a:cs typeface="Arial" pitchFamily="34" charset="0"/>
              </a:rPr>
              <a:t>de las herramientas más potentes con que se cuenta para potenciar nuestro capital humano es la educación, que es la base fundamental de nuestro tránsito al </a:t>
            </a:r>
            <a:r>
              <a:rPr lang="es-ES_tradnl" altLang="es-CL" sz="3200" smtClean="0">
                <a:latin typeface="Times New Roman" pitchFamily="18" charset="0"/>
                <a:cs typeface="Arial" pitchFamily="34" charset="0"/>
              </a:rPr>
              <a:t>desarrollo</a:t>
            </a:r>
            <a:endParaRPr lang="es-ES_tradnl" altLang="es-CL" sz="3200">
              <a:latin typeface="Times New Roman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32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555901"/>
            <a:ext cx="6259803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2800" smtClean="0">
                <a:solidFill>
                  <a:schemeClr val="bg1"/>
                </a:solidFill>
                <a:latin typeface="Klavika Medium"/>
                <a:cs typeface="Klavika Medium"/>
              </a:rPr>
              <a:t>Reflexiones Finales</a:t>
            </a:r>
            <a:endParaRPr lang="es-ES_tradnl" sz="2800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1460" y="1754807"/>
            <a:ext cx="72009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SzPct val="80000"/>
            </a:pPr>
            <a:r>
              <a:rPr lang="es-ES_tradnl" altLang="es-CL" sz="3200">
                <a:latin typeface="Times New Roman" pitchFamily="18" charset="0"/>
                <a:cs typeface="Arial" pitchFamily="34" charset="0"/>
              </a:rPr>
              <a:t>En consecuencia, creo firmemente que, sin descuidar ningún tópico de la acción de Responsabilidad Social de la Industria Minera, debemos poner especial y decidido énfasis, en lo que diga relación con la educación, porque de esta forma estaremos aportando a la base fundamental del tránsito de nuestra nación al desarrollo.</a:t>
            </a:r>
          </a:p>
          <a:p>
            <a:pPr algn="just" eaLnBrk="1" hangingPunct="1">
              <a:spcBef>
                <a:spcPct val="50000"/>
              </a:spcBef>
              <a:buSzPct val="80000"/>
              <a:buFontTx/>
              <a:buBlip>
                <a:blip r:embed="rId2"/>
              </a:buBlip>
            </a:pPr>
            <a:endParaRPr lang="es-ES" altLang="es-CL" sz="320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0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7486" y="471248"/>
            <a:ext cx="6259803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2400" smtClean="0">
                <a:solidFill>
                  <a:schemeClr val="bg1"/>
                </a:solidFill>
                <a:latin typeface="Klavika Medium"/>
                <a:cs typeface="Klavika Medium"/>
              </a:rPr>
              <a:t>Los recursos mineros, por si solos,           NO ASEGURAN EL DESARROLLO</a:t>
            </a:r>
            <a:endParaRPr lang="es-ES_tradnl" sz="2400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2340768" y="4730246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sz="2800" b="1" smtClean="0">
                <a:solidFill>
                  <a:prstClr val="white"/>
                </a:solidFill>
                <a:latin typeface="Klavika Medium"/>
                <a:cs typeface="Klavika Medium"/>
              </a:rPr>
              <a:t>Muchas Gracias...</a:t>
            </a:r>
            <a:endParaRPr lang="es-ES" sz="2800" b="1">
              <a:solidFill>
                <a:prstClr val="white"/>
              </a:solidFill>
              <a:latin typeface="Klavika Medium"/>
              <a:cs typeface="Klavika Medium"/>
            </a:endParaRPr>
          </a:p>
        </p:txBody>
      </p:sp>
      <p:pic>
        <p:nvPicPr>
          <p:cNvPr id="6" name="Picture 4" descr="FAM0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6537" y="1772816"/>
            <a:ext cx="5195490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</p:spPr>
      </p:pic>
      <p:sp>
        <p:nvSpPr>
          <p:cNvPr id="10" name="Rectángulo 2"/>
          <p:cNvSpPr/>
          <p:nvPr/>
        </p:nvSpPr>
        <p:spPr>
          <a:xfrm>
            <a:off x="5508104" y="1556792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MX" sz="2400">
                <a:solidFill>
                  <a:srgbClr val="441922"/>
                </a:solidFill>
                <a:latin typeface="Klavika Medium"/>
                <a:cs typeface="Klavika Medium"/>
              </a:rPr>
              <a:t>Poseer recursos mineros es una </a:t>
            </a:r>
            <a:r>
              <a:rPr lang="es-MX" sz="2400" b="1">
                <a:solidFill>
                  <a:srgbClr val="C30000"/>
                </a:solidFill>
                <a:latin typeface="Klavika Medium"/>
                <a:cs typeface="Klavika Medium"/>
              </a:rPr>
              <a:t>condición necesaria, pero no suficiente</a:t>
            </a:r>
            <a:r>
              <a:rPr lang="es-MX" sz="2400">
                <a:solidFill>
                  <a:srgbClr val="C30000"/>
                </a:solidFill>
                <a:latin typeface="Klavika Medium"/>
                <a:cs typeface="Klavika Medium"/>
              </a:rPr>
              <a:t> </a:t>
            </a:r>
            <a:r>
              <a:rPr lang="es-MX" sz="2400">
                <a:solidFill>
                  <a:srgbClr val="441922"/>
                </a:solidFill>
                <a:latin typeface="Klavika Medium"/>
                <a:cs typeface="Klavika Medium"/>
              </a:rPr>
              <a:t>para desarrollar la </a:t>
            </a:r>
            <a:r>
              <a:rPr lang="es-MX" sz="2400" smtClean="0">
                <a:solidFill>
                  <a:srgbClr val="441922"/>
                </a:solidFill>
                <a:latin typeface="Klavika Medium"/>
                <a:cs typeface="Klavika Medium"/>
              </a:rPr>
              <a:t>minería.</a:t>
            </a:r>
            <a:endParaRPr lang="es-MX" sz="2400">
              <a:solidFill>
                <a:srgbClr val="441922"/>
              </a:solidFill>
              <a:latin typeface="Klavika Medium"/>
              <a:cs typeface="Klavika Medium"/>
            </a:endParaRPr>
          </a:p>
        </p:txBody>
      </p:sp>
      <p:sp>
        <p:nvSpPr>
          <p:cNvPr id="12" name="Rectángulo 6"/>
          <p:cNvSpPr/>
          <p:nvPr/>
        </p:nvSpPr>
        <p:spPr>
          <a:xfrm>
            <a:off x="5580112" y="3933056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MX" sz="2400">
                <a:solidFill>
                  <a:srgbClr val="1F497D">
                    <a:lumMod val="75000"/>
                  </a:srgbClr>
                </a:solidFill>
                <a:latin typeface="Klavika Medium"/>
                <a:cs typeface="Klavika Medium"/>
              </a:rPr>
              <a:t>Se requiere un conjunto de factores y condiciones, que </a:t>
            </a:r>
            <a:r>
              <a:rPr lang="es-MX" sz="2400" b="1">
                <a:solidFill>
                  <a:srgbClr val="C30000"/>
                </a:solidFill>
                <a:latin typeface="Klavika Medium"/>
                <a:cs typeface="Klavika Medium"/>
              </a:rPr>
              <a:t>cuesta mucho alcanzar y muy poco perder.</a:t>
            </a:r>
            <a:endParaRPr lang="en-US" sz="2400" b="1">
              <a:solidFill>
                <a:srgbClr val="C30000"/>
              </a:solidFill>
              <a:latin typeface="Klavika Medium"/>
              <a:cs typeface="Klavika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0520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555901"/>
            <a:ext cx="6259803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_tradnl" sz="2800" smtClean="0">
                <a:solidFill>
                  <a:schemeClr val="bg1"/>
                </a:solidFill>
                <a:latin typeface="Klavika Medium"/>
                <a:cs typeface="Klavika Medium"/>
              </a:rPr>
              <a:t>Sociedad Nacional de Minería</a:t>
            </a:r>
            <a:endParaRPr lang="es-ES_tradnl" sz="2800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pic>
        <p:nvPicPr>
          <p:cNvPr id="4" name="Picture 5" descr="Fotos Minería 2006 (1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84313"/>
            <a:ext cx="9144000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1188" y="5157788"/>
            <a:ext cx="79248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altLang="es-CL" sz="3600" b="1" smtClean="0">
                <a:solidFill>
                  <a:srgbClr val="333399"/>
                </a:solidFill>
                <a:latin typeface="Trebuchet MS" pitchFamily="34" charset="0"/>
                <a:cs typeface="Arial" pitchFamily="34" charset="0"/>
              </a:rPr>
              <a:t>A</a:t>
            </a:r>
            <a:r>
              <a:rPr lang="en-US" altLang="es-CL" sz="2200" smtClean="0">
                <a:solidFill>
                  <a:srgbClr val="BBE0E3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altLang="es-CL" sz="2400" smtClean="0">
                <a:solidFill>
                  <a:srgbClr val="FFFFFF"/>
                </a:solidFill>
                <a:latin typeface="Times" pitchFamily="18" charset="0"/>
                <a:cs typeface="Arial" pitchFamily="34" charset="0"/>
              </a:rPr>
              <a:t>  </a:t>
            </a:r>
            <a:r>
              <a:rPr lang="en-US" altLang="es-CL" sz="4800" err="1" smtClean="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buenas  </a:t>
            </a:r>
            <a:r>
              <a:rPr lang="en-US" altLang="es-CL" sz="3800" err="1" smtClean="0">
                <a:solidFill>
                  <a:srgbClr val="333399"/>
                </a:solidFill>
                <a:latin typeface="Trebuchet MS" pitchFamily="34" charset="0"/>
                <a:cs typeface="Arial" pitchFamily="34" charset="0"/>
              </a:rPr>
              <a:t>políticas   públicas</a:t>
            </a:r>
            <a:endParaRPr lang="en-US" altLang="es-CL" sz="3800" smtClean="0">
              <a:solidFill>
                <a:srgbClr val="333399"/>
              </a:solidFill>
              <a:latin typeface="Trebuchet MS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80000"/>
              </a:lnSpc>
            </a:pPr>
            <a:r>
              <a:rPr lang="en-US" altLang="es-CL" sz="2800" smtClean="0">
                <a:solidFill>
                  <a:srgbClr val="333399"/>
                </a:solidFill>
                <a:latin typeface="Trebuchet MS" pitchFamily="34" charset="0"/>
                <a:cs typeface="Arial" pitchFamily="34" charset="0"/>
              </a:rPr>
              <a:t>la</a:t>
            </a:r>
            <a:r>
              <a:rPr lang="en-US" altLang="es-CL" sz="2800" smtClean="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   </a:t>
            </a:r>
            <a:r>
              <a:rPr lang="en-US" altLang="es-CL" sz="4800" err="1" smtClean="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minería</a:t>
            </a:r>
            <a:r>
              <a:rPr lang="en-US" altLang="es-CL" sz="4400" smtClean="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  </a:t>
            </a:r>
            <a:r>
              <a:rPr lang="en-US" altLang="es-CL" sz="2400" smtClean="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 </a:t>
            </a:r>
            <a:r>
              <a:rPr lang="en-US" altLang="es-CL" sz="3800" err="1" smtClean="0">
                <a:solidFill>
                  <a:srgbClr val="333399"/>
                </a:solidFill>
                <a:latin typeface="Trebuchet MS" pitchFamily="34" charset="0"/>
                <a:cs typeface="Arial" pitchFamily="34" charset="0"/>
              </a:rPr>
              <a:t>responderá</a:t>
            </a:r>
            <a:r>
              <a:rPr lang="en-US" altLang="es-CL" sz="3200" smtClean="0">
                <a:solidFill>
                  <a:srgbClr val="333399"/>
                </a:solidFill>
                <a:latin typeface="Times" pitchFamily="18" charset="0"/>
                <a:cs typeface="Arial" pitchFamily="34" charset="0"/>
              </a:rPr>
              <a:t>    </a:t>
            </a:r>
            <a:r>
              <a:rPr lang="en-US" altLang="es-CL" sz="5200" err="1" smtClean="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siempre</a:t>
            </a:r>
            <a:endParaRPr lang="es-ES_tradnl" altLang="es-CL" sz="5200" b="1" i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4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555901"/>
            <a:ext cx="6259803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_tradnl" sz="2800" smtClean="0">
                <a:solidFill>
                  <a:schemeClr val="bg1"/>
                </a:solidFill>
                <a:latin typeface="Klavika Medium"/>
                <a:cs typeface="Klavika Medium"/>
              </a:rPr>
              <a:t>Sociedad Nacional de Minería F. G.</a:t>
            </a:r>
            <a:endParaRPr lang="es-ES_tradnl" sz="2800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sp>
        <p:nvSpPr>
          <p:cNvPr id="5" name="Rectángulo 3"/>
          <p:cNvSpPr>
            <a:spLocks noChangeAspect="1"/>
          </p:cNvSpPr>
          <p:nvPr/>
        </p:nvSpPr>
        <p:spPr>
          <a:xfrm rot="16200000">
            <a:off x="4136706" y="1850700"/>
            <a:ext cx="836708" cy="9177881"/>
          </a:xfrm>
          <a:prstGeom prst="rect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512" y="617691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sz="2800" smtClean="0">
                <a:solidFill>
                  <a:prstClr val="white"/>
                </a:solidFill>
                <a:latin typeface="Klavika Medium"/>
                <a:cs typeface="Klavika Medium"/>
              </a:rPr>
              <a:t>Fomentar el desarrollo de la minería privada</a:t>
            </a:r>
            <a:endParaRPr lang="es-ES" sz="2800">
              <a:solidFill>
                <a:prstClr val="white"/>
              </a:solidFill>
              <a:latin typeface="Klavika Medium"/>
              <a:cs typeface="Klavika Medium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4213" y="2101493"/>
            <a:ext cx="755967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BE0000"/>
              </a:buClr>
              <a:buSzPct val="120000"/>
              <a:buFont typeface="Wingdings" pitchFamily="2" charset="2"/>
              <a:buChar char="ü"/>
            </a:pPr>
            <a:r>
              <a:rPr lang="es-MX" sz="2000">
                <a:solidFill>
                  <a:prstClr val="black"/>
                </a:solidFill>
                <a:latin typeface="Klavika Medium"/>
              </a:rPr>
              <a:t> Fomentar el desarrollo de la minería privada</a:t>
            </a:r>
          </a:p>
          <a:p>
            <a:pPr eaLnBrk="1" hangingPunct="1">
              <a:spcBef>
                <a:spcPct val="50000"/>
              </a:spcBef>
              <a:buClr>
                <a:srgbClr val="BE0000"/>
              </a:buClr>
              <a:buSzPct val="120000"/>
              <a:buFont typeface="Wingdings" pitchFamily="2" charset="2"/>
              <a:buChar char="ü"/>
            </a:pPr>
            <a:r>
              <a:rPr lang="es-ES_tradnl" sz="2000">
                <a:solidFill>
                  <a:prstClr val="black"/>
                </a:solidFill>
                <a:latin typeface="Klavika Medium"/>
                <a:cs typeface="Arial"/>
              </a:rPr>
              <a:t>Ser el referente de la actividad minera privada en el país y representar los intereses de nuestros asociados ante los poderes públicos.</a:t>
            </a:r>
          </a:p>
          <a:p>
            <a:pPr eaLnBrk="1" hangingPunct="1">
              <a:spcBef>
                <a:spcPct val="50000"/>
              </a:spcBef>
              <a:buClr>
                <a:srgbClr val="BE0000"/>
              </a:buClr>
              <a:buSzPct val="120000"/>
              <a:buFont typeface="Wingdings" pitchFamily="2" charset="2"/>
              <a:buChar char="ü"/>
            </a:pPr>
            <a:r>
              <a:rPr lang="es-CL" sz="2000">
                <a:solidFill>
                  <a:prstClr val="black"/>
                </a:solidFill>
                <a:latin typeface="Klavika Medium"/>
              </a:rPr>
              <a:t>Prestar servicios de información y apoyo a nuestros asociados en materias técnicas, legales, laborales, ambientales, tributarias y económicas, entre otras.	</a:t>
            </a:r>
          </a:p>
          <a:p>
            <a:pPr eaLnBrk="1" hangingPunct="1">
              <a:spcBef>
                <a:spcPct val="50000"/>
              </a:spcBef>
              <a:buClr>
                <a:srgbClr val="BE0000"/>
              </a:buClr>
              <a:buSzPct val="120000"/>
              <a:buFont typeface="Wingdings" pitchFamily="2" charset="2"/>
              <a:buChar char="ü"/>
            </a:pPr>
            <a:r>
              <a:rPr lang="es-ES" sz="2000">
                <a:solidFill>
                  <a:prstClr val="black"/>
                </a:solidFill>
                <a:latin typeface="Klavika Medium"/>
              </a:rPr>
              <a:t>Representar a la minería privada chilena en organismos internacionales, especialmente vinculados a la industria minera.  (ICMM, SIM, IWCC, OLAMI-Internacional)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9142" y="1484784"/>
            <a:ext cx="82296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ES_tradnl" sz="2800">
                <a:solidFill>
                  <a:prstClr val="black"/>
                </a:solidFill>
                <a:latin typeface="Times New Roman" pitchFamily="18" charset="0"/>
              </a:rPr>
              <a:t>Trabajamos para cumplir los siguientes objetivos:</a:t>
            </a:r>
            <a:endParaRPr lang="es-ES" sz="28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4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555901"/>
            <a:ext cx="6259803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_tradnl" sz="2800" smtClean="0">
                <a:solidFill>
                  <a:schemeClr val="bg1"/>
                </a:solidFill>
                <a:latin typeface="Klavika Medium"/>
                <a:cs typeface="Klavika Medium"/>
              </a:rPr>
              <a:t>Sociedad Nacional de Minería F. G.</a:t>
            </a:r>
            <a:endParaRPr lang="es-ES_tradnl" sz="2800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512" y="617691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sz="2800" b="1" smtClean="0">
                <a:solidFill>
                  <a:prstClr val="white"/>
                </a:solidFill>
                <a:latin typeface="Klavika Medium"/>
                <a:cs typeface="Klavika Medium"/>
              </a:rPr>
              <a:t>Fundada hace 130 años, en septiembre de 1883</a:t>
            </a:r>
            <a:endParaRPr lang="es-ES" sz="2800" b="1">
              <a:solidFill>
                <a:prstClr val="white"/>
              </a:solidFill>
              <a:latin typeface="Klavika Medium"/>
              <a:cs typeface="Klavika Medium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675906"/>
              </p:ext>
            </p:extLst>
          </p:nvPr>
        </p:nvGraphicFramePr>
        <p:xfrm>
          <a:off x="467544" y="1412776"/>
          <a:ext cx="1765300" cy="5257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Fotografía de Photo Editor" r:id="rId2" imgW="3990476" imgH="3990476" progId="">
                  <p:embed/>
                </p:oleObj>
              </mc:Choice>
              <mc:Fallback>
                <p:oleObj name="Fotografía de Photo Editor" r:id="rId2" imgW="3990476" imgH="39904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2581" t="6897" r="3014" b="9943"/>
                      <a:stretch>
                        <a:fillRect/>
                      </a:stretch>
                    </p:blipFill>
                    <p:spPr>
                      <a:xfrm>
                        <a:off x="467544" y="1412776"/>
                        <a:ext cx="1765300" cy="5257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81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27313" y="1772816"/>
            <a:ext cx="59213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defRPr/>
            </a:pPr>
            <a:r>
              <a:rPr lang="es-ES_tradnl" sz="2400" smtClean="0">
                <a:solidFill>
                  <a:prstClr val="black">
                    <a:lumMod val="95000"/>
                    <a:lumOff val="5000"/>
                  </a:prstClr>
                </a:solidFill>
                <a:latin typeface="Klavika Medium"/>
              </a:rPr>
              <a:t>Nos distingue la diversidad, ya que contamos con socios de la Pequeña, Mediana y Gran Minería, Metálica y No Metálica:</a:t>
            </a:r>
            <a:endParaRPr lang="es-ES" sz="2400" smtClean="0">
              <a:solidFill>
                <a:prstClr val="black">
                  <a:lumMod val="95000"/>
                  <a:lumOff val="5000"/>
                </a:prstClr>
              </a:solidFill>
              <a:latin typeface="Klavika Medium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627313" y="3717032"/>
            <a:ext cx="58324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s-ES_tradnl" sz="2000">
                <a:solidFill>
                  <a:prstClr val="black"/>
                </a:solidFill>
                <a:latin typeface="Klavika Medium"/>
                <a:cs typeface="Arial"/>
              </a:rPr>
              <a:t> </a:t>
            </a:r>
            <a:r>
              <a:rPr lang="es-ES_tradnl" sz="2400" smtClean="0">
                <a:solidFill>
                  <a:prstClr val="black"/>
                </a:solidFill>
                <a:latin typeface="Klavika Medium"/>
                <a:cs typeface="Arial"/>
              </a:rPr>
              <a:t>75 </a:t>
            </a:r>
            <a:r>
              <a:rPr lang="es-ES_tradnl" sz="2400">
                <a:solidFill>
                  <a:prstClr val="black"/>
                </a:solidFill>
                <a:latin typeface="Klavika Medium"/>
                <a:cs typeface="Arial"/>
              </a:rPr>
              <a:t>Empresas </a:t>
            </a:r>
            <a:r>
              <a:rPr lang="es-ES_tradnl" sz="2400" smtClean="0">
                <a:solidFill>
                  <a:prstClr val="black"/>
                </a:solidFill>
                <a:latin typeface="Klavika Medium"/>
                <a:cs typeface="Arial"/>
              </a:rPr>
              <a:t>Mineras, clasificadas en  </a:t>
            </a:r>
            <a:r>
              <a:rPr lang="es-ES_tradnl" sz="2400">
                <a:solidFill>
                  <a:prstClr val="black"/>
                </a:solidFill>
                <a:latin typeface="Klavika Medium"/>
                <a:cs typeface="Arial"/>
              </a:rPr>
              <a:t>Gran </a:t>
            </a:r>
            <a:r>
              <a:rPr lang="es-ES_tradnl" sz="2400" smtClean="0">
                <a:solidFill>
                  <a:prstClr val="black"/>
                </a:solidFill>
                <a:latin typeface="Klavika Medium"/>
                <a:cs typeface="Arial"/>
              </a:rPr>
              <a:t>Minería, Mediana Minería y Empresas Exploradoras </a:t>
            </a:r>
            <a:endParaRPr lang="es-ES_tradnl" sz="2400">
              <a:solidFill>
                <a:prstClr val="black"/>
              </a:solidFill>
              <a:latin typeface="Klavika Medium"/>
              <a:cs typeface="Arial"/>
            </a:endParaRPr>
          </a:p>
          <a:p>
            <a:pPr eaLnBrk="1" hangingPunct="1">
              <a:buFont typeface="Wingdings" pitchFamily="2" charset="2"/>
              <a:buChar char="Ø"/>
            </a:pPr>
            <a:endParaRPr lang="es-ES_tradnl" sz="2400">
              <a:solidFill>
                <a:prstClr val="black"/>
              </a:solidFill>
              <a:latin typeface="Klavika Medium"/>
              <a:cs typeface="Arial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s-ES_tradnl" sz="2400">
                <a:solidFill>
                  <a:prstClr val="black"/>
                </a:solidFill>
                <a:latin typeface="Klavika Medium"/>
                <a:cs typeface="Arial"/>
              </a:rPr>
              <a:t> 38 Asociaciones Mineras, que integran a más de 2.000 Pequeños Empresarios Mineros</a:t>
            </a:r>
            <a:endParaRPr lang="es-ES" sz="2400">
              <a:solidFill>
                <a:prstClr val="black"/>
              </a:solidFill>
              <a:latin typeface="Klavika Medium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4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1"/>
      <p:bldP spid="1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555901"/>
            <a:ext cx="6259803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2800" b="1" smtClean="0">
                <a:solidFill>
                  <a:schemeClr val="bg1"/>
                </a:solidFill>
                <a:latin typeface="Klavika Medium"/>
                <a:cs typeface="Klavika Medium"/>
              </a:rPr>
              <a:t>Empresas Mineras Asociadas</a:t>
            </a:r>
            <a:endParaRPr lang="es-ES_tradnl" sz="2800" b="1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sp>
        <p:nvSpPr>
          <p:cNvPr id="5" name="Rectángulo 3"/>
          <p:cNvSpPr>
            <a:spLocks noChangeAspect="1"/>
          </p:cNvSpPr>
          <p:nvPr/>
        </p:nvSpPr>
        <p:spPr>
          <a:xfrm rot="16200000">
            <a:off x="4136706" y="1850700"/>
            <a:ext cx="836708" cy="9177881"/>
          </a:xfrm>
          <a:prstGeom prst="rect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5388" y="617691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sz="2800" b="1" smtClean="0">
                <a:solidFill>
                  <a:prstClr val="white"/>
                </a:solidFill>
                <a:latin typeface="Klavika Medium"/>
                <a:cs typeface="Klavika Medium"/>
              </a:rPr>
              <a:t>Estamentos Grandes Empresas Mineras</a:t>
            </a:r>
            <a:endParaRPr lang="es-ES" sz="2800" b="1">
              <a:solidFill>
                <a:prstClr val="white"/>
              </a:solidFill>
              <a:latin typeface="Klavika Medium"/>
              <a:cs typeface="Klavika Medium"/>
            </a:endParaRPr>
          </a:p>
        </p:txBody>
      </p:sp>
      <p:pic>
        <p:nvPicPr>
          <p:cNvPr id="7" name="Picture 8" descr="C:\Users\Gabriela Novoa\Documents\Gabriela\SONAMI-\2012\Expomin 2012\LOGOS SOCIOS COMPLETO\SQM.Fullcolour_CMY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149" y="2156392"/>
            <a:ext cx="881710" cy="9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Gabriela Novoa\Documents\Gabriela\SONAMI-\2012\Expomin 2012\LOGOS SOCIOS COMPLETO\amsa\logo am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1500" y="1402105"/>
            <a:ext cx="7016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1720" y="1402105"/>
            <a:ext cx="1006553" cy="67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Gabriela Novoa\Documents\Gabriela\SONAMI-\2012\Expomin 2012\LOGOS SOCIOS COMPLETO\cap\logoCAP_trans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9300" y="1366083"/>
            <a:ext cx="1351077" cy="65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Gabriela Novoa\Documents\Gabriela\SONAMI-\2012\Expomin 2012\LOGOS SOCIOS COMPLETO\bhp\BHPB_master_cmy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6080" y="1217758"/>
            <a:ext cx="124830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Gabriela Novoa\Documents\Gabriela\SONAMI-\2012\Expomin 2012\LOGOS SOCIOS COMPLETO\14055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567" y="5143720"/>
            <a:ext cx="1669599" cy="84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:\Users\Gabriela Novoa\Documents\Gabriela\SONAMI-\2012\Expomin 2012\LOGOS SOCIOS COMPLETO\Logo SP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8518" y="4412930"/>
            <a:ext cx="1315870" cy="59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Gabriela Novoa\Documents\Gabriela\SONAMI-\2012\Expomin 2012\LOGOS SOCIOS COMPLETO\anglo\LOGO_ANGLO_COLO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t="8708" r="3095" b="8587"/>
          <a:stretch>
            <a:fillRect/>
          </a:stretch>
        </p:blipFill>
        <p:spPr bwMode="auto">
          <a:xfrm>
            <a:off x="152361" y="3249055"/>
            <a:ext cx="2338391" cy="75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C:\Users\Gabriela Novoa\Documents\Gabriela\SONAMI-\2012\Expomin 2012\LOGOS SOCIOS COMPLETO\FMCG_FL-2C.t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8528" y="2300433"/>
            <a:ext cx="3145814" cy="63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967" y="2300433"/>
            <a:ext cx="2296129" cy="70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16397" r="8029" b="18022"/>
          <a:stretch>
            <a:fillRect/>
          </a:stretch>
        </p:blipFill>
        <p:spPr bwMode="auto">
          <a:xfrm>
            <a:off x="6517224" y="1497976"/>
            <a:ext cx="11880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Gabriela Novoa\Documents\Gabriela\SONAMI-\2012\Expomin 2012\LOGOS SOCIOS COMPLETO\collahuasi\collahuasi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4995" y="3290652"/>
            <a:ext cx="2178063" cy="7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Gabriela Novoa\Documents\Gabriela\SONAMI-\2012\Expomin 2012\LOGOS SOCIOS COMPLETO\CBB\CBB sin slogan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5204" y="5413371"/>
            <a:ext cx="198913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9028" y="3290651"/>
            <a:ext cx="1956031" cy="59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3059" y="3382225"/>
            <a:ext cx="1973398" cy="59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ivan.cerda.SONAMI\Pictures\images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387" y="1389829"/>
            <a:ext cx="2215807" cy="63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148" y="4572829"/>
            <a:ext cx="1763419" cy="57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45064" r="72505" b="47329"/>
          <a:stretch>
            <a:fillRect/>
          </a:stretch>
        </p:blipFill>
        <p:spPr bwMode="auto">
          <a:xfrm>
            <a:off x="84667" y="4077072"/>
            <a:ext cx="2187389" cy="41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C:\Users\ivan.cerda.SONAMI\Pictures\sto%20domingo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1195" y="4203554"/>
            <a:ext cx="849112" cy="7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3439" y="4166346"/>
            <a:ext cx="1576562" cy="81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C:\Users\ivan.cerda.SONAMI\Pictures\el%20morro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3413" y="5413122"/>
            <a:ext cx="2626819" cy="53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3" t="14481" r="67711" b="75315"/>
          <a:stretch>
            <a:fillRect/>
          </a:stretch>
        </p:blipFill>
        <p:spPr bwMode="auto">
          <a:xfrm>
            <a:off x="1686242" y="2239124"/>
            <a:ext cx="1230273" cy="76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5" descr="C:\Users\ivan.cerda.SONAMI\Pictures\images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14575" r="-146" b="26385"/>
          <a:stretch>
            <a:fillRect/>
          </a:stretch>
        </p:blipFill>
        <p:spPr bwMode="auto">
          <a:xfrm>
            <a:off x="323528" y="5157192"/>
            <a:ext cx="1600174" cy="72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t="14863" r="54210" b="77864"/>
          <a:stretch>
            <a:fillRect/>
          </a:stretch>
        </p:blipFill>
        <p:spPr bwMode="auto">
          <a:xfrm>
            <a:off x="5115320" y="4412930"/>
            <a:ext cx="2455710" cy="40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98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555901"/>
            <a:ext cx="6259803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2800" b="1" smtClean="0">
                <a:solidFill>
                  <a:schemeClr val="bg1"/>
                </a:solidFill>
                <a:latin typeface="Klavika Medium"/>
                <a:cs typeface="Klavika Medium"/>
              </a:rPr>
              <a:t>Empresas Mineras Asociadas</a:t>
            </a:r>
            <a:endParaRPr lang="es-ES_tradnl" sz="2800" b="1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sp>
        <p:nvSpPr>
          <p:cNvPr id="5" name="Rectángulo 3"/>
          <p:cNvSpPr>
            <a:spLocks noChangeAspect="1"/>
          </p:cNvSpPr>
          <p:nvPr/>
        </p:nvSpPr>
        <p:spPr>
          <a:xfrm rot="16200000">
            <a:off x="4136706" y="1850700"/>
            <a:ext cx="836708" cy="9177881"/>
          </a:xfrm>
          <a:prstGeom prst="rect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5388" y="617691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sz="2800" b="1" smtClean="0">
                <a:solidFill>
                  <a:prstClr val="white"/>
                </a:solidFill>
                <a:latin typeface="Klavika Medium"/>
                <a:cs typeface="Klavika Medium"/>
              </a:rPr>
              <a:t>Estamentos Medianas Empresas Mineras</a:t>
            </a:r>
            <a:endParaRPr lang="es-ES" sz="2800" b="1">
              <a:solidFill>
                <a:prstClr val="white"/>
              </a:solidFill>
              <a:latin typeface="Klavika Medium"/>
              <a:cs typeface="Klavika Medium"/>
            </a:endParaRPr>
          </a:p>
        </p:txBody>
      </p:sp>
      <p:pic>
        <p:nvPicPr>
          <p:cNvPr id="12" name="Picture 10" descr="C:\Users\Gabriela Novoa\Documents\Gabriela\SONAMI-\2012\Expomin 2012\LOGOS SOCIOS COMPLETO\logo_minera_valle_cent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4261" y="1510614"/>
            <a:ext cx="2062236" cy="4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Gabriela Novoa\Documents\Gabriela\SONAMI-\2012\Expomin 2012\LOGOS SOCIOS COMPLETO\yamana florida\New Image Yamana-Minera Florida 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5083987"/>
            <a:ext cx="1515747" cy="6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:\Users\Gabriela Novoa\Documents\Gabriela\SONAMI-\2012\Expomin 2012\LOGOS SOCIOS COMPLETO\Nueva imag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1373468"/>
            <a:ext cx="9032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Users\Gabriela Novoa\Documents\Gabriela\SONAMI-\2012\Expomin 2012\LOGOS SOCIOS COMPLETO\LOGO PUCOBRE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373467"/>
            <a:ext cx="669637" cy="66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Users\Gabriela Novoa\Documents\Gabriela\SONAMI-\2012\Expomin 2012\LOGOS SOCIOS COMPLETO\Dibujo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923" y="1301606"/>
            <a:ext cx="1719789" cy="66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C:\Users\Gabriela Novoa\Documents\Gabriela\SONAMI-\2012\Expomin 2012\LOGOS SOCIOS COMPLETO\minera cruz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721" y="2132857"/>
            <a:ext cx="767123" cy="79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C:\Users\Gabriela Novoa\Documents\Gabriela\SONAMI-\2012\Expomin 2012\LOGOS SOCIOS COMPLETO\LOGO-STAF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1340768"/>
            <a:ext cx="1224136" cy="69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C:\Users\Gabriela Novoa\Documents\Gabriela\SONAMI-\2012\Expomin 2012\LOGOS SOCIOS COMPLETO\cerro negro\Logo Cerro Negro 201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7229" y="2926465"/>
            <a:ext cx="716659" cy="71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Users\Gabriela Novoa\Documents\Gabriela\SONAMI-\2012\Expomin 2012\LOGOS SOCIOS COMPLETO\LOGO OK_300dp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2348880"/>
            <a:ext cx="959543" cy="47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C:\Users\Gabriela Novoa\Documents\Gabriela\SONAMI-\2012\Expomin 2012\LOGOS SOCIOS COMPLETO\NyrstyarElToqui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336766"/>
            <a:ext cx="1206192" cy="65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 descr="C:\Users\Gabriela Novoa\Documents\Gabriela\SONAMI-\2012\Expomin 2012\LOGOS SOCIOS COMPLETO\la patagua\roj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3932308"/>
            <a:ext cx="1878849" cy="35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C:\Users\Gabriela Novoa\Documents\Gabriela\SONAMI-\2012\Expomin 2012\LOGOS SOCIOS COMPLETO\LOGO RAYROCK 12x16.t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2355794"/>
            <a:ext cx="1479927" cy="42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C:\Users\Gabriela Novoa\Documents\Gabriela\SONAMI-\2012\Expomin 2012\LOGOS SOCIOS COMPLETO\Logo HMC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3" b="22536"/>
          <a:stretch>
            <a:fillRect/>
          </a:stretch>
        </p:blipFill>
        <p:spPr bwMode="auto">
          <a:xfrm>
            <a:off x="35496" y="3539474"/>
            <a:ext cx="2736304" cy="68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C:\Users\Gabriela Novoa\Documents\Gabriela\SONAMI-\2012\Expomin 2012\LOGOS SOCIOS COMPLETO\coeursamerica\LOGO COEURSAMERICA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6098" y="5421083"/>
            <a:ext cx="1242366" cy="40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 descr="C:\Users\Gabriela Novoa\Documents\Gabriela\SONAMI-\2012\Expomin 2012\LOGOS SOCIOS COMPLETO\logo-minera-linderos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204864"/>
            <a:ext cx="1301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 descr="C:\Users\Gabriela Novoa\Documents\Gabriela\SONAMI-\2012\Expomin 2012\LOGOS SOCIOS COMPLETO\maquetas_graficas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4163" y="2175548"/>
            <a:ext cx="13303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C:\Users\Gabriela Novoa\Documents\Gabriela\SONAMI-\2012\Expomin 2012\LOGOS SOCIOS COMPLETO\san-geronimo-a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t="3226" r="15603" b="16129"/>
          <a:stretch>
            <a:fillRect/>
          </a:stretch>
        </p:blipFill>
        <p:spPr bwMode="auto">
          <a:xfrm>
            <a:off x="5508104" y="2160000"/>
            <a:ext cx="1044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 descr="C:\Users\ivan.cerda.SONAMI\Pictures\logpor_michilla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5361" y="3772383"/>
            <a:ext cx="2799200" cy="5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" t="6494" r="-822" b="6006"/>
          <a:stretch>
            <a:fillRect/>
          </a:stretch>
        </p:blipFill>
        <p:spPr bwMode="auto">
          <a:xfrm>
            <a:off x="395536" y="3026270"/>
            <a:ext cx="2265092" cy="54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4055" y="3140968"/>
            <a:ext cx="3020193" cy="46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 descr="C:\Users\ivan.cerda.SONAMI\Pictures\logo.gi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" r="25947"/>
          <a:stretch>
            <a:fillRect/>
          </a:stretch>
        </p:blipFill>
        <p:spPr bwMode="auto">
          <a:xfrm>
            <a:off x="7826630" y="3095297"/>
            <a:ext cx="1137858" cy="69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http://t3.gstatic.com/images?q=tbn:ANd9GcRCRsrmiw6REmkV4HSRgMhQwGkAUgIpcNUtrGpp-ZlVZdY2hN_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8596" y="3849799"/>
            <a:ext cx="1398388" cy="69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ivan.cerda.SONAMI\Pictures\atacama-kozan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432" y="4354951"/>
            <a:ext cx="1283686" cy="58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4411266"/>
            <a:ext cx="1829016" cy="52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" descr="C:\Users\ivan.cerda.SONAMI\Pictures\sanandres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4194" y="3068960"/>
            <a:ext cx="704150" cy="83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ivan.cerda.SONAMI\Pictures\logo-copia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8081" y="2204864"/>
            <a:ext cx="633896" cy="6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8"/>
          <a:srcRect l="8685" r="8957"/>
          <a:stretch>
            <a:fillRect/>
          </a:stretch>
        </p:blipFill>
        <p:spPr bwMode="auto">
          <a:xfrm>
            <a:off x="5868144" y="4437112"/>
            <a:ext cx="1729857" cy="65711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0"/>
          <a:stretch>
            <a:fillRect/>
          </a:stretch>
        </p:blipFill>
        <p:spPr bwMode="auto">
          <a:xfrm>
            <a:off x="7851800" y="4581128"/>
            <a:ext cx="1112688" cy="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5138763"/>
            <a:ext cx="892921" cy="56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450213"/>
            <a:ext cx="2059758" cy="49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5271409"/>
            <a:ext cx="1335741" cy="49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3" t="10615" r="71817" b="75970"/>
          <a:stretch>
            <a:fillRect/>
          </a:stretch>
        </p:blipFill>
        <p:spPr bwMode="auto">
          <a:xfrm>
            <a:off x="6474100" y="5245738"/>
            <a:ext cx="834204" cy="55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5066026"/>
            <a:ext cx="2477251" cy="85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79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619250" y="450850"/>
            <a:ext cx="61928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CL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Asociaciones Mineras</a:t>
            </a: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13" y="1268413"/>
            <a:ext cx="8377237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>
            <a:spLocks noChangeAspect="1"/>
          </p:cNvSpPr>
          <p:nvPr/>
        </p:nvSpPr>
        <p:spPr>
          <a:xfrm rot="16200000">
            <a:off x="4137024" y="1878013"/>
            <a:ext cx="836613" cy="9177338"/>
          </a:xfrm>
          <a:prstGeom prst="rect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7349" name="1 CuadroTexto"/>
          <p:cNvSpPr txBox="1">
            <a:spLocks noChangeArrowheads="1"/>
          </p:cNvSpPr>
          <p:nvPr/>
        </p:nvSpPr>
        <p:spPr bwMode="auto">
          <a:xfrm>
            <a:off x="611188" y="6237288"/>
            <a:ext cx="8208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2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Más de 2.000 Pequeños Empresarios Mineros</a:t>
            </a:r>
          </a:p>
        </p:txBody>
      </p:sp>
    </p:spTree>
    <p:extLst>
      <p:ext uri="{BB962C8B-B14F-4D97-AF65-F5344CB8AC3E}">
        <p14:creationId xmlns:p14="http://schemas.microsoft.com/office/powerpoint/2010/main" val="335133527"/>
      </p:ext>
    </p:extLst>
  </p:cSld>
  <p:clrMapOvr>
    <a:masterClrMapping/>
  </p:clrMapOvr>
  <p:transition spd="med">
    <p:fad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510" y="555901"/>
            <a:ext cx="6259803" cy="4721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_tradnl" sz="3600" smtClean="0">
                <a:solidFill>
                  <a:schemeClr val="bg1"/>
                </a:solidFill>
                <a:latin typeface="Klavika Medium"/>
                <a:cs typeface="Klavika Medium"/>
              </a:rPr>
              <a:t>Minería en Chile</a:t>
            </a:r>
            <a:endParaRPr lang="es-ES_tradnl" sz="3600">
              <a:solidFill>
                <a:schemeClr val="bg1"/>
              </a:solidFill>
              <a:latin typeface="Klavika Medium"/>
              <a:cs typeface="Klavika Medium"/>
            </a:endParaRPr>
          </a:p>
        </p:txBody>
      </p:sp>
      <p:sp>
        <p:nvSpPr>
          <p:cNvPr id="5" name="Rectángulo 3"/>
          <p:cNvSpPr>
            <a:spLocks noChangeAspect="1"/>
          </p:cNvSpPr>
          <p:nvPr/>
        </p:nvSpPr>
        <p:spPr>
          <a:xfrm rot="16200000">
            <a:off x="4136706" y="1850700"/>
            <a:ext cx="836708" cy="9177881"/>
          </a:xfrm>
          <a:prstGeom prst="rect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0825" y="2204864"/>
            <a:ext cx="88931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50021"/>
              </a:buClr>
              <a:buSzPct val="110000"/>
              <a:buFont typeface="Wingdings" pitchFamily="2" charset="2"/>
              <a:buChar char="Ø"/>
            </a:pPr>
            <a:r>
              <a:rPr lang="es-CL" altLang="es-CL" smtClean="0">
                <a:solidFill>
                  <a:prstClr val="black"/>
                </a:solidFill>
                <a:latin typeface="Times" pitchFamily="18" charset="0"/>
              </a:rPr>
              <a:t>  </a:t>
            </a:r>
            <a:r>
              <a:rPr lang="es-CL" altLang="es-CL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</a:rPr>
              <a:t>La Sociedad Nacional de Minería (SONAMI)</a:t>
            </a:r>
          </a:p>
          <a:p>
            <a:pPr>
              <a:buClr>
                <a:srgbClr val="A50021"/>
              </a:buClr>
              <a:buSzPct val="110000"/>
              <a:buFont typeface="Wingdings" pitchFamily="2" charset="2"/>
              <a:buChar char="Ø"/>
            </a:pPr>
            <a:r>
              <a:rPr lang="es-CL" altLang="es-CL" smtClean="0">
                <a:solidFill>
                  <a:prstClr val="black"/>
                </a:solidFill>
                <a:latin typeface="Times" pitchFamily="18" charset="0"/>
              </a:rPr>
              <a:t>  Minería como Factor de Desarrollo en Chile</a:t>
            </a:r>
          </a:p>
          <a:p>
            <a:pPr>
              <a:buClr>
                <a:srgbClr val="A50021"/>
              </a:buClr>
              <a:buSzPct val="110000"/>
              <a:buFont typeface="Wingdings" pitchFamily="2" charset="2"/>
              <a:buChar char="Ø"/>
            </a:pPr>
            <a:r>
              <a:rPr lang="es-CL" altLang="es-CL" smtClean="0">
                <a:solidFill>
                  <a:prstClr val="black"/>
                </a:solidFill>
                <a:latin typeface="Times" pitchFamily="18" charset="0"/>
              </a:rPr>
              <a:t>  </a:t>
            </a:r>
            <a:r>
              <a:rPr lang="es-CL" altLang="es-CL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</a:rPr>
              <a:t>Competitividad &amp; Desafíos </a:t>
            </a:r>
          </a:p>
          <a:p>
            <a:pPr>
              <a:buClr>
                <a:srgbClr val="A50021"/>
              </a:buClr>
              <a:buSzPct val="110000"/>
              <a:buFont typeface="Wingdings" pitchFamily="2" charset="2"/>
              <a:buChar char="Ø"/>
            </a:pPr>
            <a:r>
              <a:rPr lang="es-CL" altLang="es-CL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</a:rPr>
              <a:t>  Reflexiones Finales</a:t>
            </a:r>
          </a:p>
        </p:txBody>
      </p:sp>
    </p:spTree>
    <p:extLst>
      <p:ext uri="{BB962C8B-B14F-4D97-AF65-F5344CB8AC3E}">
        <p14:creationId xmlns:p14="http://schemas.microsoft.com/office/powerpoint/2010/main" val="403057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cob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10.xml><?xml version="1.0" encoding="utf-8"?>
<a:theme xmlns:r="http://schemas.openxmlformats.org/officeDocument/2006/relationships" xmlns:a="http://schemas.openxmlformats.org/drawingml/2006/main" name="11_cob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11.xml><?xml version="1.0" encoding="utf-8"?>
<a:theme xmlns:r="http://schemas.openxmlformats.org/officeDocument/2006/relationships" xmlns:a="http://schemas.openxmlformats.org/drawingml/2006/main" name="2_cob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12.xml><?xml version="1.0" encoding="utf-8"?>
<a:theme xmlns:r="http://schemas.openxmlformats.org/officeDocument/2006/relationships" xmlns:a="http://schemas.openxmlformats.org/drawingml/2006/main" name="5_cob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13.xml><?xml version="1.0" encoding="utf-8"?>
<a:theme xmlns:r="http://schemas.openxmlformats.org/officeDocument/2006/relationships" xmlns:a="http://schemas.openxmlformats.org/drawingml/2006/main" name="12_cob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14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5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1_cob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r="http://schemas.openxmlformats.org/officeDocument/2006/relationships" xmlns:a="http://schemas.openxmlformats.org/drawingml/2006/main" name="3_cob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4.xml><?xml version="1.0" encoding="utf-8"?>
<a:theme xmlns:r="http://schemas.openxmlformats.org/officeDocument/2006/relationships" xmlns:a="http://schemas.openxmlformats.org/drawingml/2006/main" name="4_cob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5.xml><?xml version="1.0" encoding="utf-8"?>
<a:theme xmlns:r="http://schemas.openxmlformats.org/officeDocument/2006/relationships" xmlns:a="http://schemas.openxmlformats.org/drawingml/2006/main" name="6_cob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6.xml><?xml version="1.0" encoding="utf-8"?>
<a:theme xmlns:r="http://schemas.openxmlformats.org/officeDocument/2006/relationships" xmlns:a="http://schemas.openxmlformats.org/drawingml/2006/main" name="7_cob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7.xml><?xml version="1.0" encoding="utf-8"?>
<a:theme xmlns:r="http://schemas.openxmlformats.org/officeDocument/2006/relationships" xmlns:a="http://schemas.openxmlformats.org/drawingml/2006/main" name="8_cob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8.xml><?xml version="1.0" encoding="utf-8"?>
<a:theme xmlns:r="http://schemas.openxmlformats.org/officeDocument/2006/relationships" xmlns:a="http://schemas.openxmlformats.org/drawingml/2006/main" name="9_cob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9.xml><?xml version="1.0" encoding="utf-8"?>
<a:theme xmlns:r="http://schemas.openxmlformats.org/officeDocument/2006/relationships" xmlns:a="http://schemas.openxmlformats.org/drawingml/2006/main" name="10_cob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Template>cobre.pot</Template>
  <Company/>
  <PresentationFormat>On-screen Show (4:3)</PresentationFormat>
  <Paragraphs>141</Paragraphs>
  <Slides>39</Slides>
  <Notes>0</Notes>
  <TotalTime>4948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baseType="lpstr" size="49">
      <vt:lpstr>Arial</vt:lpstr>
      <vt:lpstr>Calibri</vt:lpstr>
      <vt:lpstr>ＭＳ Ｐゴシック</vt:lpstr>
      <vt:lpstr>Klavika Medium</vt:lpstr>
      <vt:lpstr>KlavikaLight-OSTF</vt:lpstr>
      <vt:lpstr>Wingdings</vt:lpstr>
      <vt:lpstr>Times</vt:lpstr>
      <vt:lpstr>Times New Roman</vt:lpstr>
      <vt:lpstr>Trebuchet MS</vt:lpstr>
      <vt:lpstr>cobre</vt:lpstr>
      <vt:lpstr>Minería</vt:lpstr>
      <vt:lpstr>Temario</vt:lpstr>
      <vt:lpstr>Sociedad Nacional de Minería F. G.</vt:lpstr>
      <vt:lpstr>Sociedad Nacional de Minería F. G.</vt:lpstr>
      <vt:lpstr>Sociedad Nacional de Minería F. G.</vt:lpstr>
      <vt:lpstr>Empresas Mineras Asociadas</vt:lpstr>
      <vt:lpstr>Empresas Mineras Asociadas</vt:lpstr>
      <vt:lpstr>PowerPoint Presentation</vt:lpstr>
      <vt:lpstr>Minería en Chile</vt:lpstr>
      <vt:lpstr>Chile es líder en minería mundial</vt:lpstr>
      <vt:lpstr>Reservas mundiales de cobre</vt:lpstr>
      <vt:lpstr>Participación de la minería en el  PIB (%)</vt:lpstr>
      <vt:lpstr>Participación de la minería en las exportaciones Promedio 2006-2012:   64,4 %</vt:lpstr>
      <vt:lpstr>Aporte de la minería al financiamiento fiscal</vt:lpstr>
      <vt:lpstr>Aporte minería versus presupuesto fiscal2006-2012 ( US$ millones)</vt:lpstr>
      <vt:lpstr>Tiene el más alto nivel de remuneraciones (M$/mes marzo 2013)</vt:lpstr>
      <vt:lpstr>Tasa de accidentabilidad por sector:  2009 - 2012</vt:lpstr>
      <vt:lpstr>En síntesis</vt:lpstr>
      <vt:lpstr>Competitividad &amp; Desafíos</vt:lpstr>
      <vt:lpstr>Competitividad de la minería</vt:lpstr>
      <vt:lpstr>Ranking Fraser Institute Survey</vt:lpstr>
      <vt:lpstr>Inversión Futura en Minería (US$ mill.)</vt:lpstr>
      <vt:lpstr>Producción de cobre </vt:lpstr>
      <vt:lpstr>Ley Media de cobre  (%Cu)</vt:lpstr>
      <vt:lpstr>Indice de costos Gran Minería </vt:lpstr>
      <vt:lpstr>Productividad Laboral  (dotación propia)</vt:lpstr>
      <vt:lpstr>Indice Costo de la Energía </vt:lpstr>
      <vt:lpstr>Indice Costo de Remuneraciones</vt:lpstr>
      <vt:lpstr>Nuevos escenarios para la minería</vt:lpstr>
      <vt:lpstr>Desafíos Estratégicos</vt:lpstr>
      <vt:lpstr>Desafíos de la Minería Chilena</vt:lpstr>
      <vt:lpstr>Desafío Estratégico de la Minería</vt:lpstr>
      <vt:lpstr>Reflexiones Finales</vt:lpstr>
      <vt:lpstr>Reflexiones Finales</vt:lpstr>
      <vt:lpstr>Reflexiones Finales</vt:lpstr>
      <vt:lpstr>Reflexiones Finales</vt:lpstr>
      <vt:lpstr>Reflexiones Finales</vt:lpstr>
      <vt:lpstr>Los recursos mineros, por si solos,           NO ASEGURAN EL DESARROLLO</vt:lpstr>
      <vt:lpstr>Sociedad Nacional de Minería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Presentación de PowerPoint</dc:title>
  <dc:creator>Washington Felipe Maturana Contreras</dc:creator>
  <cp:lastModifiedBy>Docente VK II</cp:lastModifiedBy>
  <cp:revision>302</cp:revision>
  <cp:lastPrinted>2013-12-03T20:10:48.000</cp:lastPrinted>
  <dcterms:created xsi:type="dcterms:W3CDTF">2013-05-24T18:22:53Z</dcterms:created>
  <dcterms:modified xsi:type="dcterms:W3CDTF">2023-12-26T14:59:36Z</dcterms:modified>
</cp:coreProperties>
</file>