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4"/>
  </p:notesMasterIdLst>
  <p:handoutMasterIdLst>
    <p:handoutMasterId r:id="rId25"/>
  </p:handoutMasterIdLst>
  <p:sldIdLst>
    <p:sldId id="256" r:id="rId2"/>
    <p:sldId id="626" r:id="rId3"/>
    <p:sldId id="627" r:id="rId4"/>
    <p:sldId id="628" r:id="rId5"/>
    <p:sldId id="629" r:id="rId6"/>
    <p:sldId id="630" r:id="rId7"/>
    <p:sldId id="631" r:id="rId8"/>
    <p:sldId id="632" r:id="rId9"/>
    <p:sldId id="633" r:id="rId10"/>
    <p:sldId id="634" r:id="rId11"/>
    <p:sldId id="635" r:id="rId12"/>
    <p:sldId id="636" r:id="rId13"/>
    <p:sldId id="637" r:id="rId14"/>
    <p:sldId id="638" r:id="rId15"/>
    <p:sldId id="639" r:id="rId16"/>
    <p:sldId id="640" r:id="rId17"/>
    <p:sldId id="621" r:id="rId18"/>
    <p:sldId id="644" r:id="rId19"/>
    <p:sldId id="642" r:id="rId20"/>
    <p:sldId id="643" r:id="rId21"/>
    <p:sldId id="625" r:id="rId22"/>
    <p:sldId id="623" r:id="rId2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5F5F5"/>
    <a:srgbClr val="5F5F5F"/>
    <a:srgbClr val="E2AC00"/>
    <a:srgbClr val="B9CDE5"/>
    <a:srgbClr val="777777"/>
    <a:srgbClr val="000000"/>
    <a:srgbClr val="FFE89F"/>
    <a:srgbClr val="008600"/>
    <a:srgbClr val="009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14" autoAdjust="0"/>
  </p:normalViewPr>
  <p:slideViewPr>
    <p:cSldViewPr snapToGrid="0">
      <p:cViewPr varScale="1">
        <p:scale>
          <a:sx n="73" d="100"/>
          <a:sy n="73" d="100"/>
        </p:scale>
        <p:origin x="99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6" rIns="96653" bIns="48326" rtlCol="0"/>
          <a:lstStyle>
            <a:lvl1pPr algn="l">
              <a:defRPr sz="1300"/>
            </a:lvl1pPr>
          </a:lstStyle>
          <a:p>
            <a:r>
              <a:rPr lang="en-US" smtClean="0"/>
              <a:t>www.poppendieck.com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6" rIns="96653" bIns="48326" rtlCol="0"/>
          <a:lstStyle>
            <a:lvl1pPr algn="r">
              <a:defRPr sz="1300"/>
            </a:lvl1pPr>
          </a:lstStyle>
          <a:p>
            <a:fld id="{CA9FD2CC-5FFB-4EE2-9092-08E3EC3862B6}" type="datetime7">
              <a:rPr lang="en-US" smtClean="0"/>
              <a:t>Oct-13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6" rIns="96653" bIns="48326" rtlCol="0" anchor="b"/>
          <a:lstStyle>
            <a:lvl1pPr algn="l">
              <a:defRPr sz="1300"/>
            </a:lvl1pPr>
          </a:lstStyle>
          <a:p>
            <a:r>
              <a:rPr lang="en-US" smtClean="0"/>
              <a:t>Copyright©2010 Poppendieck.LLC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6" rIns="96653" bIns="48326" rtlCol="0" anchor="b"/>
          <a:lstStyle>
            <a:lvl1pPr algn="r">
              <a:defRPr sz="1300"/>
            </a:lvl1pPr>
          </a:lstStyle>
          <a:p>
            <a:fld id="{327D7A21-EFFF-40B2-961F-6A8065314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37176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6" rIns="96653" bIns="48326" rtlCol="0"/>
          <a:lstStyle>
            <a:lvl1pPr algn="l">
              <a:defRPr sz="1300"/>
            </a:lvl1pPr>
          </a:lstStyle>
          <a:p>
            <a:r>
              <a:rPr lang="en-US" smtClean="0"/>
              <a:t>www.poppendieck.com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6" rIns="96653" bIns="48326" rtlCol="0"/>
          <a:lstStyle>
            <a:lvl1pPr algn="r">
              <a:defRPr sz="1300"/>
            </a:lvl1pPr>
          </a:lstStyle>
          <a:p>
            <a:fld id="{190753EA-AA92-4FCE-9EDB-0EA95324C04D}" type="datetime7">
              <a:rPr lang="en-US" smtClean="0"/>
              <a:t>Oct-13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6" rIns="96653" bIns="483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6" rIns="96653" bIns="4832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6" rIns="96653" bIns="48326" rtlCol="0" anchor="b"/>
          <a:lstStyle>
            <a:lvl1pPr algn="l">
              <a:defRPr sz="1300"/>
            </a:lvl1pPr>
          </a:lstStyle>
          <a:p>
            <a:r>
              <a:rPr lang="en-US" smtClean="0"/>
              <a:t>Copyright©2010 Poppendieck.LLC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6" rIns="96653" bIns="48326" rtlCol="0" anchor="b"/>
          <a:lstStyle>
            <a:lvl1pPr algn="r">
              <a:defRPr sz="1300"/>
            </a:lvl1pPr>
          </a:lstStyle>
          <a:p>
            <a:fld id="{7283CB51-17B5-4D61-B686-0D84773FE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4152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092F1-9494-4479-8FC0-BDB3B7E6062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75AD649-2A53-4A01-9588-068FC78DAEEA}" type="datetime7">
              <a:rPr lang="en-US" smtClean="0"/>
              <a:t>Oct-13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Copyright©2013  Poppendieck.LLC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www.poppendieck.com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318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092F1-9494-4479-8FC0-BDB3B7E6062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F106163-1927-4605-BF94-456EEB8AA1F6}" type="datetime7">
              <a:rPr lang="en-US" smtClean="0">
                <a:solidFill>
                  <a:prstClr val="black"/>
                </a:solidFill>
              </a:rPr>
              <a:pPr/>
              <a:t>Oct-13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Copyright©2012  Poppendieck.LLC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www.poppendieck.com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272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www.poppendieck.com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955672D-4DD9-41AC-BD5A-3CA615330F0E}" type="datetime7">
              <a:rPr lang="en-US" smtClean="0">
                <a:solidFill>
                  <a:prstClr val="black"/>
                </a:solidFill>
              </a:rPr>
              <a:pPr/>
              <a:t>Oct-13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Copyright©2012  Poppendieck.LLC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283CB51-17B5-4D61-B686-0D84773FEB0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145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092F1-9494-4479-8FC0-BDB3B7E6062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368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092F1-9494-4479-8FC0-BDB3B7E6062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265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www.poppendieck.com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D2F5EDD-0FC7-4147-BCBC-75FBECB6FDF4}" type="datetime7">
              <a:rPr lang="en-US" smtClean="0">
                <a:solidFill>
                  <a:prstClr val="black"/>
                </a:solidFill>
              </a:rPr>
              <a:pPr/>
              <a:t>Oct-13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Copyright©2010 Poppendieck.LLC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283CB51-17B5-4D61-B686-0D84773FEB0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733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092F1-9494-4479-8FC0-BDB3B7E6062A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608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C8056B-AD4A-4D6B-8A93-1111F44FD94D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EB89C18-9F42-4101-864C-2CCF7FC41E60}" type="datetime7">
              <a:rPr lang="en-US" smtClean="0"/>
              <a:t>Oct-13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Copyright©2013  Poppendieck.LLC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www.poppendieck.com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983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0ED243-F0A1-4911-84F5-C1F42A714159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A570BDD-F429-43F8-A71C-30486CC7E356}" type="datetime7">
              <a:rPr lang="en-US" smtClean="0"/>
              <a:t>Oct-13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Copyright©2010 Poppendieck.LLC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www.poppendieck.com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51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 bwMode="auto">
      <p:bgPr>
        <a:gradFill>
          <a:gsLst>
            <a:gs pos="0">
              <a:srgbClr val="719ABB">
                <a:gamma/>
                <a:tint val="57255"/>
                <a:invGamma/>
              </a:srgbClr>
            </a:gs>
            <a:gs pos="100000">
              <a:srgbClr val="719AB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0" y="4314825"/>
            <a:ext cx="9144000" cy="2543175"/>
          </a:xfrm>
          <a:prstGeom prst="rect">
            <a:avLst/>
          </a:prstGeom>
          <a:gradFill rotWithShape="1">
            <a:gsLst>
              <a:gs pos="0">
                <a:srgbClr val="719ABB">
                  <a:gamma/>
                  <a:tint val="60392"/>
                  <a:invGamma/>
                </a:srgbClr>
              </a:gs>
              <a:gs pos="100000">
                <a:srgbClr val="719AB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latin typeface="ACaslon Regular" charset="0"/>
              <a:cs typeface="+mn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ltGray">
          <a:xfrm>
            <a:off x="3841750" y="2405063"/>
            <a:ext cx="495776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600" dirty="0">
                <a:solidFill>
                  <a:srgbClr val="AFC6D9"/>
                </a:solidFill>
                <a:latin typeface="Times New Roman" pitchFamily="18" charset="0"/>
                <a:cs typeface="+mn-cs"/>
              </a:rPr>
              <a:t>l   e   a   n</a:t>
            </a:r>
          </a:p>
        </p:txBody>
      </p:sp>
      <p:pic>
        <p:nvPicPr>
          <p:cNvPr id="6" name="Picture 6" descr="Peaceful-wat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48025" cy="431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ltGray">
          <a:xfrm>
            <a:off x="3848100" y="3648075"/>
            <a:ext cx="4943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000" dirty="0">
                <a:solidFill>
                  <a:srgbClr val="AFC6D9"/>
                </a:solidFill>
                <a:latin typeface="Times New Roman" pitchFamily="18" charset="0"/>
                <a:cs typeface="+mn-cs"/>
              </a:rPr>
              <a:t>software development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985000" y="6483350"/>
            <a:ext cx="1939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1400" dirty="0">
                <a:solidFill>
                  <a:srgbClr val="DDDDDD"/>
                </a:solidFill>
                <a:latin typeface="Times New Roman" pitchFamily="18" charset="0"/>
                <a:cs typeface="+mn-cs"/>
              </a:rPr>
              <a:t>www.poppendieck.com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467100" y="6483350"/>
            <a:ext cx="180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400" dirty="0">
                <a:solidFill>
                  <a:srgbClr val="DDDDDD"/>
                </a:solidFill>
                <a:latin typeface="Times New Roman" pitchFamily="18" charset="0"/>
                <a:cs typeface="+mn-cs"/>
              </a:rPr>
              <a:t>Mary Poppendieck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38125" y="648335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400" dirty="0">
                <a:solidFill>
                  <a:srgbClr val="DDDDDD"/>
                </a:solidFill>
                <a:latin typeface="Times New Roman" pitchFamily="18" charset="0"/>
                <a:cs typeface="+mn-cs"/>
              </a:rPr>
              <a:t>mary@poppendieck.com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38125" y="648335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400" dirty="0">
                <a:solidFill>
                  <a:srgbClr val="DDDDDD"/>
                </a:solidFill>
                <a:latin typeface="Times New Roman" pitchFamily="18" charset="0"/>
                <a:cs typeface="+mn-cs"/>
              </a:rPr>
              <a:t>mary@poppendieck.com</a:t>
            </a:r>
          </a:p>
        </p:txBody>
      </p:sp>
      <p:sp>
        <p:nvSpPr>
          <p:cNvPr id="27412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8125" y="4448175"/>
            <a:ext cx="8686800" cy="947738"/>
          </a:xfrm>
        </p:spPr>
        <p:txBody>
          <a:bodyPr/>
          <a:lstStyle>
            <a:lvl1pPr>
              <a:defRPr i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412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38125" y="5495925"/>
            <a:ext cx="8686800" cy="895350"/>
          </a:xfrm>
        </p:spPr>
        <p:txBody>
          <a:bodyPr/>
          <a:lstStyle>
            <a:lvl1pPr marL="0" indent="0" algn="ctr"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CF3E-1521-47FB-9123-969EF63FB1E3}" type="datetime6">
              <a:rPr lang="en-US" smtClean="0"/>
              <a:t>October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Copyright©2013 Poppendieck.LLC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0367-6F4F-40E9-8B2E-6B50BE8AA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8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8BF77-318D-40F5-9C99-A6B53CFB3AAE}" type="datetime6">
              <a:rPr lang="en-US" smtClean="0"/>
              <a:t>October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Copyright©2013 Poppendieck.LLC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0367-6F4F-40E9-8B2E-6B50BE8AA1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7162800" y="0"/>
            <a:ext cx="1981200" cy="1464469"/>
          </a:xfrm>
          <a:prstGeom prst="rect">
            <a:avLst/>
          </a:prstGeom>
          <a:solidFill>
            <a:srgbClr val="6490B4"/>
          </a:solidFill>
          <a:ln w="6350" algn="ctr">
            <a:noFill/>
            <a:round/>
            <a:headEnd/>
            <a:tailEnd/>
          </a:ln>
        </p:spPr>
        <p:txBody>
          <a:bodyPr rtlCol="0" anchor="ctr"/>
          <a:lstStyle/>
          <a:p>
            <a:pPr algn="ctr" eaLnBrk="0" hangingPunct="0"/>
            <a:endParaRPr lang="en-US" sz="1200" dirty="0"/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7162800" y="0"/>
            <a:ext cx="1981200" cy="1464469"/>
          </a:xfrm>
          <a:prstGeom prst="rect">
            <a:avLst/>
          </a:prstGeom>
          <a:solidFill>
            <a:srgbClr val="6490B4"/>
          </a:solidFill>
          <a:ln w="6350" algn="ctr">
            <a:noFill/>
            <a:round/>
            <a:headEnd/>
            <a:tailEnd/>
          </a:ln>
        </p:spPr>
        <p:txBody>
          <a:bodyPr rtlCol="0" anchor="ctr"/>
          <a:lstStyle/>
          <a:p>
            <a:pPr algn="ctr" eaLnBrk="0" hangingPunct="0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49996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54367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93850"/>
            <a:ext cx="4224338" cy="4883150"/>
          </a:xfr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538" y="1593850"/>
            <a:ext cx="4224337" cy="4883150"/>
          </a:xfr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29196F-B384-4A76-AFEF-C1DB45E952EB}" type="datetime6">
              <a:rPr lang="en-US" smtClean="0"/>
              <a:t>October 13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EFDACB-3889-4B18-A097-6606898F396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Copyright©2013 Poppendieck.LLC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324600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4262088"/>
          </a:xfrm>
        </p:spPr>
        <p:txBody>
          <a:bodyPr/>
          <a:lstStyle>
            <a:lvl1pPr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262088"/>
          </a:xfrm>
        </p:spPr>
        <p:txBody>
          <a:bodyPr/>
          <a:lstStyle>
            <a:lvl1pPr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3209CF-72F8-4E05-8CBA-84C6EE886A2A}" type="datetime6">
              <a:rPr lang="en-US" smtClean="0"/>
              <a:t>October 13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EFDACB-3889-4B18-A097-6606898F396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Copyright©2013 Poppendieck.LLC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7532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593850"/>
            <a:ext cx="8601075" cy="236537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4111625"/>
            <a:ext cx="8601075" cy="236537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52021F-23F7-4154-BB99-680CF3FEE77E}" type="datetime6">
              <a:rPr lang="en-US" smtClean="0"/>
              <a:t>October 13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EFDACB-3889-4B18-A097-6606898F396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Copyright©2013 Poppendieck.LLC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52400" y="152400"/>
            <a:ext cx="67532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93850"/>
            <a:ext cx="4224338" cy="236537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1538" y="1593850"/>
            <a:ext cx="4224337" cy="236537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4111625"/>
            <a:ext cx="4224338" cy="236537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1538" y="4111625"/>
            <a:ext cx="4224337" cy="236537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DA105B-A658-4725-8A24-337835DB532A}" type="datetime6">
              <a:rPr lang="en-US" smtClean="0"/>
              <a:t>October 13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EFDACB-3889-4B18-A097-6606898F396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Copyright©2013 Poppendieck.LLC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54367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1712EB-0EB7-496D-9B31-84235604753D}" type="datetime6">
              <a:rPr lang="en-US" smtClean="0"/>
              <a:t>October 13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EFDACB-3889-4B18-A097-6606898F396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Copyright©2013 Poppendieck.LLC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gradFill flip="none" rotWithShape="1">
          <a:gsLst>
            <a:gs pos="0">
              <a:srgbClr val="719ABB">
                <a:gamma/>
                <a:tint val="57255"/>
                <a:invGamma/>
              </a:srgbClr>
            </a:gs>
            <a:gs pos="100000">
              <a:srgbClr val="719ABB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DC9BD5-CB1B-436A-8640-0E7A6F3A2C3D}" type="datetime6">
              <a:rPr lang="en-US" smtClean="0"/>
              <a:t>October 13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EFDACB-3889-4B18-A097-6606898F396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Copyright©2013 Poppendieck.LLC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9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0226" name="Rectangle 2"/>
          <p:cNvSpPr>
            <a:spLocks noChangeArrowheads="1"/>
          </p:cNvSpPr>
          <p:nvPr/>
        </p:nvSpPr>
        <p:spPr bwMode="white">
          <a:xfrm>
            <a:off x="0" y="1458132"/>
            <a:ext cx="9144000" cy="5410200"/>
          </a:xfrm>
          <a:prstGeom prst="rect">
            <a:avLst/>
          </a:prstGeom>
          <a:gradFill rotWithShape="1">
            <a:gsLst>
              <a:gs pos="0">
                <a:srgbClr val="719ABB">
                  <a:gamma/>
                  <a:tint val="57255"/>
                  <a:invGamma/>
                </a:srgbClr>
              </a:gs>
              <a:gs pos="100000">
                <a:srgbClr val="719ABB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latin typeface="ACaslon Regular" charset="0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1" y="152400"/>
            <a:ext cx="662714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27402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93850"/>
            <a:ext cx="8601075" cy="48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7402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7250" y="6553200"/>
            <a:ext cx="12493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AFC6D9"/>
                </a:solidFill>
                <a:latin typeface="+mn-lt"/>
                <a:cs typeface="+mn-cs"/>
              </a:defRPr>
            </a:lvl1pPr>
          </a:lstStyle>
          <a:p>
            <a:fld id="{BA6E57C1-B419-4B78-8881-138BB893400A}" type="datetime6">
              <a:rPr lang="en-US" smtClean="0"/>
              <a:t>October 13</a:t>
            </a:fld>
            <a:endParaRPr lang="en-US"/>
          </a:p>
        </p:txBody>
      </p:sp>
      <p:sp>
        <p:nvSpPr>
          <p:cNvPr id="2740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553200"/>
            <a:ext cx="48577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AFC6D9"/>
                </a:solidFill>
                <a:latin typeface="+mn-lt"/>
                <a:cs typeface="+mn-cs"/>
              </a:defRPr>
            </a:lvl1pPr>
          </a:lstStyle>
          <a:p>
            <a:fld id="{CFEFDACB-3889-4B18-A097-6606898F3960}" type="slidenum">
              <a:rPr lang="en-US" smtClean="0"/>
              <a:t>‹#›</a:t>
            </a:fld>
            <a:endParaRPr lang="en-US"/>
          </a:p>
        </p:txBody>
      </p:sp>
      <p:sp>
        <p:nvSpPr>
          <p:cNvPr id="27402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6625" y="6538913"/>
            <a:ext cx="2889250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AFC6D9"/>
                </a:solidFill>
                <a:latin typeface="+mn-lt"/>
                <a:cs typeface="+mn-cs"/>
              </a:defRPr>
            </a:lvl1pPr>
          </a:lstStyle>
          <a:p>
            <a:r>
              <a:rPr lang="en-US" smtClean="0"/>
              <a:t>Copyright©2013 Poppendieck.LLC</a:t>
            </a:r>
            <a:endParaRPr lang="en-US" dirty="0"/>
          </a:p>
        </p:txBody>
      </p:sp>
      <p:sp>
        <p:nvSpPr>
          <p:cNvPr id="2740232" name="Text Box 8"/>
          <p:cNvSpPr txBox="1">
            <a:spLocks noChangeArrowheads="1"/>
          </p:cNvSpPr>
          <p:nvPr userDrawn="1"/>
        </p:nvSpPr>
        <p:spPr bwMode="hidden">
          <a:xfrm>
            <a:off x="5100638" y="5548313"/>
            <a:ext cx="404336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9600" dirty="0">
                <a:solidFill>
                  <a:srgbClr val="90B0CA"/>
                </a:solidFill>
                <a:latin typeface="Times New Roman" pitchFamily="18" charset="0"/>
                <a:cs typeface="+mn-cs"/>
              </a:rPr>
              <a:t>l  e  a  n</a:t>
            </a:r>
          </a:p>
        </p:txBody>
      </p:sp>
      <p:pic>
        <p:nvPicPr>
          <p:cNvPr id="13" name="Picture 9" descr="Canoe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7180575" y="0"/>
            <a:ext cx="1963425" cy="145813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i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 i="1">
          <a:solidFill>
            <a:schemeClr val="tx1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 i="1">
          <a:solidFill>
            <a:schemeClr val="tx1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 i="1">
          <a:solidFill>
            <a:schemeClr val="tx1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 i="1">
          <a:solidFill>
            <a:schemeClr val="tx1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 i="1">
          <a:solidFill>
            <a:schemeClr val="tx1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 i="1">
          <a:solidFill>
            <a:schemeClr val="tx1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 i="1">
          <a:solidFill>
            <a:schemeClr val="tx1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75000"/>
        <a:buFont typeface="Wingdings" pitchFamily="2" charset="2"/>
        <a:buNone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95000"/>
        <a:buFont typeface="Wingdings" pitchFamily="2" charset="2"/>
        <a:buChar char="ü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95000"/>
        <a:buFont typeface="Wingdings" pitchFamily="2" charset="2"/>
        <a:buChar char="û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75000"/>
        <a:buFont typeface="Wingdings" pitchFamily="2" charset="2"/>
        <a:buChar char="v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75000"/>
        <a:buFont typeface="Wingdings" pitchFamily="2" charset="2"/>
        <a:buChar char="q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75000"/>
        <a:buFont typeface="Wingdings" pitchFamily="2" charset="2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75000"/>
        <a:buFont typeface="Wingdings" pitchFamily="2" charset="2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75000"/>
        <a:buFont typeface="Wingdings" pitchFamily="2" charset="2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75000"/>
        <a:buFont typeface="Wingdings" pitchFamily="2" charset="2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5.emf"/><Relationship Id="rId7" Type="http://schemas.openxmlformats.org/officeDocument/2006/relationships/image" Target="../media/image29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image" Target="../media/image26.emf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gif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Lean Mindset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649" y="5452121"/>
            <a:ext cx="8686800" cy="895350"/>
          </a:xfrm>
        </p:spPr>
        <p:txBody>
          <a:bodyPr/>
          <a:lstStyle/>
          <a:p>
            <a:r>
              <a:rPr lang="en-US" sz="3600" i="1" dirty="0" smtClean="0"/>
              <a:t>Ask the Right Questions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389450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48" y="152400"/>
            <a:ext cx="6412644" cy="1066800"/>
          </a:xfrm>
        </p:spPr>
        <p:txBody>
          <a:bodyPr>
            <a:noAutofit/>
          </a:bodyPr>
          <a:lstStyle/>
          <a:p>
            <a:r>
              <a:rPr lang="en-US" dirty="0" smtClean="0"/>
              <a:t>Where Does Expertise </a:t>
            </a:r>
            <a:br>
              <a:rPr lang="en-US" dirty="0" smtClean="0"/>
            </a:br>
            <a:r>
              <a:rPr lang="en-US" dirty="0" smtClean="0"/>
              <a:t>Come From?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104" y="1593850"/>
            <a:ext cx="7953080" cy="4883150"/>
          </a:xfrm>
        </p:spPr>
        <p:txBody>
          <a:bodyPr>
            <a:normAutofit lnSpcReduction="10000"/>
          </a:bodyPr>
          <a:lstStyle/>
          <a:p>
            <a:r>
              <a:rPr lang="en-US" b="1" i="1" dirty="0" smtClean="0"/>
              <a:t>10 Years / 10,000 hours of Deliberate Practice</a:t>
            </a:r>
          </a:p>
          <a:p>
            <a:pPr marL="461963" lvl="1" indent="-461963"/>
            <a:r>
              <a:rPr lang="en-US" sz="2600" dirty="0" smtClean="0"/>
              <a:t>Identify a specific skill that needs improvement. </a:t>
            </a:r>
          </a:p>
          <a:p>
            <a:pPr marL="461963" lvl="1" indent="-461963"/>
            <a:r>
              <a:rPr lang="en-US" sz="2600" dirty="0" smtClean="0"/>
              <a:t>Devise (or learn from a teacher) a focused exercise: </a:t>
            </a:r>
            <a:br>
              <a:rPr lang="en-US" sz="2600" dirty="0" smtClean="0"/>
            </a:br>
            <a:r>
              <a:rPr lang="en-US" sz="2600" dirty="0" smtClean="0"/>
              <a:t> – designed to improve the skill.</a:t>
            </a:r>
          </a:p>
          <a:p>
            <a:pPr marL="461963" lvl="1" indent="-461963"/>
            <a:r>
              <a:rPr lang="en-US" sz="2600" dirty="0" smtClean="0"/>
              <a:t>Practice repeatedly. </a:t>
            </a:r>
          </a:p>
          <a:p>
            <a:pPr marL="461963" lvl="1" indent="-461963"/>
            <a:r>
              <a:rPr lang="en-US" sz="2600" dirty="0" smtClean="0"/>
              <a:t>Obtain immediate feedback: </a:t>
            </a:r>
            <a:br>
              <a:rPr lang="en-US" sz="2600" dirty="0" smtClean="0"/>
            </a:br>
            <a:r>
              <a:rPr lang="en-US" sz="2600" dirty="0" smtClean="0"/>
              <a:t> – adjust accordingly.</a:t>
            </a:r>
          </a:p>
          <a:p>
            <a:pPr marL="461963" lvl="1" indent="-461963"/>
            <a:r>
              <a:rPr lang="en-US" sz="2600" dirty="0" smtClean="0"/>
              <a:t>Focus on pushing the limits: </a:t>
            </a:r>
            <a:br>
              <a:rPr lang="en-US" sz="2600" dirty="0" smtClean="0"/>
            </a:br>
            <a:r>
              <a:rPr lang="en-US" sz="2600" dirty="0" smtClean="0"/>
              <a:t>– expect repeated failures.</a:t>
            </a:r>
          </a:p>
          <a:p>
            <a:pPr marL="461963" lvl="1" indent="-461963"/>
            <a:r>
              <a:rPr lang="en-US" sz="2600" dirty="0" smtClean="0"/>
              <a:t>Practice regularly &amp; intensely: </a:t>
            </a:r>
            <a:br>
              <a:rPr lang="en-US" sz="2600" dirty="0" smtClean="0"/>
            </a:br>
            <a:r>
              <a:rPr lang="en-US" sz="2600" dirty="0" smtClean="0"/>
              <a:t>– perhaps three hours a day.</a:t>
            </a:r>
          </a:p>
          <a:p>
            <a:pPr marL="461963" lvl="1" indent="-461963"/>
            <a:endParaRPr lang="en-US" dirty="0"/>
          </a:p>
        </p:txBody>
      </p:sp>
      <p:pic>
        <p:nvPicPr>
          <p:cNvPr id="1065" name="Picture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0775" y="3171057"/>
            <a:ext cx="927052" cy="1477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057652" y="4647655"/>
            <a:ext cx="1843279" cy="197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92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5170" y="2407535"/>
            <a:ext cx="1469678" cy="216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93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2204" y="5139158"/>
            <a:ext cx="1254398" cy="114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7448309" y="4213185"/>
            <a:ext cx="8162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80808"/>
                </a:solidFill>
                <a:latin typeface="Comic Sans MS" pitchFamily="66" charset="0"/>
              </a:rPr>
              <a:t>Athletes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37813" y="4647236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80808"/>
                </a:solidFill>
                <a:latin typeface="Comic Sans MS" pitchFamily="66" charset="0"/>
              </a:rPr>
              <a:t>Musicians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17084" y="6470248"/>
            <a:ext cx="7553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80808"/>
                </a:solidFill>
                <a:latin typeface="Comic Sans MS" pitchFamily="66" charset="0"/>
              </a:rPr>
              <a:t>Doctors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95418" y="6296628"/>
            <a:ext cx="17059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80808"/>
                </a:solidFill>
                <a:latin typeface="Comic Sans MS" pitchFamily="66" charset="0"/>
              </a:rPr>
              <a:t>Software Developers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F7017-B7A6-4C79-B811-3FC2D1A6F9CB}" type="datetime6">
              <a:rPr lang="en-US" smtClean="0"/>
              <a:pPr/>
              <a:t>October 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Copyright©2013 Poppendieck.LLC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0367-6F4F-40E9-8B2E-6B50BE8AA18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/>
          <a:srcRect b="17003"/>
          <a:stretch/>
        </p:blipFill>
        <p:spPr>
          <a:xfrm>
            <a:off x="6686175" y="0"/>
            <a:ext cx="2457826" cy="145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6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39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39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705" y="243645"/>
            <a:ext cx="8648829" cy="1066800"/>
          </a:xfrm>
        </p:spPr>
        <p:txBody>
          <a:bodyPr/>
          <a:lstStyle/>
          <a:p>
            <a:pPr marL="3429000" indent="-3429000" algn="l"/>
            <a:r>
              <a:rPr lang="en-US" dirty="0" smtClean="0"/>
              <a:t>The Four Elements of </a:t>
            </a:r>
            <a:br>
              <a:rPr lang="en-US" dirty="0" smtClean="0"/>
            </a:br>
            <a:r>
              <a:rPr lang="en-US" dirty="0" smtClean="0"/>
              <a:t>Deliberate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Coach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4114800" indent="-514350">
              <a:buAutoNum type="arabicPeriod"/>
              <a:tabLst>
                <a:tab pos="1087438" algn="l"/>
              </a:tabLst>
            </a:pPr>
            <a:r>
              <a:rPr lang="en-US" dirty="0" smtClean="0"/>
              <a:t>Challenge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Feedback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4114800" indent="-514350">
              <a:buAutoNum type="arabicPeriod"/>
            </a:pPr>
            <a:r>
              <a:rPr lang="en-US" dirty="0" smtClean="0"/>
              <a:t>Progress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147990" y="1258877"/>
            <a:ext cx="1564884" cy="1802531"/>
            <a:chOff x="653520" y="3519075"/>
            <a:chExt cx="1181707" cy="1376183"/>
          </a:xfrm>
        </p:grpSpPr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143616" y="4270386"/>
              <a:ext cx="299135" cy="401285"/>
            </a:xfrm>
            <a:custGeom>
              <a:avLst/>
              <a:gdLst>
                <a:gd name="T0" fmla="*/ 472 w 542"/>
                <a:gd name="T1" fmla="*/ 19 h 822"/>
                <a:gd name="T2" fmla="*/ 448 w 542"/>
                <a:gd name="T3" fmla="*/ 9 h 822"/>
                <a:gd name="T4" fmla="*/ 434 w 542"/>
                <a:gd name="T5" fmla="*/ 5 h 822"/>
                <a:gd name="T6" fmla="*/ 385 w 542"/>
                <a:gd name="T7" fmla="*/ 0 h 822"/>
                <a:gd name="T8" fmla="*/ 334 w 542"/>
                <a:gd name="T9" fmla="*/ 3 h 822"/>
                <a:gd name="T10" fmla="*/ 318 w 542"/>
                <a:gd name="T11" fmla="*/ 6 h 822"/>
                <a:gd name="T12" fmla="*/ 263 w 542"/>
                <a:gd name="T13" fmla="*/ 25 h 822"/>
                <a:gd name="T14" fmla="*/ 162 w 542"/>
                <a:gd name="T15" fmla="*/ 95 h 822"/>
                <a:gd name="T16" fmla="*/ 111 w 542"/>
                <a:gd name="T17" fmla="*/ 139 h 822"/>
                <a:gd name="T18" fmla="*/ 69 w 542"/>
                <a:gd name="T19" fmla="*/ 193 h 822"/>
                <a:gd name="T20" fmla="*/ 23 w 542"/>
                <a:gd name="T21" fmla="*/ 281 h 822"/>
                <a:gd name="T22" fmla="*/ 8 w 542"/>
                <a:gd name="T23" fmla="*/ 330 h 822"/>
                <a:gd name="T24" fmla="*/ 0 w 542"/>
                <a:gd name="T25" fmla="*/ 382 h 822"/>
                <a:gd name="T26" fmla="*/ 0 w 542"/>
                <a:gd name="T27" fmla="*/ 469 h 822"/>
                <a:gd name="T28" fmla="*/ 14 w 542"/>
                <a:gd name="T29" fmla="*/ 557 h 822"/>
                <a:gd name="T30" fmla="*/ 32 w 542"/>
                <a:gd name="T31" fmla="*/ 609 h 822"/>
                <a:gd name="T32" fmla="*/ 74 w 542"/>
                <a:gd name="T33" fmla="*/ 684 h 822"/>
                <a:gd name="T34" fmla="*/ 125 w 542"/>
                <a:gd name="T35" fmla="*/ 747 h 822"/>
                <a:gd name="T36" fmla="*/ 159 w 542"/>
                <a:gd name="T37" fmla="*/ 776 h 822"/>
                <a:gd name="T38" fmla="*/ 196 w 542"/>
                <a:gd name="T39" fmla="*/ 796 h 822"/>
                <a:gd name="T40" fmla="*/ 234 w 542"/>
                <a:gd name="T41" fmla="*/ 809 h 822"/>
                <a:gd name="T42" fmla="*/ 308 w 542"/>
                <a:gd name="T43" fmla="*/ 821 h 822"/>
                <a:gd name="T44" fmla="*/ 344 w 542"/>
                <a:gd name="T45" fmla="*/ 822 h 822"/>
                <a:gd name="T46" fmla="*/ 380 w 542"/>
                <a:gd name="T47" fmla="*/ 818 h 822"/>
                <a:gd name="T48" fmla="*/ 412 w 542"/>
                <a:gd name="T49" fmla="*/ 810 h 822"/>
                <a:gd name="T50" fmla="*/ 439 w 542"/>
                <a:gd name="T51" fmla="*/ 797 h 822"/>
                <a:gd name="T52" fmla="*/ 463 w 542"/>
                <a:gd name="T53" fmla="*/ 780 h 822"/>
                <a:gd name="T54" fmla="*/ 484 w 542"/>
                <a:gd name="T55" fmla="*/ 759 h 822"/>
                <a:gd name="T56" fmla="*/ 498 w 542"/>
                <a:gd name="T57" fmla="*/ 736 h 822"/>
                <a:gd name="T58" fmla="*/ 508 w 542"/>
                <a:gd name="T59" fmla="*/ 713 h 822"/>
                <a:gd name="T60" fmla="*/ 510 w 542"/>
                <a:gd name="T61" fmla="*/ 701 h 822"/>
                <a:gd name="T62" fmla="*/ 510 w 542"/>
                <a:gd name="T63" fmla="*/ 689 h 822"/>
                <a:gd name="T64" fmla="*/ 506 w 542"/>
                <a:gd name="T65" fmla="*/ 663 h 822"/>
                <a:gd name="T66" fmla="*/ 492 w 542"/>
                <a:gd name="T67" fmla="*/ 611 h 822"/>
                <a:gd name="T68" fmla="*/ 471 w 542"/>
                <a:gd name="T69" fmla="*/ 570 h 822"/>
                <a:gd name="T70" fmla="*/ 438 w 542"/>
                <a:gd name="T71" fmla="*/ 519 h 822"/>
                <a:gd name="T72" fmla="*/ 420 w 542"/>
                <a:gd name="T73" fmla="*/ 498 h 822"/>
                <a:gd name="T74" fmla="*/ 382 w 542"/>
                <a:gd name="T75" fmla="*/ 463 h 822"/>
                <a:gd name="T76" fmla="*/ 375 w 542"/>
                <a:gd name="T77" fmla="*/ 453 h 822"/>
                <a:gd name="T78" fmla="*/ 371 w 542"/>
                <a:gd name="T79" fmla="*/ 444 h 822"/>
                <a:gd name="T80" fmla="*/ 368 w 542"/>
                <a:gd name="T81" fmla="*/ 424 h 822"/>
                <a:gd name="T82" fmla="*/ 369 w 542"/>
                <a:gd name="T83" fmla="*/ 404 h 822"/>
                <a:gd name="T84" fmla="*/ 376 w 542"/>
                <a:gd name="T85" fmla="*/ 383 h 822"/>
                <a:gd name="T86" fmla="*/ 388 w 542"/>
                <a:gd name="T87" fmla="*/ 363 h 822"/>
                <a:gd name="T88" fmla="*/ 408 w 542"/>
                <a:gd name="T89" fmla="*/ 343 h 822"/>
                <a:gd name="T90" fmla="*/ 463 w 542"/>
                <a:gd name="T91" fmla="*/ 303 h 822"/>
                <a:gd name="T92" fmla="*/ 486 w 542"/>
                <a:gd name="T93" fmla="*/ 281 h 822"/>
                <a:gd name="T94" fmla="*/ 520 w 542"/>
                <a:gd name="T95" fmla="*/ 235 h 822"/>
                <a:gd name="T96" fmla="*/ 532 w 542"/>
                <a:gd name="T97" fmla="*/ 211 h 822"/>
                <a:gd name="T98" fmla="*/ 540 w 542"/>
                <a:gd name="T99" fmla="*/ 185 h 822"/>
                <a:gd name="T100" fmla="*/ 542 w 542"/>
                <a:gd name="T101" fmla="*/ 171 h 822"/>
                <a:gd name="T102" fmla="*/ 540 w 542"/>
                <a:gd name="T103" fmla="*/ 141 h 822"/>
                <a:gd name="T104" fmla="*/ 530 w 542"/>
                <a:gd name="T105" fmla="*/ 97 h 822"/>
                <a:gd name="T106" fmla="*/ 520 w 542"/>
                <a:gd name="T107" fmla="*/ 71 h 822"/>
                <a:gd name="T108" fmla="*/ 508 w 542"/>
                <a:gd name="T109" fmla="*/ 51 h 822"/>
                <a:gd name="T110" fmla="*/ 492 w 542"/>
                <a:gd name="T111" fmla="*/ 33 h 822"/>
                <a:gd name="T112" fmla="*/ 472 w 542"/>
                <a:gd name="T113" fmla="*/ 19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42" h="822">
                  <a:moveTo>
                    <a:pt x="472" y="19"/>
                  </a:moveTo>
                  <a:lnTo>
                    <a:pt x="448" y="9"/>
                  </a:lnTo>
                  <a:lnTo>
                    <a:pt x="434" y="5"/>
                  </a:lnTo>
                  <a:lnTo>
                    <a:pt x="385" y="0"/>
                  </a:lnTo>
                  <a:lnTo>
                    <a:pt x="334" y="3"/>
                  </a:lnTo>
                  <a:lnTo>
                    <a:pt x="318" y="6"/>
                  </a:lnTo>
                  <a:lnTo>
                    <a:pt x="263" y="25"/>
                  </a:lnTo>
                  <a:lnTo>
                    <a:pt x="162" y="95"/>
                  </a:lnTo>
                  <a:lnTo>
                    <a:pt x="111" y="139"/>
                  </a:lnTo>
                  <a:lnTo>
                    <a:pt x="69" y="193"/>
                  </a:lnTo>
                  <a:lnTo>
                    <a:pt x="23" y="281"/>
                  </a:lnTo>
                  <a:lnTo>
                    <a:pt x="8" y="330"/>
                  </a:lnTo>
                  <a:lnTo>
                    <a:pt x="0" y="382"/>
                  </a:lnTo>
                  <a:lnTo>
                    <a:pt x="0" y="469"/>
                  </a:lnTo>
                  <a:lnTo>
                    <a:pt x="14" y="557"/>
                  </a:lnTo>
                  <a:lnTo>
                    <a:pt x="32" y="609"/>
                  </a:lnTo>
                  <a:lnTo>
                    <a:pt x="74" y="684"/>
                  </a:lnTo>
                  <a:lnTo>
                    <a:pt x="125" y="747"/>
                  </a:lnTo>
                  <a:lnTo>
                    <a:pt x="159" y="776"/>
                  </a:lnTo>
                  <a:lnTo>
                    <a:pt x="196" y="796"/>
                  </a:lnTo>
                  <a:lnTo>
                    <a:pt x="234" y="809"/>
                  </a:lnTo>
                  <a:lnTo>
                    <a:pt x="308" y="821"/>
                  </a:lnTo>
                  <a:lnTo>
                    <a:pt x="344" y="822"/>
                  </a:lnTo>
                  <a:lnTo>
                    <a:pt x="380" y="818"/>
                  </a:lnTo>
                  <a:lnTo>
                    <a:pt x="412" y="810"/>
                  </a:lnTo>
                  <a:lnTo>
                    <a:pt x="439" y="797"/>
                  </a:lnTo>
                  <a:lnTo>
                    <a:pt x="463" y="780"/>
                  </a:lnTo>
                  <a:lnTo>
                    <a:pt x="484" y="759"/>
                  </a:lnTo>
                  <a:lnTo>
                    <a:pt x="498" y="736"/>
                  </a:lnTo>
                  <a:lnTo>
                    <a:pt x="508" y="713"/>
                  </a:lnTo>
                  <a:lnTo>
                    <a:pt x="510" y="701"/>
                  </a:lnTo>
                  <a:lnTo>
                    <a:pt x="510" y="689"/>
                  </a:lnTo>
                  <a:lnTo>
                    <a:pt x="506" y="663"/>
                  </a:lnTo>
                  <a:lnTo>
                    <a:pt x="492" y="611"/>
                  </a:lnTo>
                  <a:lnTo>
                    <a:pt x="471" y="570"/>
                  </a:lnTo>
                  <a:lnTo>
                    <a:pt x="438" y="519"/>
                  </a:lnTo>
                  <a:lnTo>
                    <a:pt x="420" y="498"/>
                  </a:lnTo>
                  <a:lnTo>
                    <a:pt x="382" y="463"/>
                  </a:lnTo>
                  <a:lnTo>
                    <a:pt x="375" y="453"/>
                  </a:lnTo>
                  <a:lnTo>
                    <a:pt x="371" y="444"/>
                  </a:lnTo>
                  <a:lnTo>
                    <a:pt x="368" y="424"/>
                  </a:lnTo>
                  <a:lnTo>
                    <a:pt x="369" y="404"/>
                  </a:lnTo>
                  <a:lnTo>
                    <a:pt x="376" y="383"/>
                  </a:lnTo>
                  <a:lnTo>
                    <a:pt x="388" y="363"/>
                  </a:lnTo>
                  <a:lnTo>
                    <a:pt x="408" y="343"/>
                  </a:lnTo>
                  <a:lnTo>
                    <a:pt x="463" y="303"/>
                  </a:lnTo>
                  <a:lnTo>
                    <a:pt x="486" y="281"/>
                  </a:lnTo>
                  <a:lnTo>
                    <a:pt x="520" y="235"/>
                  </a:lnTo>
                  <a:lnTo>
                    <a:pt x="532" y="211"/>
                  </a:lnTo>
                  <a:lnTo>
                    <a:pt x="540" y="185"/>
                  </a:lnTo>
                  <a:lnTo>
                    <a:pt x="542" y="171"/>
                  </a:lnTo>
                  <a:lnTo>
                    <a:pt x="540" y="141"/>
                  </a:lnTo>
                  <a:lnTo>
                    <a:pt x="530" y="97"/>
                  </a:lnTo>
                  <a:lnTo>
                    <a:pt x="520" y="71"/>
                  </a:lnTo>
                  <a:lnTo>
                    <a:pt x="508" y="51"/>
                  </a:lnTo>
                  <a:lnTo>
                    <a:pt x="492" y="33"/>
                  </a:lnTo>
                  <a:lnTo>
                    <a:pt x="472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955415" y="4513500"/>
              <a:ext cx="386337" cy="381758"/>
            </a:xfrm>
            <a:custGeom>
              <a:avLst/>
              <a:gdLst>
                <a:gd name="T0" fmla="*/ 588 w 700"/>
                <a:gd name="T1" fmla="*/ 60 h 782"/>
                <a:gd name="T2" fmla="*/ 519 w 700"/>
                <a:gd name="T3" fmla="*/ 7 h 782"/>
                <a:gd name="T4" fmla="*/ 492 w 700"/>
                <a:gd name="T5" fmla="*/ 0 h 782"/>
                <a:gd name="T6" fmla="*/ 476 w 700"/>
                <a:gd name="T7" fmla="*/ 3 h 782"/>
                <a:gd name="T8" fmla="*/ 464 w 700"/>
                <a:gd name="T9" fmla="*/ 16 h 782"/>
                <a:gd name="T10" fmla="*/ 450 w 700"/>
                <a:gd name="T11" fmla="*/ 72 h 782"/>
                <a:gd name="T12" fmla="*/ 454 w 700"/>
                <a:gd name="T13" fmla="*/ 238 h 782"/>
                <a:gd name="T14" fmla="*/ 540 w 700"/>
                <a:gd name="T15" fmla="*/ 568 h 782"/>
                <a:gd name="T16" fmla="*/ 542 w 700"/>
                <a:gd name="T17" fmla="*/ 594 h 782"/>
                <a:gd name="T18" fmla="*/ 533 w 700"/>
                <a:gd name="T19" fmla="*/ 597 h 782"/>
                <a:gd name="T20" fmla="*/ 403 w 700"/>
                <a:gd name="T21" fmla="*/ 540 h 782"/>
                <a:gd name="T22" fmla="*/ 185 w 700"/>
                <a:gd name="T23" fmla="*/ 446 h 782"/>
                <a:gd name="T24" fmla="*/ 133 w 700"/>
                <a:gd name="T25" fmla="*/ 409 h 782"/>
                <a:gd name="T26" fmla="*/ 103 w 700"/>
                <a:gd name="T27" fmla="*/ 401 h 782"/>
                <a:gd name="T28" fmla="*/ 71 w 700"/>
                <a:gd name="T29" fmla="*/ 404 h 782"/>
                <a:gd name="T30" fmla="*/ 44 w 700"/>
                <a:gd name="T31" fmla="*/ 419 h 782"/>
                <a:gd name="T32" fmla="*/ 37 w 700"/>
                <a:gd name="T33" fmla="*/ 435 h 782"/>
                <a:gd name="T34" fmla="*/ 46 w 700"/>
                <a:gd name="T35" fmla="*/ 489 h 782"/>
                <a:gd name="T36" fmla="*/ 49 w 700"/>
                <a:gd name="T37" fmla="*/ 534 h 782"/>
                <a:gd name="T38" fmla="*/ 2 w 700"/>
                <a:gd name="T39" fmla="*/ 647 h 782"/>
                <a:gd name="T40" fmla="*/ 0 w 700"/>
                <a:gd name="T41" fmla="*/ 674 h 782"/>
                <a:gd name="T42" fmla="*/ 10 w 700"/>
                <a:gd name="T43" fmla="*/ 707 h 782"/>
                <a:gd name="T44" fmla="*/ 29 w 700"/>
                <a:gd name="T45" fmla="*/ 734 h 782"/>
                <a:gd name="T46" fmla="*/ 46 w 700"/>
                <a:gd name="T47" fmla="*/ 748 h 782"/>
                <a:gd name="T48" fmla="*/ 79 w 700"/>
                <a:gd name="T49" fmla="*/ 758 h 782"/>
                <a:gd name="T50" fmla="*/ 163 w 700"/>
                <a:gd name="T51" fmla="*/ 762 h 782"/>
                <a:gd name="T52" fmla="*/ 177 w 700"/>
                <a:gd name="T53" fmla="*/ 756 h 782"/>
                <a:gd name="T54" fmla="*/ 183 w 700"/>
                <a:gd name="T55" fmla="*/ 746 h 782"/>
                <a:gd name="T56" fmla="*/ 181 w 700"/>
                <a:gd name="T57" fmla="*/ 738 h 782"/>
                <a:gd name="T58" fmla="*/ 130 w 700"/>
                <a:gd name="T59" fmla="*/ 654 h 782"/>
                <a:gd name="T60" fmla="*/ 129 w 700"/>
                <a:gd name="T61" fmla="*/ 575 h 782"/>
                <a:gd name="T62" fmla="*/ 146 w 700"/>
                <a:gd name="T63" fmla="*/ 522 h 782"/>
                <a:gd name="T64" fmla="*/ 155 w 700"/>
                <a:gd name="T65" fmla="*/ 513 h 782"/>
                <a:gd name="T66" fmla="*/ 175 w 700"/>
                <a:gd name="T67" fmla="*/ 510 h 782"/>
                <a:gd name="T68" fmla="*/ 277 w 700"/>
                <a:gd name="T69" fmla="*/ 589 h 782"/>
                <a:gd name="T70" fmla="*/ 484 w 700"/>
                <a:gd name="T71" fmla="*/ 752 h 782"/>
                <a:gd name="T72" fmla="*/ 580 w 700"/>
                <a:gd name="T73" fmla="*/ 782 h 782"/>
                <a:gd name="T74" fmla="*/ 639 w 700"/>
                <a:gd name="T75" fmla="*/ 772 h 782"/>
                <a:gd name="T76" fmla="*/ 663 w 700"/>
                <a:gd name="T77" fmla="*/ 756 h 782"/>
                <a:gd name="T78" fmla="*/ 688 w 700"/>
                <a:gd name="T79" fmla="*/ 713 h 782"/>
                <a:gd name="T80" fmla="*/ 700 w 700"/>
                <a:gd name="T81" fmla="*/ 520 h 782"/>
                <a:gd name="T82" fmla="*/ 667 w 700"/>
                <a:gd name="T83" fmla="*/ 203 h 782"/>
                <a:gd name="T84" fmla="*/ 626 w 700"/>
                <a:gd name="T85" fmla="*/ 107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00" h="782">
                  <a:moveTo>
                    <a:pt x="626" y="107"/>
                  </a:moveTo>
                  <a:lnTo>
                    <a:pt x="588" y="60"/>
                  </a:lnTo>
                  <a:lnTo>
                    <a:pt x="548" y="24"/>
                  </a:lnTo>
                  <a:lnTo>
                    <a:pt x="519" y="7"/>
                  </a:lnTo>
                  <a:lnTo>
                    <a:pt x="505" y="2"/>
                  </a:lnTo>
                  <a:lnTo>
                    <a:pt x="492" y="0"/>
                  </a:lnTo>
                  <a:lnTo>
                    <a:pt x="480" y="1"/>
                  </a:lnTo>
                  <a:lnTo>
                    <a:pt x="476" y="3"/>
                  </a:lnTo>
                  <a:lnTo>
                    <a:pt x="468" y="10"/>
                  </a:lnTo>
                  <a:lnTo>
                    <a:pt x="464" y="16"/>
                  </a:lnTo>
                  <a:lnTo>
                    <a:pt x="458" y="31"/>
                  </a:lnTo>
                  <a:lnTo>
                    <a:pt x="450" y="72"/>
                  </a:lnTo>
                  <a:lnTo>
                    <a:pt x="446" y="162"/>
                  </a:lnTo>
                  <a:lnTo>
                    <a:pt x="454" y="238"/>
                  </a:lnTo>
                  <a:lnTo>
                    <a:pt x="525" y="525"/>
                  </a:lnTo>
                  <a:lnTo>
                    <a:pt x="540" y="568"/>
                  </a:lnTo>
                  <a:lnTo>
                    <a:pt x="543" y="588"/>
                  </a:lnTo>
                  <a:lnTo>
                    <a:pt x="542" y="594"/>
                  </a:lnTo>
                  <a:lnTo>
                    <a:pt x="538" y="597"/>
                  </a:lnTo>
                  <a:lnTo>
                    <a:pt x="533" y="597"/>
                  </a:lnTo>
                  <a:lnTo>
                    <a:pt x="525" y="595"/>
                  </a:lnTo>
                  <a:lnTo>
                    <a:pt x="403" y="540"/>
                  </a:lnTo>
                  <a:lnTo>
                    <a:pt x="198" y="453"/>
                  </a:lnTo>
                  <a:lnTo>
                    <a:pt x="185" y="446"/>
                  </a:lnTo>
                  <a:lnTo>
                    <a:pt x="143" y="415"/>
                  </a:lnTo>
                  <a:lnTo>
                    <a:pt x="133" y="409"/>
                  </a:lnTo>
                  <a:lnTo>
                    <a:pt x="114" y="402"/>
                  </a:lnTo>
                  <a:lnTo>
                    <a:pt x="103" y="401"/>
                  </a:lnTo>
                  <a:lnTo>
                    <a:pt x="81" y="402"/>
                  </a:lnTo>
                  <a:lnTo>
                    <a:pt x="71" y="404"/>
                  </a:lnTo>
                  <a:lnTo>
                    <a:pt x="52" y="412"/>
                  </a:lnTo>
                  <a:lnTo>
                    <a:pt x="44" y="419"/>
                  </a:lnTo>
                  <a:lnTo>
                    <a:pt x="39" y="426"/>
                  </a:lnTo>
                  <a:lnTo>
                    <a:pt x="37" y="435"/>
                  </a:lnTo>
                  <a:lnTo>
                    <a:pt x="37" y="447"/>
                  </a:lnTo>
                  <a:lnTo>
                    <a:pt x="46" y="489"/>
                  </a:lnTo>
                  <a:lnTo>
                    <a:pt x="50" y="519"/>
                  </a:lnTo>
                  <a:lnTo>
                    <a:pt x="49" y="534"/>
                  </a:lnTo>
                  <a:lnTo>
                    <a:pt x="39" y="566"/>
                  </a:lnTo>
                  <a:lnTo>
                    <a:pt x="2" y="647"/>
                  </a:lnTo>
                  <a:lnTo>
                    <a:pt x="0" y="661"/>
                  </a:lnTo>
                  <a:lnTo>
                    <a:pt x="0" y="674"/>
                  </a:lnTo>
                  <a:lnTo>
                    <a:pt x="6" y="697"/>
                  </a:lnTo>
                  <a:lnTo>
                    <a:pt x="10" y="707"/>
                  </a:lnTo>
                  <a:lnTo>
                    <a:pt x="22" y="726"/>
                  </a:lnTo>
                  <a:lnTo>
                    <a:pt x="29" y="734"/>
                  </a:lnTo>
                  <a:lnTo>
                    <a:pt x="37" y="742"/>
                  </a:lnTo>
                  <a:lnTo>
                    <a:pt x="46" y="748"/>
                  </a:lnTo>
                  <a:lnTo>
                    <a:pt x="67" y="756"/>
                  </a:lnTo>
                  <a:lnTo>
                    <a:pt x="79" y="758"/>
                  </a:lnTo>
                  <a:lnTo>
                    <a:pt x="116" y="762"/>
                  </a:lnTo>
                  <a:lnTo>
                    <a:pt x="163" y="762"/>
                  </a:lnTo>
                  <a:lnTo>
                    <a:pt x="171" y="760"/>
                  </a:lnTo>
                  <a:lnTo>
                    <a:pt x="177" y="756"/>
                  </a:lnTo>
                  <a:lnTo>
                    <a:pt x="181" y="752"/>
                  </a:lnTo>
                  <a:lnTo>
                    <a:pt x="183" y="746"/>
                  </a:lnTo>
                  <a:lnTo>
                    <a:pt x="183" y="742"/>
                  </a:lnTo>
                  <a:lnTo>
                    <a:pt x="181" y="738"/>
                  </a:lnTo>
                  <a:lnTo>
                    <a:pt x="142" y="680"/>
                  </a:lnTo>
                  <a:lnTo>
                    <a:pt x="130" y="654"/>
                  </a:lnTo>
                  <a:lnTo>
                    <a:pt x="127" y="624"/>
                  </a:lnTo>
                  <a:lnTo>
                    <a:pt x="129" y="575"/>
                  </a:lnTo>
                  <a:lnTo>
                    <a:pt x="138" y="537"/>
                  </a:lnTo>
                  <a:lnTo>
                    <a:pt x="146" y="522"/>
                  </a:lnTo>
                  <a:lnTo>
                    <a:pt x="150" y="517"/>
                  </a:lnTo>
                  <a:lnTo>
                    <a:pt x="155" y="513"/>
                  </a:lnTo>
                  <a:lnTo>
                    <a:pt x="161" y="510"/>
                  </a:lnTo>
                  <a:lnTo>
                    <a:pt x="175" y="510"/>
                  </a:lnTo>
                  <a:lnTo>
                    <a:pt x="192" y="517"/>
                  </a:lnTo>
                  <a:lnTo>
                    <a:pt x="277" y="589"/>
                  </a:lnTo>
                  <a:lnTo>
                    <a:pt x="404" y="704"/>
                  </a:lnTo>
                  <a:lnTo>
                    <a:pt x="484" y="752"/>
                  </a:lnTo>
                  <a:lnTo>
                    <a:pt x="545" y="776"/>
                  </a:lnTo>
                  <a:lnTo>
                    <a:pt x="580" y="782"/>
                  </a:lnTo>
                  <a:lnTo>
                    <a:pt x="611" y="780"/>
                  </a:lnTo>
                  <a:lnTo>
                    <a:pt x="639" y="772"/>
                  </a:lnTo>
                  <a:lnTo>
                    <a:pt x="652" y="764"/>
                  </a:lnTo>
                  <a:lnTo>
                    <a:pt x="663" y="756"/>
                  </a:lnTo>
                  <a:lnTo>
                    <a:pt x="673" y="744"/>
                  </a:lnTo>
                  <a:lnTo>
                    <a:pt x="688" y="713"/>
                  </a:lnTo>
                  <a:lnTo>
                    <a:pt x="699" y="651"/>
                  </a:lnTo>
                  <a:lnTo>
                    <a:pt x="700" y="520"/>
                  </a:lnTo>
                  <a:lnTo>
                    <a:pt x="681" y="277"/>
                  </a:lnTo>
                  <a:lnTo>
                    <a:pt x="667" y="203"/>
                  </a:lnTo>
                  <a:lnTo>
                    <a:pt x="648" y="149"/>
                  </a:lnTo>
                  <a:lnTo>
                    <a:pt x="626" y="1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095048" y="4542791"/>
              <a:ext cx="369228" cy="336845"/>
            </a:xfrm>
            <a:custGeom>
              <a:avLst/>
              <a:gdLst>
                <a:gd name="T0" fmla="*/ 455 w 669"/>
                <a:gd name="T1" fmla="*/ 0 h 690"/>
                <a:gd name="T2" fmla="*/ 445 w 669"/>
                <a:gd name="T3" fmla="*/ 3 h 690"/>
                <a:gd name="T4" fmla="*/ 436 w 669"/>
                <a:gd name="T5" fmla="*/ 10 h 690"/>
                <a:gd name="T6" fmla="*/ 416 w 669"/>
                <a:gd name="T7" fmla="*/ 44 h 690"/>
                <a:gd name="T8" fmla="*/ 399 w 669"/>
                <a:gd name="T9" fmla="*/ 131 h 690"/>
                <a:gd name="T10" fmla="*/ 510 w 669"/>
                <a:gd name="T11" fmla="*/ 475 h 690"/>
                <a:gd name="T12" fmla="*/ 514 w 669"/>
                <a:gd name="T13" fmla="*/ 505 h 690"/>
                <a:gd name="T14" fmla="*/ 510 w 669"/>
                <a:gd name="T15" fmla="*/ 510 h 690"/>
                <a:gd name="T16" fmla="*/ 503 w 669"/>
                <a:gd name="T17" fmla="*/ 510 h 690"/>
                <a:gd name="T18" fmla="*/ 487 w 669"/>
                <a:gd name="T19" fmla="*/ 505 h 690"/>
                <a:gd name="T20" fmla="*/ 225 w 669"/>
                <a:gd name="T21" fmla="*/ 407 h 690"/>
                <a:gd name="T22" fmla="*/ 62 w 669"/>
                <a:gd name="T23" fmla="*/ 313 h 690"/>
                <a:gd name="T24" fmla="*/ 45 w 669"/>
                <a:gd name="T25" fmla="*/ 306 h 690"/>
                <a:gd name="T26" fmla="*/ 24 w 669"/>
                <a:gd name="T27" fmla="*/ 311 h 690"/>
                <a:gd name="T28" fmla="*/ 14 w 669"/>
                <a:gd name="T29" fmla="*/ 321 h 690"/>
                <a:gd name="T30" fmla="*/ 7 w 669"/>
                <a:gd name="T31" fmla="*/ 340 h 690"/>
                <a:gd name="T32" fmla="*/ 15 w 669"/>
                <a:gd name="T33" fmla="*/ 364 h 690"/>
                <a:gd name="T34" fmla="*/ 38 w 669"/>
                <a:gd name="T35" fmla="*/ 412 h 690"/>
                <a:gd name="T36" fmla="*/ 38 w 669"/>
                <a:gd name="T37" fmla="*/ 496 h 690"/>
                <a:gd name="T38" fmla="*/ 4 w 669"/>
                <a:gd name="T39" fmla="*/ 564 h 690"/>
                <a:gd name="T40" fmla="*/ 0 w 669"/>
                <a:gd name="T41" fmla="*/ 585 h 690"/>
                <a:gd name="T42" fmla="*/ 6 w 669"/>
                <a:gd name="T43" fmla="*/ 605 h 690"/>
                <a:gd name="T44" fmla="*/ 43 w 669"/>
                <a:gd name="T45" fmla="*/ 647 h 690"/>
                <a:gd name="T46" fmla="*/ 68 w 669"/>
                <a:gd name="T47" fmla="*/ 662 h 690"/>
                <a:gd name="T48" fmla="*/ 80 w 669"/>
                <a:gd name="T49" fmla="*/ 664 h 690"/>
                <a:gd name="T50" fmla="*/ 92 w 669"/>
                <a:gd name="T51" fmla="*/ 658 h 690"/>
                <a:gd name="T52" fmla="*/ 104 w 669"/>
                <a:gd name="T53" fmla="*/ 644 h 690"/>
                <a:gd name="T54" fmla="*/ 136 w 669"/>
                <a:gd name="T55" fmla="*/ 573 h 690"/>
                <a:gd name="T56" fmla="*/ 146 w 669"/>
                <a:gd name="T57" fmla="*/ 535 h 690"/>
                <a:gd name="T58" fmla="*/ 143 w 669"/>
                <a:gd name="T59" fmla="*/ 479 h 690"/>
                <a:gd name="T60" fmla="*/ 144 w 669"/>
                <a:gd name="T61" fmla="*/ 464 h 690"/>
                <a:gd name="T62" fmla="*/ 142 w 669"/>
                <a:gd name="T63" fmla="*/ 429 h 690"/>
                <a:gd name="T64" fmla="*/ 153 w 669"/>
                <a:gd name="T65" fmla="*/ 425 h 690"/>
                <a:gd name="T66" fmla="*/ 173 w 669"/>
                <a:gd name="T67" fmla="*/ 436 h 690"/>
                <a:gd name="T68" fmla="*/ 401 w 669"/>
                <a:gd name="T69" fmla="*/ 629 h 690"/>
                <a:gd name="T70" fmla="*/ 553 w 669"/>
                <a:gd name="T71" fmla="*/ 688 h 690"/>
                <a:gd name="T72" fmla="*/ 588 w 669"/>
                <a:gd name="T73" fmla="*/ 690 h 690"/>
                <a:gd name="T74" fmla="*/ 616 w 669"/>
                <a:gd name="T75" fmla="*/ 684 h 690"/>
                <a:gd name="T76" fmla="*/ 636 w 669"/>
                <a:gd name="T77" fmla="*/ 668 h 690"/>
                <a:gd name="T78" fmla="*/ 662 w 669"/>
                <a:gd name="T79" fmla="*/ 622 h 690"/>
                <a:gd name="T80" fmla="*/ 666 w 669"/>
                <a:gd name="T81" fmla="*/ 479 h 690"/>
                <a:gd name="T82" fmla="*/ 626 w 669"/>
                <a:gd name="T83" fmla="*/ 235 h 690"/>
                <a:gd name="T84" fmla="*/ 578 w 669"/>
                <a:gd name="T85" fmla="*/ 90 h 690"/>
                <a:gd name="T86" fmla="*/ 535 w 669"/>
                <a:gd name="T87" fmla="*/ 39 h 690"/>
                <a:gd name="T88" fmla="*/ 475 w 669"/>
                <a:gd name="T89" fmla="*/ 3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9" h="690">
                  <a:moveTo>
                    <a:pt x="461" y="0"/>
                  </a:moveTo>
                  <a:lnTo>
                    <a:pt x="455" y="0"/>
                  </a:lnTo>
                  <a:lnTo>
                    <a:pt x="450" y="1"/>
                  </a:lnTo>
                  <a:lnTo>
                    <a:pt x="445" y="3"/>
                  </a:lnTo>
                  <a:lnTo>
                    <a:pt x="440" y="6"/>
                  </a:lnTo>
                  <a:lnTo>
                    <a:pt x="436" y="10"/>
                  </a:lnTo>
                  <a:lnTo>
                    <a:pt x="431" y="16"/>
                  </a:lnTo>
                  <a:lnTo>
                    <a:pt x="416" y="44"/>
                  </a:lnTo>
                  <a:lnTo>
                    <a:pt x="404" y="79"/>
                  </a:lnTo>
                  <a:lnTo>
                    <a:pt x="399" y="131"/>
                  </a:lnTo>
                  <a:lnTo>
                    <a:pt x="405" y="166"/>
                  </a:lnTo>
                  <a:lnTo>
                    <a:pt x="510" y="475"/>
                  </a:lnTo>
                  <a:lnTo>
                    <a:pt x="513" y="490"/>
                  </a:lnTo>
                  <a:lnTo>
                    <a:pt x="514" y="505"/>
                  </a:lnTo>
                  <a:lnTo>
                    <a:pt x="512" y="508"/>
                  </a:lnTo>
                  <a:lnTo>
                    <a:pt x="510" y="510"/>
                  </a:lnTo>
                  <a:lnTo>
                    <a:pt x="506" y="511"/>
                  </a:lnTo>
                  <a:lnTo>
                    <a:pt x="503" y="510"/>
                  </a:lnTo>
                  <a:lnTo>
                    <a:pt x="498" y="509"/>
                  </a:lnTo>
                  <a:lnTo>
                    <a:pt x="487" y="505"/>
                  </a:lnTo>
                  <a:lnTo>
                    <a:pt x="427" y="472"/>
                  </a:lnTo>
                  <a:lnTo>
                    <a:pt x="225" y="407"/>
                  </a:lnTo>
                  <a:lnTo>
                    <a:pt x="181" y="388"/>
                  </a:lnTo>
                  <a:lnTo>
                    <a:pt x="62" y="313"/>
                  </a:lnTo>
                  <a:lnTo>
                    <a:pt x="53" y="308"/>
                  </a:lnTo>
                  <a:lnTo>
                    <a:pt x="45" y="306"/>
                  </a:lnTo>
                  <a:lnTo>
                    <a:pt x="38" y="306"/>
                  </a:lnTo>
                  <a:lnTo>
                    <a:pt x="24" y="311"/>
                  </a:lnTo>
                  <a:lnTo>
                    <a:pt x="19" y="315"/>
                  </a:lnTo>
                  <a:lnTo>
                    <a:pt x="14" y="321"/>
                  </a:lnTo>
                  <a:lnTo>
                    <a:pt x="8" y="333"/>
                  </a:lnTo>
                  <a:lnTo>
                    <a:pt x="7" y="340"/>
                  </a:lnTo>
                  <a:lnTo>
                    <a:pt x="8" y="347"/>
                  </a:lnTo>
                  <a:lnTo>
                    <a:pt x="15" y="364"/>
                  </a:lnTo>
                  <a:lnTo>
                    <a:pt x="31" y="392"/>
                  </a:lnTo>
                  <a:lnTo>
                    <a:pt x="38" y="412"/>
                  </a:lnTo>
                  <a:lnTo>
                    <a:pt x="42" y="453"/>
                  </a:lnTo>
                  <a:lnTo>
                    <a:pt x="38" y="496"/>
                  </a:lnTo>
                  <a:lnTo>
                    <a:pt x="35" y="507"/>
                  </a:lnTo>
                  <a:lnTo>
                    <a:pt x="4" y="564"/>
                  </a:lnTo>
                  <a:lnTo>
                    <a:pt x="1" y="575"/>
                  </a:lnTo>
                  <a:lnTo>
                    <a:pt x="0" y="585"/>
                  </a:lnTo>
                  <a:lnTo>
                    <a:pt x="2" y="595"/>
                  </a:lnTo>
                  <a:lnTo>
                    <a:pt x="6" y="605"/>
                  </a:lnTo>
                  <a:lnTo>
                    <a:pt x="28" y="633"/>
                  </a:lnTo>
                  <a:lnTo>
                    <a:pt x="43" y="647"/>
                  </a:lnTo>
                  <a:lnTo>
                    <a:pt x="62" y="659"/>
                  </a:lnTo>
                  <a:lnTo>
                    <a:pt x="68" y="662"/>
                  </a:lnTo>
                  <a:lnTo>
                    <a:pt x="74" y="664"/>
                  </a:lnTo>
                  <a:lnTo>
                    <a:pt x="80" y="664"/>
                  </a:lnTo>
                  <a:lnTo>
                    <a:pt x="86" y="661"/>
                  </a:lnTo>
                  <a:lnTo>
                    <a:pt x="92" y="658"/>
                  </a:lnTo>
                  <a:lnTo>
                    <a:pt x="98" y="652"/>
                  </a:lnTo>
                  <a:lnTo>
                    <a:pt x="104" y="644"/>
                  </a:lnTo>
                  <a:lnTo>
                    <a:pt x="124" y="604"/>
                  </a:lnTo>
                  <a:lnTo>
                    <a:pt x="136" y="573"/>
                  </a:lnTo>
                  <a:lnTo>
                    <a:pt x="144" y="546"/>
                  </a:lnTo>
                  <a:lnTo>
                    <a:pt x="146" y="535"/>
                  </a:lnTo>
                  <a:lnTo>
                    <a:pt x="147" y="514"/>
                  </a:lnTo>
                  <a:lnTo>
                    <a:pt x="143" y="479"/>
                  </a:lnTo>
                  <a:lnTo>
                    <a:pt x="144" y="472"/>
                  </a:lnTo>
                  <a:lnTo>
                    <a:pt x="144" y="464"/>
                  </a:lnTo>
                  <a:lnTo>
                    <a:pt x="141" y="436"/>
                  </a:lnTo>
                  <a:lnTo>
                    <a:pt x="142" y="429"/>
                  </a:lnTo>
                  <a:lnTo>
                    <a:pt x="146" y="425"/>
                  </a:lnTo>
                  <a:lnTo>
                    <a:pt x="153" y="425"/>
                  </a:lnTo>
                  <a:lnTo>
                    <a:pt x="159" y="427"/>
                  </a:lnTo>
                  <a:lnTo>
                    <a:pt x="173" y="436"/>
                  </a:lnTo>
                  <a:lnTo>
                    <a:pt x="348" y="594"/>
                  </a:lnTo>
                  <a:lnTo>
                    <a:pt x="401" y="629"/>
                  </a:lnTo>
                  <a:lnTo>
                    <a:pt x="481" y="666"/>
                  </a:lnTo>
                  <a:lnTo>
                    <a:pt x="553" y="688"/>
                  </a:lnTo>
                  <a:lnTo>
                    <a:pt x="572" y="690"/>
                  </a:lnTo>
                  <a:lnTo>
                    <a:pt x="588" y="690"/>
                  </a:lnTo>
                  <a:lnTo>
                    <a:pt x="604" y="688"/>
                  </a:lnTo>
                  <a:lnTo>
                    <a:pt x="616" y="684"/>
                  </a:lnTo>
                  <a:lnTo>
                    <a:pt x="626" y="676"/>
                  </a:lnTo>
                  <a:lnTo>
                    <a:pt x="636" y="668"/>
                  </a:lnTo>
                  <a:lnTo>
                    <a:pt x="651" y="647"/>
                  </a:lnTo>
                  <a:lnTo>
                    <a:pt x="662" y="622"/>
                  </a:lnTo>
                  <a:lnTo>
                    <a:pt x="669" y="595"/>
                  </a:lnTo>
                  <a:lnTo>
                    <a:pt x="666" y="479"/>
                  </a:lnTo>
                  <a:lnTo>
                    <a:pt x="654" y="389"/>
                  </a:lnTo>
                  <a:lnTo>
                    <a:pt x="626" y="235"/>
                  </a:lnTo>
                  <a:lnTo>
                    <a:pt x="594" y="121"/>
                  </a:lnTo>
                  <a:lnTo>
                    <a:pt x="578" y="90"/>
                  </a:lnTo>
                  <a:lnTo>
                    <a:pt x="560" y="64"/>
                  </a:lnTo>
                  <a:lnTo>
                    <a:pt x="535" y="39"/>
                  </a:lnTo>
                  <a:lnTo>
                    <a:pt x="505" y="17"/>
                  </a:lnTo>
                  <a:lnTo>
                    <a:pt x="475" y="3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auto">
            <a:xfrm>
              <a:off x="739618" y="3546413"/>
              <a:ext cx="342184" cy="259224"/>
            </a:xfrm>
            <a:custGeom>
              <a:avLst/>
              <a:gdLst>
                <a:gd name="T0" fmla="*/ 613 w 620"/>
                <a:gd name="T1" fmla="*/ 376 h 531"/>
                <a:gd name="T2" fmla="*/ 560 w 620"/>
                <a:gd name="T3" fmla="*/ 357 h 531"/>
                <a:gd name="T4" fmla="*/ 498 w 620"/>
                <a:gd name="T5" fmla="*/ 347 h 531"/>
                <a:gd name="T6" fmla="*/ 482 w 620"/>
                <a:gd name="T7" fmla="*/ 340 h 531"/>
                <a:gd name="T8" fmla="*/ 470 w 620"/>
                <a:gd name="T9" fmla="*/ 322 h 531"/>
                <a:gd name="T10" fmla="*/ 450 w 620"/>
                <a:gd name="T11" fmla="*/ 234 h 531"/>
                <a:gd name="T12" fmla="*/ 397 w 620"/>
                <a:gd name="T13" fmla="*/ 119 h 531"/>
                <a:gd name="T14" fmla="*/ 307 w 620"/>
                <a:gd name="T15" fmla="*/ 40 h 531"/>
                <a:gd name="T16" fmla="*/ 241 w 620"/>
                <a:gd name="T17" fmla="*/ 6 h 531"/>
                <a:gd name="T18" fmla="*/ 169 w 620"/>
                <a:gd name="T19" fmla="*/ 0 h 531"/>
                <a:gd name="T20" fmla="*/ 83 w 620"/>
                <a:gd name="T21" fmla="*/ 27 h 531"/>
                <a:gd name="T22" fmla="*/ 36 w 620"/>
                <a:gd name="T23" fmla="*/ 65 h 531"/>
                <a:gd name="T24" fmla="*/ 14 w 620"/>
                <a:gd name="T25" fmla="*/ 107 h 531"/>
                <a:gd name="T26" fmla="*/ 0 w 620"/>
                <a:gd name="T27" fmla="*/ 190 h 531"/>
                <a:gd name="T28" fmla="*/ 14 w 620"/>
                <a:gd name="T29" fmla="*/ 298 h 531"/>
                <a:gd name="T30" fmla="*/ 88 w 620"/>
                <a:gd name="T31" fmla="*/ 425 h 531"/>
                <a:gd name="T32" fmla="*/ 154 w 620"/>
                <a:gd name="T33" fmla="*/ 485 h 531"/>
                <a:gd name="T34" fmla="*/ 213 w 620"/>
                <a:gd name="T35" fmla="*/ 517 h 531"/>
                <a:gd name="T36" fmla="*/ 280 w 620"/>
                <a:gd name="T37" fmla="*/ 531 h 531"/>
                <a:gd name="T38" fmla="*/ 343 w 620"/>
                <a:gd name="T39" fmla="*/ 527 h 531"/>
                <a:gd name="T40" fmla="*/ 369 w 620"/>
                <a:gd name="T41" fmla="*/ 517 h 531"/>
                <a:gd name="T42" fmla="*/ 418 w 620"/>
                <a:gd name="T43" fmla="*/ 477 h 531"/>
                <a:gd name="T44" fmla="*/ 436 w 620"/>
                <a:gd name="T45" fmla="*/ 453 h 531"/>
                <a:gd name="T46" fmla="*/ 450 w 620"/>
                <a:gd name="T47" fmla="*/ 417 h 531"/>
                <a:gd name="T48" fmla="*/ 470 w 620"/>
                <a:gd name="T49" fmla="*/ 397 h 531"/>
                <a:gd name="T50" fmla="*/ 480 w 620"/>
                <a:gd name="T51" fmla="*/ 394 h 531"/>
                <a:gd name="T52" fmla="*/ 492 w 620"/>
                <a:gd name="T53" fmla="*/ 395 h 531"/>
                <a:gd name="T54" fmla="*/ 572 w 620"/>
                <a:gd name="T55" fmla="*/ 439 h 531"/>
                <a:gd name="T56" fmla="*/ 588 w 620"/>
                <a:gd name="T57" fmla="*/ 441 h 531"/>
                <a:gd name="T58" fmla="*/ 604 w 620"/>
                <a:gd name="T59" fmla="*/ 429 h 531"/>
                <a:gd name="T60" fmla="*/ 619 w 620"/>
                <a:gd name="T61" fmla="*/ 399 h 531"/>
                <a:gd name="T62" fmla="*/ 620 w 620"/>
                <a:gd name="T63" fmla="*/ 387 h 531"/>
                <a:gd name="T64" fmla="*/ 617 w 620"/>
                <a:gd name="T65" fmla="*/ 379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20" h="531">
                  <a:moveTo>
                    <a:pt x="617" y="379"/>
                  </a:moveTo>
                  <a:lnTo>
                    <a:pt x="613" y="376"/>
                  </a:lnTo>
                  <a:lnTo>
                    <a:pt x="600" y="369"/>
                  </a:lnTo>
                  <a:lnTo>
                    <a:pt x="560" y="357"/>
                  </a:lnTo>
                  <a:lnTo>
                    <a:pt x="532" y="350"/>
                  </a:lnTo>
                  <a:lnTo>
                    <a:pt x="498" y="347"/>
                  </a:lnTo>
                  <a:lnTo>
                    <a:pt x="490" y="344"/>
                  </a:lnTo>
                  <a:lnTo>
                    <a:pt x="482" y="340"/>
                  </a:lnTo>
                  <a:lnTo>
                    <a:pt x="476" y="332"/>
                  </a:lnTo>
                  <a:lnTo>
                    <a:pt x="470" y="322"/>
                  </a:lnTo>
                  <a:lnTo>
                    <a:pt x="462" y="298"/>
                  </a:lnTo>
                  <a:lnTo>
                    <a:pt x="450" y="234"/>
                  </a:lnTo>
                  <a:lnTo>
                    <a:pt x="415" y="147"/>
                  </a:lnTo>
                  <a:lnTo>
                    <a:pt x="397" y="119"/>
                  </a:lnTo>
                  <a:lnTo>
                    <a:pt x="359" y="79"/>
                  </a:lnTo>
                  <a:lnTo>
                    <a:pt x="307" y="40"/>
                  </a:lnTo>
                  <a:lnTo>
                    <a:pt x="289" y="29"/>
                  </a:lnTo>
                  <a:lnTo>
                    <a:pt x="241" y="6"/>
                  </a:lnTo>
                  <a:lnTo>
                    <a:pt x="211" y="0"/>
                  </a:lnTo>
                  <a:lnTo>
                    <a:pt x="169" y="0"/>
                  </a:lnTo>
                  <a:lnTo>
                    <a:pt x="112" y="14"/>
                  </a:lnTo>
                  <a:lnTo>
                    <a:pt x="83" y="27"/>
                  </a:lnTo>
                  <a:lnTo>
                    <a:pt x="57" y="44"/>
                  </a:lnTo>
                  <a:lnTo>
                    <a:pt x="36" y="65"/>
                  </a:lnTo>
                  <a:lnTo>
                    <a:pt x="28" y="77"/>
                  </a:lnTo>
                  <a:lnTo>
                    <a:pt x="14" y="107"/>
                  </a:lnTo>
                  <a:lnTo>
                    <a:pt x="2" y="157"/>
                  </a:lnTo>
                  <a:lnTo>
                    <a:pt x="0" y="190"/>
                  </a:lnTo>
                  <a:lnTo>
                    <a:pt x="2" y="252"/>
                  </a:lnTo>
                  <a:lnTo>
                    <a:pt x="14" y="298"/>
                  </a:lnTo>
                  <a:lnTo>
                    <a:pt x="55" y="378"/>
                  </a:lnTo>
                  <a:lnTo>
                    <a:pt x="88" y="425"/>
                  </a:lnTo>
                  <a:lnTo>
                    <a:pt x="126" y="463"/>
                  </a:lnTo>
                  <a:lnTo>
                    <a:pt x="154" y="485"/>
                  </a:lnTo>
                  <a:lnTo>
                    <a:pt x="183" y="503"/>
                  </a:lnTo>
                  <a:lnTo>
                    <a:pt x="213" y="517"/>
                  </a:lnTo>
                  <a:lnTo>
                    <a:pt x="263" y="529"/>
                  </a:lnTo>
                  <a:lnTo>
                    <a:pt x="280" y="531"/>
                  </a:lnTo>
                  <a:lnTo>
                    <a:pt x="314" y="531"/>
                  </a:lnTo>
                  <a:lnTo>
                    <a:pt x="343" y="527"/>
                  </a:lnTo>
                  <a:lnTo>
                    <a:pt x="357" y="523"/>
                  </a:lnTo>
                  <a:lnTo>
                    <a:pt x="369" y="517"/>
                  </a:lnTo>
                  <a:lnTo>
                    <a:pt x="391" y="501"/>
                  </a:lnTo>
                  <a:lnTo>
                    <a:pt x="418" y="477"/>
                  </a:lnTo>
                  <a:lnTo>
                    <a:pt x="431" y="461"/>
                  </a:lnTo>
                  <a:lnTo>
                    <a:pt x="436" y="453"/>
                  </a:lnTo>
                  <a:lnTo>
                    <a:pt x="446" y="423"/>
                  </a:lnTo>
                  <a:lnTo>
                    <a:pt x="450" y="417"/>
                  </a:lnTo>
                  <a:lnTo>
                    <a:pt x="454" y="412"/>
                  </a:lnTo>
                  <a:lnTo>
                    <a:pt x="470" y="397"/>
                  </a:lnTo>
                  <a:lnTo>
                    <a:pt x="474" y="395"/>
                  </a:lnTo>
                  <a:lnTo>
                    <a:pt x="480" y="394"/>
                  </a:lnTo>
                  <a:lnTo>
                    <a:pt x="486" y="394"/>
                  </a:lnTo>
                  <a:lnTo>
                    <a:pt x="492" y="395"/>
                  </a:lnTo>
                  <a:lnTo>
                    <a:pt x="502" y="398"/>
                  </a:lnTo>
                  <a:lnTo>
                    <a:pt x="572" y="439"/>
                  </a:lnTo>
                  <a:lnTo>
                    <a:pt x="581" y="441"/>
                  </a:lnTo>
                  <a:lnTo>
                    <a:pt x="588" y="441"/>
                  </a:lnTo>
                  <a:lnTo>
                    <a:pt x="594" y="437"/>
                  </a:lnTo>
                  <a:lnTo>
                    <a:pt x="604" y="429"/>
                  </a:lnTo>
                  <a:lnTo>
                    <a:pt x="613" y="412"/>
                  </a:lnTo>
                  <a:lnTo>
                    <a:pt x="619" y="399"/>
                  </a:lnTo>
                  <a:lnTo>
                    <a:pt x="620" y="391"/>
                  </a:lnTo>
                  <a:lnTo>
                    <a:pt x="620" y="387"/>
                  </a:lnTo>
                  <a:lnTo>
                    <a:pt x="619" y="383"/>
                  </a:lnTo>
                  <a:lnTo>
                    <a:pt x="617" y="3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>
              <a:off x="717542" y="3519075"/>
              <a:ext cx="337217" cy="150360"/>
            </a:xfrm>
            <a:custGeom>
              <a:avLst/>
              <a:gdLst>
                <a:gd name="T0" fmla="*/ 595 w 611"/>
                <a:gd name="T1" fmla="*/ 152 h 308"/>
                <a:gd name="T2" fmla="*/ 581 w 611"/>
                <a:gd name="T3" fmla="*/ 142 h 308"/>
                <a:gd name="T4" fmla="*/ 563 w 611"/>
                <a:gd name="T5" fmla="*/ 133 h 308"/>
                <a:gd name="T6" fmla="*/ 520 w 611"/>
                <a:gd name="T7" fmla="*/ 121 h 308"/>
                <a:gd name="T8" fmla="*/ 498 w 611"/>
                <a:gd name="T9" fmla="*/ 120 h 308"/>
                <a:gd name="T10" fmla="*/ 449 w 611"/>
                <a:gd name="T11" fmla="*/ 126 h 308"/>
                <a:gd name="T12" fmla="*/ 431 w 611"/>
                <a:gd name="T13" fmla="*/ 126 h 308"/>
                <a:gd name="T14" fmla="*/ 425 w 611"/>
                <a:gd name="T15" fmla="*/ 125 h 308"/>
                <a:gd name="T16" fmla="*/ 419 w 611"/>
                <a:gd name="T17" fmla="*/ 123 h 308"/>
                <a:gd name="T18" fmla="*/ 415 w 611"/>
                <a:gd name="T19" fmla="*/ 119 h 308"/>
                <a:gd name="T20" fmla="*/ 413 w 611"/>
                <a:gd name="T21" fmla="*/ 116 h 308"/>
                <a:gd name="T22" fmla="*/ 352 w 611"/>
                <a:gd name="T23" fmla="*/ 52 h 308"/>
                <a:gd name="T24" fmla="*/ 330 w 611"/>
                <a:gd name="T25" fmla="*/ 35 h 308"/>
                <a:gd name="T26" fmla="*/ 277 w 611"/>
                <a:gd name="T27" fmla="*/ 12 h 308"/>
                <a:gd name="T28" fmla="*/ 248 w 611"/>
                <a:gd name="T29" fmla="*/ 5 h 308"/>
                <a:gd name="T30" fmla="*/ 193 w 611"/>
                <a:gd name="T31" fmla="*/ 0 h 308"/>
                <a:gd name="T32" fmla="*/ 166 w 611"/>
                <a:gd name="T33" fmla="*/ 3 h 308"/>
                <a:gd name="T34" fmla="*/ 139 w 611"/>
                <a:gd name="T35" fmla="*/ 10 h 308"/>
                <a:gd name="T36" fmla="*/ 114 w 611"/>
                <a:gd name="T37" fmla="*/ 20 h 308"/>
                <a:gd name="T38" fmla="*/ 66 w 611"/>
                <a:gd name="T39" fmla="*/ 52 h 308"/>
                <a:gd name="T40" fmla="*/ 54 w 611"/>
                <a:gd name="T41" fmla="*/ 61 h 308"/>
                <a:gd name="T42" fmla="*/ 36 w 611"/>
                <a:gd name="T43" fmla="*/ 83 h 308"/>
                <a:gd name="T44" fmla="*/ 28 w 611"/>
                <a:gd name="T45" fmla="*/ 95 h 308"/>
                <a:gd name="T46" fmla="*/ 16 w 611"/>
                <a:gd name="T47" fmla="*/ 122 h 308"/>
                <a:gd name="T48" fmla="*/ 2 w 611"/>
                <a:gd name="T49" fmla="*/ 199 h 308"/>
                <a:gd name="T50" fmla="*/ 0 w 611"/>
                <a:gd name="T51" fmla="*/ 234 h 308"/>
                <a:gd name="T52" fmla="*/ 4 w 611"/>
                <a:gd name="T53" fmla="*/ 270 h 308"/>
                <a:gd name="T54" fmla="*/ 16 w 611"/>
                <a:gd name="T55" fmla="*/ 294 h 308"/>
                <a:gd name="T56" fmla="*/ 20 w 611"/>
                <a:gd name="T57" fmla="*/ 298 h 308"/>
                <a:gd name="T58" fmla="*/ 28 w 611"/>
                <a:gd name="T59" fmla="*/ 304 h 308"/>
                <a:gd name="T60" fmla="*/ 44 w 611"/>
                <a:gd name="T61" fmla="*/ 308 h 308"/>
                <a:gd name="T62" fmla="*/ 82 w 611"/>
                <a:gd name="T63" fmla="*/ 308 h 308"/>
                <a:gd name="T64" fmla="*/ 371 w 611"/>
                <a:gd name="T65" fmla="*/ 270 h 308"/>
                <a:gd name="T66" fmla="*/ 518 w 611"/>
                <a:gd name="T67" fmla="*/ 246 h 308"/>
                <a:gd name="T68" fmla="*/ 562 w 611"/>
                <a:gd name="T69" fmla="*/ 232 h 308"/>
                <a:gd name="T70" fmla="*/ 582 w 611"/>
                <a:gd name="T71" fmla="*/ 222 h 308"/>
                <a:gd name="T72" fmla="*/ 603 w 611"/>
                <a:gd name="T73" fmla="*/ 206 h 308"/>
                <a:gd name="T74" fmla="*/ 610 w 611"/>
                <a:gd name="T75" fmla="*/ 194 h 308"/>
                <a:gd name="T76" fmla="*/ 611 w 611"/>
                <a:gd name="T77" fmla="*/ 188 h 308"/>
                <a:gd name="T78" fmla="*/ 610 w 611"/>
                <a:gd name="T79" fmla="*/ 175 h 308"/>
                <a:gd name="T80" fmla="*/ 608 w 611"/>
                <a:gd name="T81" fmla="*/ 169 h 308"/>
                <a:gd name="T82" fmla="*/ 604 w 611"/>
                <a:gd name="T83" fmla="*/ 163 h 308"/>
                <a:gd name="T84" fmla="*/ 595 w 611"/>
                <a:gd name="T85" fmla="*/ 15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11" h="308">
                  <a:moveTo>
                    <a:pt x="595" y="152"/>
                  </a:moveTo>
                  <a:lnTo>
                    <a:pt x="581" y="142"/>
                  </a:lnTo>
                  <a:lnTo>
                    <a:pt x="563" y="133"/>
                  </a:lnTo>
                  <a:lnTo>
                    <a:pt x="520" y="121"/>
                  </a:lnTo>
                  <a:lnTo>
                    <a:pt x="498" y="120"/>
                  </a:lnTo>
                  <a:lnTo>
                    <a:pt x="449" y="126"/>
                  </a:lnTo>
                  <a:lnTo>
                    <a:pt x="431" y="126"/>
                  </a:lnTo>
                  <a:lnTo>
                    <a:pt x="425" y="125"/>
                  </a:lnTo>
                  <a:lnTo>
                    <a:pt x="419" y="123"/>
                  </a:lnTo>
                  <a:lnTo>
                    <a:pt x="415" y="119"/>
                  </a:lnTo>
                  <a:lnTo>
                    <a:pt x="413" y="116"/>
                  </a:lnTo>
                  <a:lnTo>
                    <a:pt x="352" y="52"/>
                  </a:lnTo>
                  <a:lnTo>
                    <a:pt x="330" y="35"/>
                  </a:lnTo>
                  <a:lnTo>
                    <a:pt x="277" y="12"/>
                  </a:lnTo>
                  <a:lnTo>
                    <a:pt x="248" y="5"/>
                  </a:lnTo>
                  <a:lnTo>
                    <a:pt x="193" y="0"/>
                  </a:lnTo>
                  <a:lnTo>
                    <a:pt x="166" y="3"/>
                  </a:lnTo>
                  <a:lnTo>
                    <a:pt x="139" y="10"/>
                  </a:lnTo>
                  <a:lnTo>
                    <a:pt x="114" y="20"/>
                  </a:lnTo>
                  <a:lnTo>
                    <a:pt x="66" y="52"/>
                  </a:lnTo>
                  <a:lnTo>
                    <a:pt x="54" y="61"/>
                  </a:lnTo>
                  <a:lnTo>
                    <a:pt x="36" y="83"/>
                  </a:lnTo>
                  <a:lnTo>
                    <a:pt x="28" y="95"/>
                  </a:lnTo>
                  <a:lnTo>
                    <a:pt x="16" y="122"/>
                  </a:lnTo>
                  <a:lnTo>
                    <a:pt x="2" y="199"/>
                  </a:lnTo>
                  <a:lnTo>
                    <a:pt x="0" y="234"/>
                  </a:lnTo>
                  <a:lnTo>
                    <a:pt x="4" y="270"/>
                  </a:lnTo>
                  <a:lnTo>
                    <a:pt x="16" y="294"/>
                  </a:lnTo>
                  <a:lnTo>
                    <a:pt x="20" y="298"/>
                  </a:lnTo>
                  <a:lnTo>
                    <a:pt x="28" y="304"/>
                  </a:lnTo>
                  <a:lnTo>
                    <a:pt x="44" y="308"/>
                  </a:lnTo>
                  <a:lnTo>
                    <a:pt x="82" y="308"/>
                  </a:lnTo>
                  <a:lnTo>
                    <a:pt x="371" y="270"/>
                  </a:lnTo>
                  <a:lnTo>
                    <a:pt x="518" y="246"/>
                  </a:lnTo>
                  <a:lnTo>
                    <a:pt x="562" y="232"/>
                  </a:lnTo>
                  <a:lnTo>
                    <a:pt x="582" y="222"/>
                  </a:lnTo>
                  <a:lnTo>
                    <a:pt x="603" y="206"/>
                  </a:lnTo>
                  <a:lnTo>
                    <a:pt x="610" y="194"/>
                  </a:lnTo>
                  <a:lnTo>
                    <a:pt x="611" y="188"/>
                  </a:lnTo>
                  <a:lnTo>
                    <a:pt x="610" y="175"/>
                  </a:lnTo>
                  <a:lnTo>
                    <a:pt x="608" y="169"/>
                  </a:lnTo>
                  <a:lnTo>
                    <a:pt x="604" y="163"/>
                  </a:lnTo>
                  <a:lnTo>
                    <a:pt x="595" y="152"/>
                  </a:lnTo>
                  <a:close/>
                </a:path>
              </a:pathLst>
            </a:custGeom>
            <a:solidFill>
              <a:srgbClr val="4882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auto">
            <a:xfrm>
              <a:off x="841170" y="3587909"/>
              <a:ext cx="194825" cy="63952"/>
            </a:xfrm>
            <a:custGeom>
              <a:avLst/>
              <a:gdLst>
                <a:gd name="T0" fmla="*/ 328 w 353"/>
                <a:gd name="T1" fmla="*/ 9 h 131"/>
                <a:gd name="T2" fmla="*/ 322 w 353"/>
                <a:gd name="T3" fmla="*/ 6 h 131"/>
                <a:gd name="T4" fmla="*/ 306 w 353"/>
                <a:gd name="T5" fmla="*/ 2 h 131"/>
                <a:gd name="T6" fmla="*/ 253 w 353"/>
                <a:gd name="T7" fmla="*/ 0 h 131"/>
                <a:gd name="T8" fmla="*/ 225 w 353"/>
                <a:gd name="T9" fmla="*/ 1 h 131"/>
                <a:gd name="T10" fmla="*/ 203 w 353"/>
                <a:gd name="T11" fmla="*/ 4 h 131"/>
                <a:gd name="T12" fmla="*/ 191 w 353"/>
                <a:gd name="T13" fmla="*/ 7 h 131"/>
                <a:gd name="T14" fmla="*/ 187 w 353"/>
                <a:gd name="T15" fmla="*/ 12 h 131"/>
                <a:gd name="T16" fmla="*/ 183 w 353"/>
                <a:gd name="T17" fmla="*/ 18 h 131"/>
                <a:gd name="T18" fmla="*/ 181 w 353"/>
                <a:gd name="T19" fmla="*/ 22 h 131"/>
                <a:gd name="T20" fmla="*/ 157 w 353"/>
                <a:gd name="T21" fmla="*/ 48 h 131"/>
                <a:gd name="T22" fmla="*/ 142 w 353"/>
                <a:gd name="T23" fmla="*/ 61 h 131"/>
                <a:gd name="T24" fmla="*/ 123 w 353"/>
                <a:gd name="T25" fmla="*/ 74 h 131"/>
                <a:gd name="T26" fmla="*/ 28 w 353"/>
                <a:gd name="T27" fmla="*/ 115 h 131"/>
                <a:gd name="T28" fmla="*/ 19 w 353"/>
                <a:gd name="T29" fmla="*/ 117 h 131"/>
                <a:gd name="T30" fmla="*/ 2 w 353"/>
                <a:gd name="T31" fmla="*/ 127 h 131"/>
                <a:gd name="T32" fmla="*/ 0 w 353"/>
                <a:gd name="T33" fmla="*/ 129 h 131"/>
                <a:gd name="T34" fmla="*/ 0 w 353"/>
                <a:gd name="T35" fmla="*/ 129 h 131"/>
                <a:gd name="T36" fmla="*/ 3 w 353"/>
                <a:gd name="T37" fmla="*/ 131 h 131"/>
                <a:gd name="T38" fmla="*/ 14 w 353"/>
                <a:gd name="T39" fmla="*/ 131 h 131"/>
                <a:gd name="T40" fmla="*/ 150 w 353"/>
                <a:gd name="T41" fmla="*/ 109 h 131"/>
                <a:gd name="T42" fmla="*/ 288 w 353"/>
                <a:gd name="T43" fmla="*/ 78 h 131"/>
                <a:gd name="T44" fmla="*/ 331 w 353"/>
                <a:gd name="T45" fmla="*/ 65 h 131"/>
                <a:gd name="T46" fmla="*/ 342 w 353"/>
                <a:gd name="T47" fmla="*/ 60 h 131"/>
                <a:gd name="T48" fmla="*/ 346 w 353"/>
                <a:gd name="T49" fmla="*/ 57 h 131"/>
                <a:gd name="T50" fmla="*/ 351 w 353"/>
                <a:gd name="T51" fmla="*/ 52 h 131"/>
                <a:gd name="T52" fmla="*/ 353 w 353"/>
                <a:gd name="T53" fmla="*/ 48 h 131"/>
                <a:gd name="T54" fmla="*/ 353 w 353"/>
                <a:gd name="T55" fmla="*/ 43 h 131"/>
                <a:gd name="T56" fmla="*/ 352 w 353"/>
                <a:gd name="T57" fmla="*/ 38 h 131"/>
                <a:gd name="T58" fmla="*/ 350 w 353"/>
                <a:gd name="T59" fmla="*/ 34 h 131"/>
                <a:gd name="T60" fmla="*/ 340 w 353"/>
                <a:gd name="T61" fmla="*/ 19 h 131"/>
                <a:gd name="T62" fmla="*/ 333 w 353"/>
                <a:gd name="T63" fmla="*/ 12 h 131"/>
                <a:gd name="T64" fmla="*/ 328 w 353"/>
                <a:gd name="T65" fmla="*/ 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3" h="131">
                  <a:moveTo>
                    <a:pt x="328" y="9"/>
                  </a:moveTo>
                  <a:lnTo>
                    <a:pt x="322" y="6"/>
                  </a:lnTo>
                  <a:lnTo>
                    <a:pt x="306" y="2"/>
                  </a:lnTo>
                  <a:lnTo>
                    <a:pt x="253" y="0"/>
                  </a:lnTo>
                  <a:lnTo>
                    <a:pt x="225" y="1"/>
                  </a:lnTo>
                  <a:lnTo>
                    <a:pt x="203" y="4"/>
                  </a:lnTo>
                  <a:lnTo>
                    <a:pt x="191" y="7"/>
                  </a:lnTo>
                  <a:lnTo>
                    <a:pt x="187" y="12"/>
                  </a:lnTo>
                  <a:lnTo>
                    <a:pt x="183" y="18"/>
                  </a:lnTo>
                  <a:lnTo>
                    <a:pt x="181" y="22"/>
                  </a:lnTo>
                  <a:lnTo>
                    <a:pt x="157" y="48"/>
                  </a:lnTo>
                  <a:lnTo>
                    <a:pt x="142" y="61"/>
                  </a:lnTo>
                  <a:lnTo>
                    <a:pt x="123" y="74"/>
                  </a:lnTo>
                  <a:lnTo>
                    <a:pt x="28" y="115"/>
                  </a:lnTo>
                  <a:lnTo>
                    <a:pt x="19" y="117"/>
                  </a:lnTo>
                  <a:lnTo>
                    <a:pt x="2" y="127"/>
                  </a:lnTo>
                  <a:lnTo>
                    <a:pt x="0" y="129"/>
                  </a:lnTo>
                  <a:lnTo>
                    <a:pt x="0" y="129"/>
                  </a:lnTo>
                  <a:lnTo>
                    <a:pt x="3" y="131"/>
                  </a:lnTo>
                  <a:lnTo>
                    <a:pt x="14" y="131"/>
                  </a:lnTo>
                  <a:lnTo>
                    <a:pt x="150" y="109"/>
                  </a:lnTo>
                  <a:lnTo>
                    <a:pt x="288" y="78"/>
                  </a:lnTo>
                  <a:lnTo>
                    <a:pt x="331" y="65"/>
                  </a:lnTo>
                  <a:lnTo>
                    <a:pt x="342" y="60"/>
                  </a:lnTo>
                  <a:lnTo>
                    <a:pt x="346" y="57"/>
                  </a:lnTo>
                  <a:lnTo>
                    <a:pt x="351" y="52"/>
                  </a:lnTo>
                  <a:lnTo>
                    <a:pt x="353" y="48"/>
                  </a:lnTo>
                  <a:lnTo>
                    <a:pt x="353" y="43"/>
                  </a:lnTo>
                  <a:lnTo>
                    <a:pt x="352" y="38"/>
                  </a:lnTo>
                  <a:lnTo>
                    <a:pt x="350" y="34"/>
                  </a:lnTo>
                  <a:lnTo>
                    <a:pt x="340" y="19"/>
                  </a:lnTo>
                  <a:lnTo>
                    <a:pt x="333" y="12"/>
                  </a:lnTo>
                  <a:lnTo>
                    <a:pt x="328" y="9"/>
                  </a:lnTo>
                  <a:close/>
                </a:path>
              </a:pathLst>
            </a:custGeom>
            <a:solidFill>
              <a:srgbClr val="61A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731891" y="3531768"/>
              <a:ext cx="200344" cy="125951"/>
            </a:xfrm>
            <a:custGeom>
              <a:avLst/>
              <a:gdLst>
                <a:gd name="T0" fmla="*/ 363 w 363"/>
                <a:gd name="T1" fmla="*/ 104 h 258"/>
                <a:gd name="T2" fmla="*/ 355 w 363"/>
                <a:gd name="T3" fmla="*/ 87 h 258"/>
                <a:gd name="T4" fmla="*/ 349 w 363"/>
                <a:gd name="T5" fmla="*/ 78 h 258"/>
                <a:gd name="T6" fmla="*/ 318 w 363"/>
                <a:gd name="T7" fmla="*/ 47 h 258"/>
                <a:gd name="T8" fmla="*/ 280 w 363"/>
                <a:gd name="T9" fmla="*/ 21 h 258"/>
                <a:gd name="T10" fmla="*/ 245 w 363"/>
                <a:gd name="T11" fmla="*/ 7 h 258"/>
                <a:gd name="T12" fmla="*/ 232 w 363"/>
                <a:gd name="T13" fmla="*/ 4 h 258"/>
                <a:gd name="T14" fmla="*/ 204 w 363"/>
                <a:gd name="T15" fmla="*/ 0 h 258"/>
                <a:gd name="T16" fmla="*/ 142 w 363"/>
                <a:gd name="T17" fmla="*/ 2 h 258"/>
                <a:gd name="T18" fmla="*/ 114 w 363"/>
                <a:gd name="T19" fmla="*/ 9 h 258"/>
                <a:gd name="T20" fmla="*/ 76 w 363"/>
                <a:gd name="T21" fmla="*/ 30 h 258"/>
                <a:gd name="T22" fmla="*/ 53 w 363"/>
                <a:gd name="T23" fmla="*/ 50 h 258"/>
                <a:gd name="T24" fmla="*/ 26 w 363"/>
                <a:gd name="T25" fmla="*/ 83 h 258"/>
                <a:gd name="T26" fmla="*/ 14 w 363"/>
                <a:gd name="T27" fmla="*/ 108 h 258"/>
                <a:gd name="T28" fmla="*/ 10 w 363"/>
                <a:gd name="T29" fmla="*/ 123 h 258"/>
                <a:gd name="T30" fmla="*/ 0 w 363"/>
                <a:gd name="T31" fmla="*/ 214 h 258"/>
                <a:gd name="T32" fmla="*/ 2 w 363"/>
                <a:gd name="T33" fmla="*/ 232 h 258"/>
                <a:gd name="T34" fmla="*/ 6 w 363"/>
                <a:gd name="T35" fmla="*/ 240 h 258"/>
                <a:gd name="T36" fmla="*/ 10 w 363"/>
                <a:gd name="T37" fmla="*/ 248 h 258"/>
                <a:gd name="T38" fmla="*/ 16 w 363"/>
                <a:gd name="T39" fmla="*/ 254 h 258"/>
                <a:gd name="T40" fmla="*/ 26 w 363"/>
                <a:gd name="T41" fmla="*/ 256 h 258"/>
                <a:gd name="T42" fmla="*/ 38 w 363"/>
                <a:gd name="T43" fmla="*/ 258 h 258"/>
                <a:gd name="T44" fmla="*/ 87 w 363"/>
                <a:gd name="T45" fmla="*/ 252 h 258"/>
                <a:gd name="T46" fmla="*/ 162 w 363"/>
                <a:gd name="T47" fmla="*/ 230 h 258"/>
                <a:gd name="T48" fmla="*/ 276 w 363"/>
                <a:gd name="T49" fmla="*/ 188 h 258"/>
                <a:gd name="T50" fmla="*/ 318 w 363"/>
                <a:gd name="T51" fmla="*/ 165 h 258"/>
                <a:gd name="T52" fmla="*/ 338 w 363"/>
                <a:gd name="T53" fmla="*/ 150 h 258"/>
                <a:gd name="T54" fmla="*/ 353 w 363"/>
                <a:gd name="T55" fmla="*/ 135 h 258"/>
                <a:gd name="T56" fmla="*/ 357 w 363"/>
                <a:gd name="T57" fmla="*/ 127 h 258"/>
                <a:gd name="T58" fmla="*/ 361 w 363"/>
                <a:gd name="T59" fmla="*/ 120 h 258"/>
                <a:gd name="T60" fmla="*/ 363 w 363"/>
                <a:gd name="T61" fmla="*/ 112 h 258"/>
                <a:gd name="T62" fmla="*/ 363 w 363"/>
                <a:gd name="T63" fmla="*/ 104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3" h="258">
                  <a:moveTo>
                    <a:pt x="363" y="104"/>
                  </a:moveTo>
                  <a:lnTo>
                    <a:pt x="355" y="87"/>
                  </a:lnTo>
                  <a:lnTo>
                    <a:pt x="349" y="78"/>
                  </a:lnTo>
                  <a:lnTo>
                    <a:pt x="318" y="47"/>
                  </a:lnTo>
                  <a:lnTo>
                    <a:pt x="280" y="21"/>
                  </a:lnTo>
                  <a:lnTo>
                    <a:pt x="245" y="7"/>
                  </a:lnTo>
                  <a:lnTo>
                    <a:pt x="232" y="4"/>
                  </a:lnTo>
                  <a:lnTo>
                    <a:pt x="204" y="0"/>
                  </a:lnTo>
                  <a:lnTo>
                    <a:pt x="142" y="2"/>
                  </a:lnTo>
                  <a:lnTo>
                    <a:pt x="114" y="9"/>
                  </a:lnTo>
                  <a:lnTo>
                    <a:pt x="76" y="30"/>
                  </a:lnTo>
                  <a:lnTo>
                    <a:pt x="53" y="50"/>
                  </a:lnTo>
                  <a:lnTo>
                    <a:pt x="26" y="83"/>
                  </a:lnTo>
                  <a:lnTo>
                    <a:pt x="14" y="108"/>
                  </a:lnTo>
                  <a:lnTo>
                    <a:pt x="10" y="123"/>
                  </a:lnTo>
                  <a:lnTo>
                    <a:pt x="0" y="214"/>
                  </a:lnTo>
                  <a:lnTo>
                    <a:pt x="2" y="232"/>
                  </a:lnTo>
                  <a:lnTo>
                    <a:pt x="6" y="240"/>
                  </a:lnTo>
                  <a:lnTo>
                    <a:pt x="10" y="248"/>
                  </a:lnTo>
                  <a:lnTo>
                    <a:pt x="16" y="254"/>
                  </a:lnTo>
                  <a:lnTo>
                    <a:pt x="26" y="256"/>
                  </a:lnTo>
                  <a:lnTo>
                    <a:pt x="38" y="258"/>
                  </a:lnTo>
                  <a:lnTo>
                    <a:pt x="87" y="252"/>
                  </a:lnTo>
                  <a:lnTo>
                    <a:pt x="162" y="230"/>
                  </a:lnTo>
                  <a:lnTo>
                    <a:pt x="276" y="188"/>
                  </a:lnTo>
                  <a:lnTo>
                    <a:pt x="318" y="165"/>
                  </a:lnTo>
                  <a:lnTo>
                    <a:pt x="338" y="150"/>
                  </a:lnTo>
                  <a:lnTo>
                    <a:pt x="353" y="135"/>
                  </a:lnTo>
                  <a:lnTo>
                    <a:pt x="357" y="127"/>
                  </a:lnTo>
                  <a:lnTo>
                    <a:pt x="361" y="120"/>
                  </a:lnTo>
                  <a:lnTo>
                    <a:pt x="363" y="112"/>
                  </a:lnTo>
                  <a:lnTo>
                    <a:pt x="363" y="104"/>
                  </a:lnTo>
                  <a:close/>
                </a:path>
              </a:pathLst>
            </a:custGeom>
            <a:solidFill>
              <a:srgbClr val="7DB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20" name="Freeform 23"/>
            <p:cNvSpPr>
              <a:spLocks/>
            </p:cNvSpPr>
            <p:nvPr/>
          </p:nvSpPr>
          <p:spPr bwMode="auto">
            <a:xfrm>
              <a:off x="781563" y="3831023"/>
              <a:ext cx="293616" cy="461331"/>
            </a:xfrm>
            <a:custGeom>
              <a:avLst/>
              <a:gdLst>
                <a:gd name="T0" fmla="*/ 56 w 532"/>
                <a:gd name="T1" fmla="*/ 55 h 945"/>
                <a:gd name="T2" fmla="*/ 41 w 532"/>
                <a:gd name="T3" fmla="*/ 80 h 945"/>
                <a:gd name="T4" fmla="*/ 36 w 532"/>
                <a:gd name="T5" fmla="*/ 93 h 945"/>
                <a:gd name="T6" fmla="*/ 33 w 532"/>
                <a:gd name="T7" fmla="*/ 107 h 945"/>
                <a:gd name="T8" fmla="*/ 32 w 532"/>
                <a:gd name="T9" fmla="*/ 122 h 945"/>
                <a:gd name="T10" fmla="*/ 34 w 532"/>
                <a:gd name="T11" fmla="*/ 155 h 945"/>
                <a:gd name="T12" fmla="*/ 51 w 532"/>
                <a:gd name="T13" fmla="*/ 222 h 945"/>
                <a:gd name="T14" fmla="*/ 68 w 532"/>
                <a:gd name="T15" fmla="*/ 255 h 945"/>
                <a:gd name="T16" fmla="*/ 124 w 532"/>
                <a:gd name="T17" fmla="*/ 335 h 945"/>
                <a:gd name="T18" fmla="*/ 138 w 532"/>
                <a:gd name="T19" fmla="*/ 377 h 945"/>
                <a:gd name="T20" fmla="*/ 141 w 532"/>
                <a:gd name="T21" fmla="*/ 403 h 945"/>
                <a:gd name="T22" fmla="*/ 141 w 532"/>
                <a:gd name="T23" fmla="*/ 415 h 945"/>
                <a:gd name="T24" fmla="*/ 139 w 532"/>
                <a:gd name="T25" fmla="*/ 429 h 945"/>
                <a:gd name="T26" fmla="*/ 130 w 532"/>
                <a:gd name="T27" fmla="*/ 458 h 945"/>
                <a:gd name="T28" fmla="*/ 122 w 532"/>
                <a:gd name="T29" fmla="*/ 475 h 945"/>
                <a:gd name="T30" fmla="*/ 51 w 532"/>
                <a:gd name="T31" fmla="*/ 570 h 945"/>
                <a:gd name="T32" fmla="*/ 29 w 532"/>
                <a:gd name="T33" fmla="*/ 609 h 945"/>
                <a:gd name="T34" fmla="*/ 8 w 532"/>
                <a:gd name="T35" fmla="*/ 666 h 945"/>
                <a:gd name="T36" fmla="*/ 0 w 532"/>
                <a:gd name="T37" fmla="*/ 703 h 945"/>
                <a:gd name="T38" fmla="*/ 1 w 532"/>
                <a:gd name="T39" fmla="*/ 741 h 945"/>
                <a:gd name="T40" fmla="*/ 5 w 532"/>
                <a:gd name="T41" fmla="*/ 760 h 945"/>
                <a:gd name="T42" fmla="*/ 21 w 532"/>
                <a:gd name="T43" fmla="*/ 800 h 945"/>
                <a:gd name="T44" fmla="*/ 46 w 532"/>
                <a:gd name="T45" fmla="*/ 842 h 945"/>
                <a:gd name="T46" fmla="*/ 78 w 532"/>
                <a:gd name="T47" fmla="*/ 880 h 945"/>
                <a:gd name="T48" fmla="*/ 116 w 532"/>
                <a:gd name="T49" fmla="*/ 909 h 945"/>
                <a:gd name="T50" fmla="*/ 138 w 532"/>
                <a:gd name="T51" fmla="*/ 920 h 945"/>
                <a:gd name="T52" fmla="*/ 189 w 532"/>
                <a:gd name="T53" fmla="*/ 937 h 945"/>
                <a:gd name="T54" fmla="*/ 244 w 532"/>
                <a:gd name="T55" fmla="*/ 945 h 945"/>
                <a:gd name="T56" fmla="*/ 299 w 532"/>
                <a:gd name="T57" fmla="*/ 945 h 945"/>
                <a:gd name="T58" fmla="*/ 323 w 532"/>
                <a:gd name="T59" fmla="*/ 941 h 945"/>
                <a:gd name="T60" fmla="*/ 346 w 532"/>
                <a:gd name="T61" fmla="*/ 933 h 945"/>
                <a:gd name="T62" fmla="*/ 390 w 532"/>
                <a:gd name="T63" fmla="*/ 913 h 945"/>
                <a:gd name="T64" fmla="*/ 430 w 532"/>
                <a:gd name="T65" fmla="*/ 884 h 945"/>
                <a:gd name="T66" fmla="*/ 465 w 532"/>
                <a:gd name="T67" fmla="*/ 847 h 945"/>
                <a:gd name="T68" fmla="*/ 491 w 532"/>
                <a:gd name="T69" fmla="*/ 806 h 945"/>
                <a:gd name="T70" fmla="*/ 501 w 532"/>
                <a:gd name="T71" fmla="*/ 780 h 945"/>
                <a:gd name="T72" fmla="*/ 517 w 532"/>
                <a:gd name="T73" fmla="*/ 725 h 945"/>
                <a:gd name="T74" fmla="*/ 532 w 532"/>
                <a:gd name="T75" fmla="*/ 604 h 945"/>
                <a:gd name="T76" fmla="*/ 530 w 532"/>
                <a:gd name="T77" fmla="*/ 474 h 945"/>
                <a:gd name="T78" fmla="*/ 510 w 532"/>
                <a:gd name="T79" fmla="*/ 345 h 945"/>
                <a:gd name="T80" fmla="*/ 483 w 532"/>
                <a:gd name="T81" fmla="*/ 257 h 945"/>
                <a:gd name="T82" fmla="*/ 447 w 532"/>
                <a:gd name="T83" fmla="*/ 176 h 945"/>
                <a:gd name="T84" fmla="*/ 408 w 532"/>
                <a:gd name="T85" fmla="*/ 112 h 945"/>
                <a:gd name="T86" fmla="*/ 380 w 532"/>
                <a:gd name="T87" fmla="*/ 80 h 945"/>
                <a:gd name="T88" fmla="*/ 366 w 532"/>
                <a:gd name="T89" fmla="*/ 67 h 945"/>
                <a:gd name="T90" fmla="*/ 321 w 532"/>
                <a:gd name="T91" fmla="*/ 34 h 945"/>
                <a:gd name="T92" fmla="*/ 289 w 532"/>
                <a:gd name="T93" fmla="*/ 19 h 945"/>
                <a:gd name="T94" fmla="*/ 255 w 532"/>
                <a:gd name="T95" fmla="*/ 11 h 945"/>
                <a:gd name="T96" fmla="*/ 165 w 532"/>
                <a:gd name="T97" fmla="*/ 3 h 945"/>
                <a:gd name="T98" fmla="*/ 147 w 532"/>
                <a:gd name="T99" fmla="*/ 0 h 945"/>
                <a:gd name="T100" fmla="*/ 132 w 532"/>
                <a:gd name="T101" fmla="*/ 0 h 945"/>
                <a:gd name="T102" fmla="*/ 117 w 532"/>
                <a:gd name="T103" fmla="*/ 4 h 945"/>
                <a:gd name="T104" fmla="*/ 108 w 532"/>
                <a:gd name="T105" fmla="*/ 9 h 945"/>
                <a:gd name="T106" fmla="*/ 77 w 532"/>
                <a:gd name="T107" fmla="*/ 33 h 945"/>
                <a:gd name="T108" fmla="*/ 56 w 532"/>
                <a:gd name="T109" fmla="*/ 55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32" h="945">
                  <a:moveTo>
                    <a:pt x="56" y="55"/>
                  </a:moveTo>
                  <a:lnTo>
                    <a:pt x="41" y="80"/>
                  </a:lnTo>
                  <a:lnTo>
                    <a:pt x="36" y="93"/>
                  </a:lnTo>
                  <a:lnTo>
                    <a:pt x="33" y="107"/>
                  </a:lnTo>
                  <a:lnTo>
                    <a:pt x="32" y="122"/>
                  </a:lnTo>
                  <a:lnTo>
                    <a:pt x="34" y="155"/>
                  </a:lnTo>
                  <a:lnTo>
                    <a:pt x="51" y="222"/>
                  </a:lnTo>
                  <a:lnTo>
                    <a:pt x="68" y="255"/>
                  </a:lnTo>
                  <a:lnTo>
                    <a:pt x="124" y="335"/>
                  </a:lnTo>
                  <a:lnTo>
                    <a:pt x="138" y="377"/>
                  </a:lnTo>
                  <a:lnTo>
                    <a:pt x="141" y="403"/>
                  </a:lnTo>
                  <a:lnTo>
                    <a:pt x="141" y="415"/>
                  </a:lnTo>
                  <a:lnTo>
                    <a:pt x="139" y="429"/>
                  </a:lnTo>
                  <a:lnTo>
                    <a:pt x="130" y="458"/>
                  </a:lnTo>
                  <a:lnTo>
                    <a:pt x="122" y="475"/>
                  </a:lnTo>
                  <a:lnTo>
                    <a:pt x="51" y="570"/>
                  </a:lnTo>
                  <a:lnTo>
                    <a:pt x="29" y="609"/>
                  </a:lnTo>
                  <a:lnTo>
                    <a:pt x="8" y="666"/>
                  </a:lnTo>
                  <a:lnTo>
                    <a:pt x="0" y="703"/>
                  </a:lnTo>
                  <a:lnTo>
                    <a:pt x="1" y="741"/>
                  </a:lnTo>
                  <a:lnTo>
                    <a:pt x="5" y="760"/>
                  </a:lnTo>
                  <a:lnTo>
                    <a:pt x="21" y="800"/>
                  </a:lnTo>
                  <a:lnTo>
                    <a:pt x="46" y="842"/>
                  </a:lnTo>
                  <a:lnTo>
                    <a:pt x="78" y="880"/>
                  </a:lnTo>
                  <a:lnTo>
                    <a:pt x="116" y="909"/>
                  </a:lnTo>
                  <a:lnTo>
                    <a:pt x="138" y="920"/>
                  </a:lnTo>
                  <a:lnTo>
                    <a:pt x="189" y="937"/>
                  </a:lnTo>
                  <a:lnTo>
                    <a:pt x="244" y="945"/>
                  </a:lnTo>
                  <a:lnTo>
                    <a:pt x="299" y="945"/>
                  </a:lnTo>
                  <a:lnTo>
                    <a:pt x="323" y="941"/>
                  </a:lnTo>
                  <a:lnTo>
                    <a:pt x="346" y="933"/>
                  </a:lnTo>
                  <a:lnTo>
                    <a:pt x="390" y="913"/>
                  </a:lnTo>
                  <a:lnTo>
                    <a:pt x="430" y="884"/>
                  </a:lnTo>
                  <a:lnTo>
                    <a:pt x="465" y="847"/>
                  </a:lnTo>
                  <a:lnTo>
                    <a:pt x="491" y="806"/>
                  </a:lnTo>
                  <a:lnTo>
                    <a:pt x="501" y="780"/>
                  </a:lnTo>
                  <a:lnTo>
                    <a:pt x="517" y="725"/>
                  </a:lnTo>
                  <a:lnTo>
                    <a:pt x="532" y="604"/>
                  </a:lnTo>
                  <a:lnTo>
                    <a:pt x="530" y="474"/>
                  </a:lnTo>
                  <a:lnTo>
                    <a:pt x="510" y="345"/>
                  </a:lnTo>
                  <a:lnTo>
                    <a:pt x="483" y="257"/>
                  </a:lnTo>
                  <a:lnTo>
                    <a:pt x="447" y="176"/>
                  </a:lnTo>
                  <a:lnTo>
                    <a:pt x="408" y="112"/>
                  </a:lnTo>
                  <a:lnTo>
                    <a:pt x="380" y="80"/>
                  </a:lnTo>
                  <a:lnTo>
                    <a:pt x="366" y="67"/>
                  </a:lnTo>
                  <a:lnTo>
                    <a:pt x="321" y="34"/>
                  </a:lnTo>
                  <a:lnTo>
                    <a:pt x="289" y="19"/>
                  </a:lnTo>
                  <a:lnTo>
                    <a:pt x="255" y="11"/>
                  </a:lnTo>
                  <a:lnTo>
                    <a:pt x="165" y="3"/>
                  </a:lnTo>
                  <a:lnTo>
                    <a:pt x="147" y="0"/>
                  </a:lnTo>
                  <a:lnTo>
                    <a:pt x="132" y="0"/>
                  </a:lnTo>
                  <a:lnTo>
                    <a:pt x="117" y="4"/>
                  </a:lnTo>
                  <a:lnTo>
                    <a:pt x="108" y="9"/>
                  </a:lnTo>
                  <a:lnTo>
                    <a:pt x="77" y="33"/>
                  </a:lnTo>
                  <a:lnTo>
                    <a:pt x="56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21" name="Freeform 24"/>
            <p:cNvSpPr>
              <a:spLocks/>
            </p:cNvSpPr>
            <p:nvPr/>
          </p:nvSpPr>
          <p:spPr bwMode="auto">
            <a:xfrm>
              <a:off x="902432" y="3780252"/>
              <a:ext cx="455878" cy="219194"/>
            </a:xfrm>
            <a:custGeom>
              <a:avLst/>
              <a:gdLst>
                <a:gd name="T0" fmla="*/ 590 w 826"/>
                <a:gd name="T1" fmla="*/ 41 h 449"/>
                <a:gd name="T2" fmla="*/ 590 w 826"/>
                <a:gd name="T3" fmla="*/ 77 h 449"/>
                <a:gd name="T4" fmla="*/ 594 w 826"/>
                <a:gd name="T5" fmla="*/ 92 h 449"/>
                <a:gd name="T6" fmla="*/ 609 w 826"/>
                <a:gd name="T7" fmla="*/ 124 h 449"/>
                <a:gd name="T8" fmla="*/ 602 w 826"/>
                <a:gd name="T9" fmla="*/ 176 h 449"/>
                <a:gd name="T10" fmla="*/ 566 w 826"/>
                <a:gd name="T11" fmla="*/ 265 h 449"/>
                <a:gd name="T12" fmla="*/ 520 w 826"/>
                <a:gd name="T13" fmla="*/ 312 h 449"/>
                <a:gd name="T14" fmla="*/ 478 w 826"/>
                <a:gd name="T15" fmla="*/ 335 h 449"/>
                <a:gd name="T16" fmla="*/ 450 w 826"/>
                <a:gd name="T17" fmla="*/ 341 h 449"/>
                <a:gd name="T18" fmla="*/ 424 w 826"/>
                <a:gd name="T19" fmla="*/ 336 h 449"/>
                <a:gd name="T20" fmla="*/ 189 w 826"/>
                <a:gd name="T21" fmla="*/ 172 h 449"/>
                <a:gd name="T22" fmla="*/ 90 w 826"/>
                <a:gd name="T23" fmla="*/ 128 h 449"/>
                <a:gd name="T24" fmla="*/ 40 w 826"/>
                <a:gd name="T25" fmla="*/ 122 h 449"/>
                <a:gd name="T26" fmla="*/ 24 w 826"/>
                <a:gd name="T27" fmla="*/ 128 h 449"/>
                <a:gd name="T28" fmla="*/ 12 w 826"/>
                <a:gd name="T29" fmla="*/ 143 h 449"/>
                <a:gd name="T30" fmla="*/ 2 w 826"/>
                <a:gd name="T31" fmla="*/ 174 h 449"/>
                <a:gd name="T32" fmla="*/ 3 w 826"/>
                <a:gd name="T33" fmla="*/ 225 h 449"/>
                <a:gd name="T34" fmla="*/ 18 w 826"/>
                <a:gd name="T35" fmla="*/ 254 h 449"/>
                <a:gd name="T36" fmla="*/ 135 w 826"/>
                <a:gd name="T37" fmla="*/ 343 h 449"/>
                <a:gd name="T38" fmla="*/ 355 w 826"/>
                <a:gd name="T39" fmla="*/ 431 h 449"/>
                <a:gd name="T40" fmla="*/ 460 w 826"/>
                <a:gd name="T41" fmla="*/ 448 h 449"/>
                <a:gd name="T42" fmla="*/ 492 w 826"/>
                <a:gd name="T43" fmla="*/ 437 h 449"/>
                <a:gd name="T44" fmla="*/ 566 w 826"/>
                <a:gd name="T45" fmla="*/ 372 h 449"/>
                <a:gd name="T46" fmla="*/ 607 w 826"/>
                <a:gd name="T47" fmla="*/ 313 h 449"/>
                <a:gd name="T48" fmla="*/ 635 w 826"/>
                <a:gd name="T49" fmla="*/ 237 h 449"/>
                <a:gd name="T50" fmla="*/ 643 w 826"/>
                <a:gd name="T51" fmla="*/ 229 h 449"/>
                <a:gd name="T52" fmla="*/ 651 w 826"/>
                <a:gd name="T53" fmla="*/ 228 h 449"/>
                <a:gd name="T54" fmla="*/ 660 w 826"/>
                <a:gd name="T55" fmla="*/ 235 h 449"/>
                <a:gd name="T56" fmla="*/ 743 w 826"/>
                <a:gd name="T57" fmla="*/ 302 h 449"/>
                <a:gd name="T58" fmla="*/ 776 w 826"/>
                <a:gd name="T59" fmla="*/ 313 h 449"/>
                <a:gd name="T60" fmla="*/ 790 w 826"/>
                <a:gd name="T61" fmla="*/ 308 h 449"/>
                <a:gd name="T62" fmla="*/ 799 w 826"/>
                <a:gd name="T63" fmla="*/ 293 h 449"/>
                <a:gd name="T64" fmla="*/ 796 w 826"/>
                <a:gd name="T65" fmla="*/ 280 h 449"/>
                <a:gd name="T66" fmla="*/ 765 w 826"/>
                <a:gd name="T67" fmla="*/ 260 h 449"/>
                <a:gd name="T68" fmla="*/ 710 w 826"/>
                <a:gd name="T69" fmla="*/ 233 h 449"/>
                <a:gd name="T70" fmla="*/ 702 w 826"/>
                <a:gd name="T71" fmla="*/ 218 h 449"/>
                <a:gd name="T72" fmla="*/ 704 w 826"/>
                <a:gd name="T73" fmla="*/ 212 h 449"/>
                <a:gd name="T74" fmla="*/ 712 w 826"/>
                <a:gd name="T75" fmla="*/ 209 h 449"/>
                <a:gd name="T76" fmla="*/ 728 w 826"/>
                <a:gd name="T77" fmla="*/ 210 h 449"/>
                <a:gd name="T78" fmla="*/ 794 w 826"/>
                <a:gd name="T79" fmla="*/ 223 h 449"/>
                <a:gd name="T80" fmla="*/ 816 w 826"/>
                <a:gd name="T81" fmla="*/ 220 h 449"/>
                <a:gd name="T82" fmla="*/ 825 w 826"/>
                <a:gd name="T83" fmla="*/ 211 h 449"/>
                <a:gd name="T84" fmla="*/ 826 w 826"/>
                <a:gd name="T85" fmla="*/ 202 h 449"/>
                <a:gd name="T86" fmla="*/ 823 w 826"/>
                <a:gd name="T87" fmla="*/ 183 h 449"/>
                <a:gd name="T88" fmla="*/ 815 w 826"/>
                <a:gd name="T89" fmla="*/ 170 h 449"/>
                <a:gd name="T90" fmla="*/ 710 w 826"/>
                <a:gd name="T91" fmla="*/ 177 h 449"/>
                <a:gd name="T92" fmla="*/ 681 w 826"/>
                <a:gd name="T93" fmla="*/ 173 h 449"/>
                <a:gd name="T94" fmla="*/ 668 w 826"/>
                <a:gd name="T95" fmla="*/ 164 h 449"/>
                <a:gd name="T96" fmla="*/ 658 w 826"/>
                <a:gd name="T97" fmla="*/ 151 h 449"/>
                <a:gd name="T98" fmla="*/ 647 w 826"/>
                <a:gd name="T99" fmla="*/ 122 h 449"/>
                <a:gd name="T100" fmla="*/ 651 w 826"/>
                <a:gd name="T101" fmla="*/ 101 h 449"/>
                <a:gd name="T102" fmla="*/ 661 w 826"/>
                <a:gd name="T103" fmla="*/ 79 h 449"/>
                <a:gd name="T104" fmla="*/ 662 w 826"/>
                <a:gd name="T105" fmla="*/ 49 h 449"/>
                <a:gd name="T106" fmla="*/ 651 w 826"/>
                <a:gd name="T107" fmla="*/ 16 h 449"/>
                <a:gd name="T108" fmla="*/ 643 w 826"/>
                <a:gd name="T109" fmla="*/ 6 h 449"/>
                <a:gd name="T110" fmla="*/ 633 w 826"/>
                <a:gd name="T111" fmla="*/ 2 h 449"/>
                <a:gd name="T112" fmla="*/ 608 w 826"/>
                <a:gd name="T113" fmla="*/ 4 h 449"/>
                <a:gd name="T114" fmla="*/ 599 w 826"/>
                <a:gd name="T115" fmla="*/ 1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26" h="449">
                  <a:moveTo>
                    <a:pt x="596" y="16"/>
                  </a:moveTo>
                  <a:lnTo>
                    <a:pt x="590" y="41"/>
                  </a:lnTo>
                  <a:lnTo>
                    <a:pt x="588" y="59"/>
                  </a:lnTo>
                  <a:lnTo>
                    <a:pt x="590" y="77"/>
                  </a:lnTo>
                  <a:lnTo>
                    <a:pt x="592" y="85"/>
                  </a:lnTo>
                  <a:lnTo>
                    <a:pt x="594" y="92"/>
                  </a:lnTo>
                  <a:lnTo>
                    <a:pt x="603" y="107"/>
                  </a:lnTo>
                  <a:lnTo>
                    <a:pt x="609" y="124"/>
                  </a:lnTo>
                  <a:lnTo>
                    <a:pt x="610" y="134"/>
                  </a:lnTo>
                  <a:lnTo>
                    <a:pt x="602" y="176"/>
                  </a:lnTo>
                  <a:lnTo>
                    <a:pt x="590" y="212"/>
                  </a:lnTo>
                  <a:lnTo>
                    <a:pt x="566" y="265"/>
                  </a:lnTo>
                  <a:lnTo>
                    <a:pt x="546" y="290"/>
                  </a:lnTo>
                  <a:lnTo>
                    <a:pt x="520" y="312"/>
                  </a:lnTo>
                  <a:lnTo>
                    <a:pt x="492" y="329"/>
                  </a:lnTo>
                  <a:lnTo>
                    <a:pt x="478" y="335"/>
                  </a:lnTo>
                  <a:lnTo>
                    <a:pt x="464" y="339"/>
                  </a:lnTo>
                  <a:lnTo>
                    <a:pt x="450" y="341"/>
                  </a:lnTo>
                  <a:lnTo>
                    <a:pt x="437" y="340"/>
                  </a:lnTo>
                  <a:lnTo>
                    <a:pt x="424" y="336"/>
                  </a:lnTo>
                  <a:lnTo>
                    <a:pt x="398" y="323"/>
                  </a:lnTo>
                  <a:lnTo>
                    <a:pt x="189" y="172"/>
                  </a:lnTo>
                  <a:lnTo>
                    <a:pt x="149" y="151"/>
                  </a:lnTo>
                  <a:lnTo>
                    <a:pt x="90" y="128"/>
                  </a:lnTo>
                  <a:lnTo>
                    <a:pt x="56" y="122"/>
                  </a:lnTo>
                  <a:lnTo>
                    <a:pt x="40" y="122"/>
                  </a:lnTo>
                  <a:lnTo>
                    <a:pt x="29" y="125"/>
                  </a:lnTo>
                  <a:lnTo>
                    <a:pt x="24" y="128"/>
                  </a:lnTo>
                  <a:lnTo>
                    <a:pt x="20" y="132"/>
                  </a:lnTo>
                  <a:lnTo>
                    <a:pt x="12" y="143"/>
                  </a:lnTo>
                  <a:lnTo>
                    <a:pt x="6" y="158"/>
                  </a:lnTo>
                  <a:lnTo>
                    <a:pt x="2" y="174"/>
                  </a:lnTo>
                  <a:lnTo>
                    <a:pt x="0" y="209"/>
                  </a:lnTo>
                  <a:lnTo>
                    <a:pt x="3" y="225"/>
                  </a:lnTo>
                  <a:lnTo>
                    <a:pt x="9" y="240"/>
                  </a:lnTo>
                  <a:lnTo>
                    <a:pt x="18" y="254"/>
                  </a:lnTo>
                  <a:lnTo>
                    <a:pt x="58" y="293"/>
                  </a:lnTo>
                  <a:lnTo>
                    <a:pt x="135" y="343"/>
                  </a:lnTo>
                  <a:lnTo>
                    <a:pt x="260" y="400"/>
                  </a:lnTo>
                  <a:lnTo>
                    <a:pt x="355" y="431"/>
                  </a:lnTo>
                  <a:lnTo>
                    <a:pt x="428" y="449"/>
                  </a:lnTo>
                  <a:lnTo>
                    <a:pt x="460" y="448"/>
                  </a:lnTo>
                  <a:lnTo>
                    <a:pt x="476" y="444"/>
                  </a:lnTo>
                  <a:lnTo>
                    <a:pt x="492" y="437"/>
                  </a:lnTo>
                  <a:lnTo>
                    <a:pt x="508" y="427"/>
                  </a:lnTo>
                  <a:lnTo>
                    <a:pt x="566" y="372"/>
                  </a:lnTo>
                  <a:lnTo>
                    <a:pt x="599" y="329"/>
                  </a:lnTo>
                  <a:lnTo>
                    <a:pt x="607" y="313"/>
                  </a:lnTo>
                  <a:lnTo>
                    <a:pt x="628" y="252"/>
                  </a:lnTo>
                  <a:lnTo>
                    <a:pt x="635" y="237"/>
                  </a:lnTo>
                  <a:lnTo>
                    <a:pt x="638" y="233"/>
                  </a:lnTo>
                  <a:lnTo>
                    <a:pt x="643" y="229"/>
                  </a:lnTo>
                  <a:lnTo>
                    <a:pt x="647" y="227"/>
                  </a:lnTo>
                  <a:lnTo>
                    <a:pt x="651" y="228"/>
                  </a:lnTo>
                  <a:lnTo>
                    <a:pt x="656" y="231"/>
                  </a:lnTo>
                  <a:lnTo>
                    <a:pt x="660" y="235"/>
                  </a:lnTo>
                  <a:lnTo>
                    <a:pt x="664" y="240"/>
                  </a:lnTo>
                  <a:lnTo>
                    <a:pt x="743" y="302"/>
                  </a:lnTo>
                  <a:lnTo>
                    <a:pt x="767" y="312"/>
                  </a:lnTo>
                  <a:lnTo>
                    <a:pt x="776" y="313"/>
                  </a:lnTo>
                  <a:lnTo>
                    <a:pt x="784" y="312"/>
                  </a:lnTo>
                  <a:lnTo>
                    <a:pt x="790" y="308"/>
                  </a:lnTo>
                  <a:lnTo>
                    <a:pt x="796" y="301"/>
                  </a:lnTo>
                  <a:lnTo>
                    <a:pt x="799" y="293"/>
                  </a:lnTo>
                  <a:lnTo>
                    <a:pt x="799" y="286"/>
                  </a:lnTo>
                  <a:lnTo>
                    <a:pt x="796" y="280"/>
                  </a:lnTo>
                  <a:lnTo>
                    <a:pt x="790" y="275"/>
                  </a:lnTo>
                  <a:lnTo>
                    <a:pt x="765" y="260"/>
                  </a:lnTo>
                  <a:lnTo>
                    <a:pt x="715" y="237"/>
                  </a:lnTo>
                  <a:lnTo>
                    <a:pt x="710" y="233"/>
                  </a:lnTo>
                  <a:lnTo>
                    <a:pt x="704" y="226"/>
                  </a:lnTo>
                  <a:lnTo>
                    <a:pt x="702" y="218"/>
                  </a:lnTo>
                  <a:lnTo>
                    <a:pt x="703" y="215"/>
                  </a:lnTo>
                  <a:lnTo>
                    <a:pt x="704" y="212"/>
                  </a:lnTo>
                  <a:lnTo>
                    <a:pt x="708" y="210"/>
                  </a:lnTo>
                  <a:lnTo>
                    <a:pt x="712" y="209"/>
                  </a:lnTo>
                  <a:lnTo>
                    <a:pt x="719" y="209"/>
                  </a:lnTo>
                  <a:lnTo>
                    <a:pt x="728" y="210"/>
                  </a:lnTo>
                  <a:lnTo>
                    <a:pt x="775" y="221"/>
                  </a:lnTo>
                  <a:lnTo>
                    <a:pt x="794" y="223"/>
                  </a:lnTo>
                  <a:lnTo>
                    <a:pt x="806" y="222"/>
                  </a:lnTo>
                  <a:lnTo>
                    <a:pt x="816" y="220"/>
                  </a:lnTo>
                  <a:lnTo>
                    <a:pt x="822" y="217"/>
                  </a:lnTo>
                  <a:lnTo>
                    <a:pt x="825" y="211"/>
                  </a:lnTo>
                  <a:lnTo>
                    <a:pt x="826" y="207"/>
                  </a:lnTo>
                  <a:lnTo>
                    <a:pt x="826" y="202"/>
                  </a:lnTo>
                  <a:lnTo>
                    <a:pt x="825" y="189"/>
                  </a:lnTo>
                  <a:lnTo>
                    <a:pt x="823" y="183"/>
                  </a:lnTo>
                  <a:lnTo>
                    <a:pt x="818" y="173"/>
                  </a:lnTo>
                  <a:lnTo>
                    <a:pt x="815" y="170"/>
                  </a:lnTo>
                  <a:lnTo>
                    <a:pt x="811" y="168"/>
                  </a:lnTo>
                  <a:lnTo>
                    <a:pt x="710" y="177"/>
                  </a:lnTo>
                  <a:lnTo>
                    <a:pt x="699" y="177"/>
                  </a:lnTo>
                  <a:lnTo>
                    <a:pt x="681" y="173"/>
                  </a:lnTo>
                  <a:lnTo>
                    <a:pt x="674" y="169"/>
                  </a:lnTo>
                  <a:lnTo>
                    <a:pt x="668" y="164"/>
                  </a:lnTo>
                  <a:lnTo>
                    <a:pt x="663" y="158"/>
                  </a:lnTo>
                  <a:lnTo>
                    <a:pt x="658" y="151"/>
                  </a:lnTo>
                  <a:lnTo>
                    <a:pt x="651" y="136"/>
                  </a:lnTo>
                  <a:lnTo>
                    <a:pt x="647" y="122"/>
                  </a:lnTo>
                  <a:lnTo>
                    <a:pt x="647" y="115"/>
                  </a:lnTo>
                  <a:lnTo>
                    <a:pt x="651" y="101"/>
                  </a:lnTo>
                  <a:lnTo>
                    <a:pt x="655" y="94"/>
                  </a:lnTo>
                  <a:lnTo>
                    <a:pt x="661" y="79"/>
                  </a:lnTo>
                  <a:lnTo>
                    <a:pt x="664" y="65"/>
                  </a:lnTo>
                  <a:lnTo>
                    <a:pt x="662" y="49"/>
                  </a:lnTo>
                  <a:lnTo>
                    <a:pt x="654" y="24"/>
                  </a:lnTo>
                  <a:lnTo>
                    <a:pt x="651" y="16"/>
                  </a:lnTo>
                  <a:lnTo>
                    <a:pt x="647" y="10"/>
                  </a:lnTo>
                  <a:lnTo>
                    <a:pt x="643" y="6"/>
                  </a:lnTo>
                  <a:lnTo>
                    <a:pt x="638" y="4"/>
                  </a:lnTo>
                  <a:lnTo>
                    <a:pt x="633" y="2"/>
                  </a:lnTo>
                  <a:lnTo>
                    <a:pt x="627" y="0"/>
                  </a:lnTo>
                  <a:lnTo>
                    <a:pt x="608" y="4"/>
                  </a:lnTo>
                  <a:lnTo>
                    <a:pt x="603" y="8"/>
                  </a:lnTo>
                  <a:lnTo>
                    <a:pt x="599" y="12"/>
                  </a:lnTo>
                  <a:lnTo>
                    <a:pt x="59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22" name="Freeform 25"/>
            <p:cNvSpPr>
              <a:spLocks/>
            </p:cNvSpPr>
            <p:nvPr/>
          </p:nvSpPr>
          <p:spPr bwMode="auto">
            <a:xfrm>
              <a:off x="653520" y="3837369"/>
              <a:ext cx="214141" cy="377364"/>
            </a:xfrm>
            <a:custGeom>
              <a:avLst/>
              <a:gdLst>
                <a:gd name="T0" fmla="*/ 261 w 388"/>
                <a:gd name="T1" fmla="*/ 37 h 773"/>
                <a:gd name="T2" fmla="*/ 136 w 388"/>
                <a:gd name="T3" fmla="*/ 171 h 773"/>
                <a:gd name="T4" fmla="*/ 20 w 388"/>
                <a:gd name="T5" fmla="*/ 262 h 773"/>
                <a:gd name="T6" fmla="*/ 3 w 388"/>
                <a:gd name="T7" fmla="*/ 296 h 773"/>
                <a:gd name="T8" fmla="*/ 1 w 388"/>
                <a:gd name="T9" fmla="*/ 344 h 773"/>
                <a:gd name="T10" fmla="*/ 24 w 388"/>
                <a:gd name="T11" fmla="*/ 410 h 773"/>
                <a:gd name="T12" fmla="*/ 88 w 388"/>
                <a:gd name="T13" fmla="*/ 495 h 773"/>
                <a:gd name="T14" fmla="*/ 170 w 388"/>
                <a:gd name="T15" fmla="*/ 573 h 773"/>
                <a:gd name="T16" fmla="*/ 181 w 388"/>
                <a:gd name="T17" fmla="*/ 591 h 773"/>
                <a:gd name="T18" fmla="*/ 183 w 388"/>
                <a:gd name="T19" fmla="*/ 622 h 773"/>
                <a:gd name="T20" fmla="*/ 168 w 388"/>
                <a:gd name="T21" fmla="*/ 730 h 773"/>
                <a:gd name="T22" fmla="*/ 180 w 388"/>
                <a:gd name="T23" fmla="*/ 759 h 773"/>
                <a:gd name="T24" fmla="*/ 206 w 388"/>
                <a:gd name="T25" fmla="*/ 773 h 773"/>
                <a:gd name="T26" fmla="*/ 216 w 388"/>
                <a:gd name="T27" fmla="*/ 771 h 773"/>
                <a:gd name="T28" fmla="*/ 226 w 388"/>
                <a:gd name="T29" fmla="*/ 761 h 773"/>
                <a:gd name="T30" fmla="*/ 233 w 388"/>
                <a:gd name="T31" fmla="*/ 741 h 773"/>
                <a:gd name="T32" fmla="*/ 235 w 388"/>
                <a:gd name="T33" fmla="*/ 704 h 773"/>
                <a:gd name="T34" fmla="*/ 229 w 388"/>
                <a:gd name="T35" fmla="*/ 620 h 773"/>
                <a:gd name="T36" fmla="*/ 241 w 388"/>
                <a:gd name="T37" fmla="*/ 592 h 773"/>
                <a:gd name="T38" fmla="*/ 318 w 388"/>
                <a:gd name="T39" fmla="*/ 520 h 773"/>
                <a:gd name="T40" fmla="*/ 333 w 388"/>
                <a:gd name="T41" fmla="*/ 502 h 773"/>
                <a:gd name="T42" fmla="*/ 335 w 388"/>
                <a:gd name="T43" fmla="*/ 488 h 773"/>
                <a:gd name="T44" fmla="*/ 325 w 388"/>
                <a:gd name="T45" fmla="*/ 470 h 773"/>
                <a:gd name="T46" fmla="*/ 309 w 388"/>
                <a:gd name="T47" fmla="*/ 464 h 773"/>
                <a:gd name="T48" fmla="*/ 293 w 388"/>
                <a:gd name="T49" fmla="*/ 475 h 773"/>
                <a:gd name="T50" fmla="*/ 267 w 388"/>
                <a:gd name="T51" fmla="*/ 501 h 773"/>
                <a:gd name="T52" fmla="*/ 229 w 388"/>
                <a:gd name="T53" fmla="*/ 519 h 773"/>
                <a:gd name="T54" fmla="*/ 206 w 388"/>
                <a:gd name="T55" fmla="*/ 517 h 773"/>
                <a:gd name="T56" fmla="*/ 166 w 388"/>
                <a:gd name="T57" fmla="*/ 496 h 773"/>
                <a:gd name="T58" fmla="*/ 136 w 388"/>
                <a:gd name="T59" fmla="*/ 469 h 773"/>
                <a:gd name="T60" fmla="*/ 110 w 388"/>
                <a:gd name="T61" fmla="*/ 421 h 773"/>
                <a:gd name="T62" fmla="*/ 97 w 388"/>
                <a:gd name="T63" fmla="*/ 364 h 773"/>
                <a:gd name="T64" fmla="*/ 104 w 388"/>
                <a:gd name="T65" fmla="*/ 339 h 773"/>
                <a:gd name="T66" fmla="*/ 140 w 388"/>
                <a:gd name="T67" fmla="*/ 294 h 773"/>
                <a:gd name="T68" fmla="*/ 204 w 388"/>
                <a:gd name="T69" fmla="*/ 249 h 773"/>
                <a:gd name="T70" fmla="*/ 347 w 388"/>
                <a:gd name="T71" fmla="*/ 171 h 773"/>
                <a:gd name="T72" fmla="*/ 378 w 388"/>
                <a:gd name="T73" fmla="*/ 137 h 773"/>
                <a:gd name="T74" fmla="*/ 387 w 388"/>
                <a:gd name="T75" fmla="*/ 111 h 773"/>
                <a:gd name="T76" fmla="*/ 386 w 388"/>
                <a:gd name="T77" fmla="*/ 58 h 773"/>
                <a:gd name="T78" fmla="*/ 368 w 388"/>
                <a:gd name="T79" fmla="*/ 8 h 773"/>
                <a:gd name="T80" fmla="*/ 355 w 388"/>
                <a:gd name="T81" fmla="*/ 1 h 773"/>
                <a:gd name="T82" fmla="*/ 333 w 388"/>
                <a:gd name="T83" fmla="*/ 1 h 773"/>
                <a:gd name="T84" fmla="*/ 290 w 388"/>
                <a:gd name="T85" fmla="*/ 18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88" h="773">
                  <a:moveTo>
                    <a:pt x="290" y="18"/>
                  </a:moveTo>
                  <a:lnTo>
                    <a:pt x="261" y="37"/>
                  </a:lnTo>
                  <a:lnTo>
                    <a:pt x="246" y="49"/>
                  </a:lnTo>
                  <a:lnTo>
                    <a:pt x="136" y="171"/>
                  </a:lnTo>
                  <a:lnTo>
                    <a:pt x="42" y="240"/>
                  </a:lnTo>
                  <a:lnTo>
                    <a:pt x="20" y="262"/>
                  </a:lnTo>
                  <a:lnTo>
                    <a:pt x="7" y="285"/>
                  </a:lnTo>
                  <a:lnTo>
                    <a:pt x="3" y="296"/>
                  </a:lnTo>
                  <a:lnTo>
                    <a:pt x="0" y="320"/>
                  </a:lnTo>
                  <a:lnTo>
                    <a:pt x="1" y="344"/>
                  </a:lnTo>
                  <a:lnTo>
                    <a:pt x="6" y="369"/>
                  </a:lnTo>
                  <a:lnTo>
                    <a:pt x="24" y="410"/>
                  </a:lnTo>
                  <a:lnTo>
                    <a:pt x="61" y="466"/>
                  </a:lnTo>
                  <a:lnTo>
                    <a:pt x="88" y="495"/>
                  </a:lnTo>
                  <a:lnTo>
                    <a:pt x="152" y="553"/>
                  </a:lnTo>
                  <a:lnTo>
                    <a:pt x="170" y="573"/>
                  </a:lnTo>
                  <a:lnTo>
                    <a:pt x="174" y="579"/>
                  </a:lnTo>
                  <a:lnTo>
                    <a:pt x="181" y="591"/>
                  </a:lnTo>
                  <a:lnTo>
                    <a:pt x="184" y="612"/>
                  </a:lnTo>
                  <a:lnTo>
                    <a:pt x="183" y="622"/>
                  </a:lnTo>
                  <a:lnTo>
                    <a:pt x="174" y="661"/>
                  </a:lnTo>
                  <a:lnTo>
                    <a:pt x="168" y="730"/>
                  </a:lnTo>
                  <a:lnTo>
                    <a:pt x="172" y="747"/>
                  </a:lnTo>
                  <a:lnTo>
                    <a:pt x="180" y="759"/>
                  </a:lnTo>
                  <a:lnTo>
                    <a:pt x="186" y="765"/>
                  </a:lnTo>
                  <a:lnTo>
                    <a:pt x="206" y="773"/>
                  </a:lnTo>
                  <a:lnTo>
                    <a:pt x="212" y="773"/>
                  </a:lnTo>
                  <a:lnTo>
                    <a:pt x="216" y="771"/>
                  </a:lnTo>
                  <a:lnTo>
                    <a:pt x="220" y="769"/>
                  </a:lnTo>
                  <a:lnTo>
                    <a:pt x="226" y="761"/>
                  </a:lnTo>
                  <a:lnTo>
                    <a:pt x="229" y="755"/>
                  </a:lnTo>
                  <a:lnTo>
                    <a:pt x="233" y="741"/>
                  </a:lnTo>
                  <a:lnTo>
                    <a:pt x="235" y="725"/>
                  </a:lnTo>
                  <a:lnTo>
                    <a:pt x="235" y="704"/>
                  </a:lnTo>
                  <a:lnTo>
                    <a:pt x="228" y="644"/>
                  </a:lnTo>
                  <a:lnTo>
                    <a:pt x="229" y="620"/>
                  </a:lnTo>
                  <a:lnTo>
                    <a:pt x="234" y="603"/>
                  </a:lnTo>
                  <a:lnTo>
                    <a:pt x="241" y="592"/>
                  </a:lnTo>
                  <a:lnTo>
                    <a:pt x="255" y="575"/>
                  </a:lnTo>
                  <a:lnTo>
                    <a:pt x="318" y="520"/>
                  </a:lnTo>
                  <a:lnTo>
                    <a:pt x="331" y="506"/>
                  </a:lnTo>
                  <a:lnTo>
                    <a:pt x="333" y="502"/>
                  </a:lnTo>
                  <a:lnTo>
                    <a:pt x="335" y="495"/>
                  </a:lnTo>
                  <a:lnTo>
                    <a:pt x="335" y="488"/>
                  </a:lnTo>
                  <a:lnTo>
                    <a:pt x="333" y="481"/>
                  </a:lnTo>
                  <a:lnTo>
                    <a:pt x="325" y="470"/>
                  </a:lnTo>
                  <a:lnTo>
                    <a:pt x="314" y="465"/>
                  </a:lnTo>
                  <a:lnTo>
                    <a:pt x="309" y="464"/>
                  </a:lnTo>
                  <a:lnTo>
                    <a:pt x="304" y="466"/>
                  </a:lnTo>
                  <a:lnTo>
                    <a:pt x="293" y="475"/>
                  </a:lnTo>
                  <a:lnTo>
                    <a:pt x="274" y="495"/>
                  </a:lnTo>
                  <a:lnTo>
                    <a:pt x="267" y="501"/>
                  </a:lnTo>
                  <a:lnTo>
                    <a:pt x="248" y="512"/>
                  </a:lnTo>
                  <a:lnTo>
                    <a:pt x="229" y="519"/>
                  </a:lnTo>
                  <a:lnTo>
                    <a:pt x="222" y="520"/>
                  </a:lnTo>
                  <a:lnTo>
                    <a:pt x="206" y="517"/>
                  </a:lnTo>
                  <a:lnTo>
                    <a:pt x="187" y="509"/>
                  </a:lnTo>
                  <a:lnTo>
                    <a:pt x="166" y="496"/>
                  </a:lnTo>
                  <a:lnTo>
                    <a:pt x="146" y="479"/>
                  </a:lnTo>
                  <a:lnTo>
                    <a:pt x="136" y="469"/>
                  </a:lnTo>
                  <a:lnTo>
                    <a:pt x="122" y="448"/>
                  </a:lnTo>
                  <a:lnTo>
                    <a:pt x="110" y="421"/>
                  </a:lnTo>
                  <a:lnTo>
                    <a:pt x="100" y="392"/>
                  </a:lnTo>
                  <a:lnTo>
                    <a:pt x="97" y="364"/>
                  </a:lnTo>
                  <a:lnTo>
                    <a:pt x="100" y="351"/>
                  </a:lnTo>
                  <a:lnTo>
                    <a:pt x="104" y="339"/>
                  </a:lnTo>
                  <a:lnTo>
                    <a:pt x="118" y="316"/>
                  </a:lnTo>
                  <a:lnTo>
                    <a:pt x="140" y="294"/>
                  </a:lnTo>
                  <a:lnTo>
                    <a:pt x="176" y="265"/>
                  </a:lnTo>
                  <a:lnTo>
                    <a:pt x="204" y="249"/>
                  </a:lnTo>
                  <a:lnTo>
                    <a:pt x="279" y="217"/>
                  </a:lnTo>
                  <a:lnTo>
                    <a:pt x="347" y="171"/>
                  </a:lnTo>
                  <a:lnTo>
                    <a:pt x="370" y="149"/>
                  </a:lnTo>
                  <a:lnTo>
                    <a:pt x="378" y="137"/>
                  </a:lnTo>
                  <a:lnTo>
                    <a:pt x="384" y="125"/>
                  </a:lnTo>
                  <a:lnTo>
                    <a:pt x="387" y="111"/>
                  </a:lnTo>
                  <a:lnTo>
                    <a:pt x="388" y="76"/>
                  </a:lnTo>
                  <a:lnTo>
                    <a:pt x="386" y="58"/>
                  </a:lnTo>
                  <a:lnTo>
                    <a:pt x="377" y="25"/>
                  </a:lnTo>
                  <a:lnTo>
                    <a:pt x="368" y="8"/>
                  </a:lnTo>
                  <a:lnTo>
                    <a:pt x="364" y="5"/>
                  </a:lnTo>
                  <a:lnTo>
                    <a:pt x="355" y="1"/>
                  </a:lnTo>
                  <a:lnTo>
                    <a:pt x="345" y="0"/>
                  </a:lnTo>
                  <a:lnTo>
                    <a:pt x="333" y="1"/>
                  </a:lnTo>
                  <a:lnTo>
                    <a:pt x="319" y="5"/>
                  </a:lnTo>
                  <a:lnTo>
                    <a:pt x="29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23" name="Freeform 26"/>
            <p:cNvSpPr>
              <a:spLocks/>
            </p:cNvSpPr>
            <p:nvPr/>
          </p:nvSpPr>
          <p:spPr bwMode="auto">
            <a:xfrm>
              <a:off x="890290" y="4113680"/>
              <a:ext cx="193721" cy="732272"/>
            </a:xfrm>
            <a:custGeom>
              <a:avLst/>
              <a:gdLst>
                <a:gd name="T0" fmla="*/ 175 w 351"/>
                <a:gd name="T1" fmla="*/ 0 h 1500"/>
                <a:gd name="T2" fmla="*/ 160 w 351"/>
                <a:gd name="T3" fmla="*/ 3 h 1500"/>
                <a:gd name="T4" fmla="*/ 146 w 351"/>
                <a:gd name="T5" fmla="*/ 12 h 1500"/>
                <a:gd name="T6" fmla="*/ 120 w 351"/>
                <a:gd name="T7" fmla="*/ 45 h 1500"/>
                <a:gd name="T8" fmla="*/ 76 w 351"/>
                <a:gd name="T9" fmla="*/ 169 h 1500"/>
                <a:gd name="T10" fmla="*/ 66 w 351"/>
                <a:gd name="T11" fmla="*/ 242 h 1500"/>
                <a:gd name="T12" fmla="*/ 68 w 351"/>
                <a:gd name="T13" fmla="*/ 794 h 1500"/>
                <a:gd name="T14" fmla="*/ 51 w 351"/>
                <a:gd name="T15" fmla="*/ 887 h 1500"/>
                <a:gd name="T16" fmla="*/ 74 w 351"/>
                <a:gd name="T17" fmla="*/ 1209 h 1500"/>
                <a:gd name="T18" fmla="*/ 70 w 351"/>
                <a:gd name="T19" fmla="*/ 1238 h 1500"/>
                <a:gd name="T20" fmla="*/ 63 w 351"/>
                <a:gd name="T21" fmla="*/ 1252 h 1500"/>
                <a:gd name="T22" fmla="*/ 34 w 351"/>
                <a:gd name="T23" fmla="*/ 1273 h 1500"/>
                <a:gd name="T24" fmla="*/ 3 w 351"/>
                <a:gd name="T25" fmla="*/ 1319 h 1500"/>
                <a:gd name="T26" fmla="*/ 1 w 351"/>
                <a:gd name="T27" fmla="*/ 1336 h 1500"/>
                <a:gd name="T28" fmla="*/ 9 w 351"/>
                <a:gd name="T29" fmla="*/ 1348 h 1500"/>
                <a:gd name="T30" fmla="*/ 26 w 351"/>
                <a:gd name="T31" fmla="*/ 1358 h 1500"/>
                <a:gd name="T32" fmla="*/ 124 w 351"/>
                <a:gd name="T33" fmla="*/ 1399 h 1500"/>
                <a:gd name="T34" fmla="*/ 183 w 351"/>
                <a:gd name="T35" fmla="*/ 1480 h 1500"/>
                <a:gd name="T36" fmla="*/ 199 w 351"/>
                <a:gd name="T37" fmla="*/ 1494 h 1500"/>
                <a:gd name="T38" fmla="*/ 217 w 351"/>
                <a:gd name="T39" fmla="*/ 1500 h 1500"/>
                <a:gd name="T40" fmla="*/ 279 w 351"/>
                <a:gd name="T41" fmla="*/ 1488 h 1500"/>
                <a:gd name="T42" fmla="*/ 346 w 351"/>
                <a:gd name="T43" fmla="*/ 1451 h 1500"/>
                <a:gd name="T44" fmla="*/ 351 w 351"/>
                <a:gd name="T45" fmla="*/ 1439 h 1500"/>
                <a:gd name="T46" fmla="*/ 347 w 351"/>
                <a:gd name="T47" fmla="*/ 1429 h 1500"/>
                <a:gd name="T48" fmla="*/ 334 w 351"/>
                <a:gd name="T49" fmla="*/ 1417 h 1500"/>
                <a:gd name="T50" fmla="*/ 199 w 351"/>
                <a:gd name="T51" fmla="*/ 1356 h 1500"/>
                <a:gd name="T52" fmla="*/ 177 w 351"/>
                <a:gd name="T53" fmla="*/ 1334 h 1500"/>
                <a:gd name="T54" fmla="*/ 164 w 351"/>
                <a:gd name="T55" fmla="*/ 1298 h 1500"/>
                <a:gd name="T56" fmla="*/ 162 w 351"/>
                <a:gd name="T57" fmla="*/ 1269 h 1500"/>
                <a:gd name="T58" fmla="*/ 193 w 351"/>
                <a:gd name="T59" fmla="*/ 1083 h 1500"/>
                <a:gd name="T60" fmla="*/ 187 w 351"/>
                <a:gd name="T61" fmla="*/ 882 h 1500"/>
                <a:gd name="T62" fmla="*/ 191 w 351"/>
                <a:gd name="T63" fmla="*/ 839 h 1500"/>
                <a:gd name="T64" fmla="*/ 219 w 351"/>
                <a:gd name="T65" fmla="*/ 766 h 1500"/>
                <a:gd name="T66" fmla="*/ 309 w 351"/>
                <a:gd name="T67" fmla="*/ 303 h 1500"/>
                <a:gd name="T68" fmla="*/ 307 w 351"/>
                <a:gd name="T69" fmla="*/ 103 h 1500"/>
                <a:gd name="T70" fmla="*/ 288 w 351"/>
                <a:gd name="T71" fmla="*/ 60 h 1500"/>
                <a:gd name="T72" fmla="*/ 255 w 351"/>
                <a:gd name="T73" fmla="*/ 27 h 1500"/>
                <a:gd name="T74" fmla="*/ 213 w 351"/>
                <a:gd name="T75" fmla="*/ 6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1" h="1500">
                  <a:moveTo>
                    <a:pt x="193" y="1"/>
                  </a:moveTo>
                  <a:lnTo>
                    <a:pt x="175" y="0"/>
                  </a:lnTo>
                  <a:lnTo>
                    <a:pt x="168" y="1"/>
                  </a:lnTo>
                  <a:lnTo>
                    <a:pt x="160" y="3"/>
                  </a:lnTo>
                  <a:lnTo>
                    <a:pt x="153" y="7"/>
                  </a:lnTo>
                  <a:lnTo>
                    <a:pt x="146" y="12"/>
                  </a:lnTo>
                  <a:lnTo>
                    <a:pt x="132" y="26"/>
                  </a:lnTo>
                  <a:lnTo>
                    <a:pt x="120" y="45"/>
                  </a:lnTo>
                  <a:lnTo>
                    <a:pt x="110" y="68"/>
                  </a:lnTo>
                  <a:lnTo>
                    <a:pt x="76" y="169"/>
                  </a:lnTo>
                  <a:lnTo>
                    <a:pt x="70" y="193"/>
                  </a:lnTo>
                  <a:lnTo>
                    <a:pt x="66" y="242"/>
                  </a:lnTo>
                  <a:lnTo>
                    <a:pt x="63" y="575"/>
                  </a:lnTo>
                  <a:lnTo>
                    <a:pt x="68" y="794"/>
                  </a:lnTo>
                  <a:lnTo>
                    <a:pt x="63" y="829"/>
                  </a:lnTo>
                  <a:lnTo>
                    <a:pt x="51" y="887"/>
                  </a:lnTo>
                  <a:lnTo>
                    <a:pt x="48" y="924"/>
                  </a:lnTo>
                  <a:lnTo>
                    <a:pt x="74" y="1209"/>
                  </a:lnTo>
                  <a:lnTo>
                    <a:pt x="74" y="1219"/>
                  </a:lnTo>
                  <a:lnTo>
                    <a:pt x="70" y="1238"/>
                  </a:lnTo>
                  <a:lnTo>
                    <a:pt x="68" y="1246"/>
                  </a:lnTo>
                  <a:lnTo>
                    <a:pt x="63" y="1252"/>
                  </a:lnTo>
                  <a:lnTo>
                    <a:pt x="39" y="1268"/>
                  </a:lnTo>
                  <a:lnTo>
                    <a:pt x="34" y="1273"/>
                  </a:lnTo>
                  <a:lnTo>
                    <a:pt x="12" y="1302"/>
                  </a:lnTo>
                  <a:lnTo>
                    <a:pt x="3" y="1319"/>
                  </a:lnTo>
                  <a:lnTo>
                    <a:pt x="0" y="1328"/>
                  </a:lnTo>
                  <a:lnTo>
                    <a:pt x="1" y="1336"/>
                  </a:lnTo>
                  <a:lnTo>
                    <a:pt x="5" y="1344"/>
                  </a:lnTo>
                  <a:lnTo>
                    <a:pt x="9" y="1348"/>
                  </a:lnTo>
                  <a:lnTo>
                    <a:pt x="13" y="1351"/>
                  </a:lnTo>
                  <a:lnTo>
                    <a:pt x="26" y="1358"/>
                  </a:lnTo>
                  <a:lnTo>
                    <a:pt x="110" y="1390"/>
                  </a:lnTo>
                  <a:lnTo>
                    <a:pt x="124" y="1399"/>
                  </a:lnTo>
                  <a:lnTo>
                    <a:pt x="136" y="1410"/>
                  </a:lnTo>
                  <a:lnTo>
                    <a:pt x="183" y="1480"/>
                  </a:lnTo>
                  <a:lnTo>
                    <a:pt x="193" y="1490"/>
                  </a:lnTo>
                  <a:lnTo>
                    <a:pt x="199" y="1494"/>
                  </a:lnTo>
                  <a:lnTo>
                    <a:pt x="205" y="1497"/>
                  </a:lnTo>
                  <a:lnTo>
                    <a:pt x="217" y="1500"/>
                  </a:lnTo>
                  <a:lnTo>
                    <a:pt x="233" y="1500"/>
                  </a:lnTo>
                  <a:lnTo>
                    <a:pt x="279" y="1488"/>
                  </a:lnTo>
                  <a:lnTo>
                    <a:pt x="333" y="1461"/>
                  </a:lnTo>
                  <a:lnTo>
                    <a:pt x="346" y="1451"/>
                  </a:lnTo>
                  <a:lnTo>
                    <a:pt x="350" y="1445"/>
                  </a:lnTo>
                  <a:lnTo>
                    <a:pt x="351" y="1439"/>
                  </a:lnTo>
                  <a:lnTo>
                    <a:pt x="349" y="1432"/>
                  </a:lnTo>
                  <a:lnTo>
                    <a:pt x="347" y="1429"/>
                  </a:lnTo>
                  <a:lnTo>
                    <a:pt x="340" y="1421"/>
                  </a:lnTo>
                  <a:lnTo>
                    <a:pt x="334" y="1417"/>
                  </a:lnTo>
                  <a:lnTo>
                    <a:pt x="205" y="1360"/>
                  </a:lnTo>
                  <a:lnTo>
                    <a:pt x="199" y="1356"/>
                  </a:lnTo>
                  <a:lnTo>
                    <a:pt x="181" y="1341"/>
                  </a:lnTo>
                  <a:lnTo>
                    <a:pt x="177" y="1334"/>
                  </a:lnTo>
                  <a:lnTo>
                    <a:pt x="170" y="1321"/>
                  </a:lnTo>
                  <a:lnTo>
                    <a:pt x="164" y="1298"/>
                  </a:lnTo>
                  <a:lnTo>
                    <a:pt x="162" y="1283"/>
                  </a:lnTo>
                  <a:lnTo>
                    <a:pt x="162" y="1269"/>
                  </a:lnTo>
                  <a:lnTo>
                    <a:pt x="163" y="1261"/>
                  </a:lnTo>
                  <a:lnTo>
                    <a:pt x="193" y="1083"/>
                  </a:lnTo>
                  <a:lnTo>
                    <a:pt x="197" y="1011"/>
                  </a:lnTo>
                  <a:lnTo>
                    <a:pt x="187" y="882"/>
                  </a:lnTo>
                  <a:lnTo>
                    <a:pt x="189" y="849"/>
                  </a:lnTo>
                  <a:lnTo>
                    <a:pt x="191" y="839"/>
                  </a:lnTo>
                  <a:lnTo>
                    <a:pt x="207" y="806"/>
                  </a:lnTo>
                  <a:lnTo>
                    <a:pt x="219" y="766"/>
                  </a:lnTo>
                  <a:lnTo>
                    <a:pt x="241" y="667"/>
                  </a:lnTo>
                  <a:lnTo>
                    <a:pt x="309" y="303"/>
                  </a:lnTo>
                  <a:lnTo>
                    <a:pt x="315" y="159"/>
                  </a:lnTo>
                  <a:lnTo>
                    <a:pt x="307" y="103"/>
                  </a:lnTo>
                  <a:lnTo>
                    <a:pt x="299" y="80"/>
                  </a:lnTo>
                  <a:lnTo>
                    <a:pt x="288" y="60"/>
                  </a:lnTo>
                  <a:lnTo>
                    <a:pt x="273" y="42"/>
                  </a:lnTo>
                  <a:lnTo>
                    <a:pt x="255" y="27"/>
                  </a:lnTo>
                  <a:lnTo>
                    <a:pt x="235" y="15"/>
                  </a:lnTo>
                  <a:lnTo>
                    <a:pt x="213" y="6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24" name="Freeform 27"/>
            <p:cNvSpPr>
              <a:spLocks/>
            </p:cNvSpPr>
            <p:nvPr/>
          </p:nvSpPr>
          <p:spPr bwMode="auto">
            <a:xfrm>
              <a:off x="773836" y="4135648"/>
              <a:ext cx="177163" cy="743988"/>
            </a:xfrm>
            <a:custGeom>
              <a:avLst/>
              <a:gdLst>
                <a:gd name="T0" fmla="*/ 32 w 321"/>
                <a:gd name="T1" fmla="*/ 223 h 1524"/>
                <a:gd name="T2" fmla="*/ 27 w 321"/>
                <a:gd name="T3" fmla="*/ 409 h 1524"/>
                <a:gd name="T4" fmla="*/ 48 w 321"/>
                <a:gd name="T5" fmla="*/ 754 h 1524"/>
                <a:gd name="T6" fmla="*/ 12 w 321"/>
                <a:gd name="T7" fmla="*/ 925 h 1524"/>
                <a:gd name="T8" fmla="*/ 13 w 321"/>
                <a:gd name="T9" fmla="*/ 1002 h 1524"/>
                <a:gd name="T10" fmla="*/ 42 w 321"/>
                <a:gd name="T11" fmla="*/ 1199 h 1524"/>
                <a:gd name="T12" fmla="*/ 38 w 321"/>
                <a:gd name="T13" fmla="*/ 1245 h 1524"/>
                <a:gd name="T14" fmla="*/ 2 w 321"/>
                <a:gd name="T15" fmla="*/ 1305 h 1524"/>
                <a:gd name="T16" fmla="*/ 0 w 321"/>
                <a:gd name="T17" fmla="*/ 1321 h 1524"/>
                <a:gd name="T18" fmla="*/ 3 w 321"/>
                <a:gd name="T19" fmla="*/ 1334 h 1524"/>
                <a:gd name="T20" fmla="*/ 33 w 321"/>
                <a:gd name="T21" fmla="*/ 1374 h 1524"/>
                <a:gd name="T22" fmla="*/ 104 w 321"/>
                <a:gd name="T23" fmla="*/ 1450 h 1524"/>
                <a:gd name="T24" fmla="*/ 120 w 321"/>
                <a:gd name="T25" fmla="*/ 1506 h 1524"/>
                <a:gd name="T26" fmla="*/ 137 w 321"/>
                <a:gd name="T27" fmla="*/ 1520 h 1524"/>
                <a:gd name="T28" fmla="*/ 169 w 321"/>
                <a:gd name="T29" fmla="*/ 1524 h 1524"/>
                <a:gd name="T30" fmla="*/ 277 w 321"/>
                <a:gd name="T31" fmla="*/ 1512 h 1524"/>
                <a:gd name="T32" fmla="*/ 303 w 321"/>
                <a:gd name="T33" fmla="*/ 1500 h 1524"/>
                <a:gd name="T34" fmla="*/ 317 w 321"/>
                <a:gd name="T35" fmla="*/ 1486 h 1524"/>
                <a:gd name="T36" fmla="*/ 321 w 321"/>
                <a:gd name="T37" fmla="*/ 1470 h 1524"/>
                <a:gd name="T38" fmla="*/ 315 w 321"/>
                <a:gd name="T39" fmla="*/ 1452 h 1524"/>
                <a:gd name="T40" fmla="*/ 297 w 321"/>
                <a:gd name="T41" fmla="*/ 1438 h 1524"/>
                <a:gd name="T42" fmla="*/ 175 w 321"/>
                <a:gd name="T43" fmla="*/ 1368 h 1524"/>
                <a:gd name="T44" fmla="*/ 136 w 321"/>
                <a:gd name="T45" fmla="*/ 1330 h 1524"/>
                <a:gd name="T46" fmla="*/ 121 w 321"/>
                <a:gd name="T47" fmla="*/ 1298 h 1524"/>
                <a:gd name="T48" fmla="*/ 117 w 321"/>
                <a:gd name="T49" fmla="*/ 1254 h 1524"/>
                <a:gd name="T50" fmla="*/ 165 w 321"/>
                <a:gd name="T51" fmla="*/ 863 h 1524"/>
                <a:gd name="T52" fmla="*/ 204 w 321"/>
                <a:gd name="T53" fmla="*/ 729 h 1524"/>
                <a:gd name="T54" fmla="*/ 246 w 321"/>
                <a:gd name="T55" fmla="*/ 507 h 1524"/>
                <a:gd name="T56" fmla="*/ 277 w 321"/>
                <a:gd name="T57" fmla="*/ 127 h 1524"/>
                <a:gd name="T58" fmla="*/ 264 w 321"/>
                <a:gd name="T59" fmla="*/ 54 h 1524"/>
                <a:gd name="T60" fmla="*/ 249 w 321"/>
                <a:gd name="T61" fmla="*/ 22 h 1524"/>
                <a:gd name="T62" fmla="*/ 235 w 321"/>
                <a:gd name="T63" fmla="*/ 7 h 1524"/>
                <a:gd name="T64" fmla="*/ 216 w 321"/>
                <a:gd name="T65" fmla="*/ 0 h 1524"/>
                <a:gd name="T66" fmla="*/ 186 w 321"/>
                <a:gd name="T67" fmla="*/ 3 h 1524"/>
                <a:gd name="T68" fmla="*/ 140 w 321"/>
                <a:gd name="T69" fmla="*/ 24 h 1524"/>
                <a:gd name="T70" fmla="*/ 104 w 321"/>
                <a:gd name="T71" fmla="*/ 55 h 1524"/>
                <a:gd name="T72" fmla="*/ 55 w 321"/>
                <a:gd name="T73" fmla="*/ 139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1" h="1524">
                  <a:moveTo>
                    <a:pt x="48" y="158"/>
                  </a:moveTo>
                  <a:lnTo>
                    <a:pt x="32" y="223"/>
                  </a:lnTo>
                  <a:lnTo>
                    <a:pt x="22" y="343"/>
                  </a:lnTo>
                  <a:lnTo>
                    <a:pt x="27" y="409"/>
                  </a:lnTo>
                  <a:lnTo>
                    <a:pt x="43" y="528"/>
                  </a:lnTo>
                  <a:lnTo>
                    <a:pt x="48" y="754"/>
                  </a:lnTo>
                  <a:lnTo>
                    <a:pt x="35" y="831"/>
                  </a:lnTo>
                  <a:lnTo>
                    <a:pt x="12" y="925"/>
                  </a:lnTo>
                  <a:lnTo>
                    <a:pt x="10" y="946"/>
                  </a:lnTo>
                  <a:lnTo>
                    <a:pt x="13" y="1002"/>
                  </a:lnTo>
                  <a:lnTo>
                    <a:pt x="24" y="1051"/>
                  </a:lnTo>
                  <a:lnTo>
                    <a:pt x="42" y="1199"/>
                  </a:lnTo>
                  <a:lnTo>
                    <a:pt x="42" y="1216"/>
                  </a:lnTo>
                  <a:lnTo>
                    <a:pt x="38" y="1245"/>
                  </a:lnTo>
                  <a:lnTo>
                    <a:pt x="33" y="1257"/>
                  </a:lnTo>
                  <a:lnTo>
                    <a:pt x="2" y="1305"/>
                  </a:lnTo>
                  <a:lnTo>
                    <a:pt x="0" y="1313"/>
                  </a:lnTo>
                  <a:lnTo>
                    <a:pt x="0" y="1321"/>
                  </a:lnTo>
                  <a:lnTo>
                    <a:pt x="1" y="1328"/>
                  </a:lnTo>
                  <a:lnTo>
                    <a:pt x="3" y="1334"/>
                  </a:lnTo>
                  <a:lnTo>
                    <a:pt x="6" y="1340"/>
                  </a:lnTo>
                  <a:lnTo>
                    <a:pt x="33" y="1374"/>
                  </a:lnTo>
                  <a:lnTo>
                    <a:pt x="98" y="1440"/>
                  </a:lnTo>
                  <a:lnTo>
                    <a:pt x="104" y="1450"/>
                  </a:lnTo>
                  <a:lnTo>
                    <a:pt x="116" y="1495"/>
                  </a:lnTo>
                  <a:lnTo>
                    <a:pt x="120" y="1506"/>
                  </a:lnTo>
                  <a:lnTo>
                    <a:pt x="127" y="1514"/>
                  </a:lnTo>
                  <a:lnTo>
                    <a:pt x="137" y="1520"/>
                  </a:lnTo>
                  <a:lnTo>
                    <a:pt x="151" y="1524"/>
                  </a:lnTo>
                  <a:lnTo>
                    <a:pt x="169" y="1524"/>
                  </a:lnTo>
                  <a:lnTo>
                    <a:pt x="232" y="1522"/>
                  </a:lnTo>
                  <a:lnTo>
                    <a:pt x="277" y="1512"/>
                  </a:lnTo>
                  <a:lnTo>
                    <a:pt x="295" y="1506"/>
                  </a:lnTo>
                  <a:lnTo>
                    <a:pt x="303" y="1500"/>
                  </a:lnTo>
                  <a:lnTo>
                    <a:pt x="311" y="1493"/>
                  </a:lnTo>
                  <a:lnTo>
                    <a:pt x="317" y="1486"/>
                  </a:lnTo>
                  <a:lnTo>
                    <a:pt x="321" y="1478"/>
                  </a:lnTo>
                  <a:lnTo>
                    <a:pt x="321" y="1470"/>
                  </a:lnTo>
                  <a:lnTo>
                    <a:pt x="319" y="1461"/>
                  </a:lnTo>
                  <a:lnTo>
                    <a:pt x="315" y="1452"/>
                  </a:lnTo>
                  <a:lnTo>
                    <a:pt x="311" y="1447"/>
                  </a:lnTo>
                  <a:lnTo>
                    <a:pt x="297" y="1438"/>
                  </a:lnTo>
                  <a:lnTo>
                    <a:pt x="190" y="1379"/>
                  </a:lnTo>
                  <a:lnTo>
                    <a:pt x="175" y="1368"/>
                  </a:lnTo>
                  <a:lnTo>
                    <a:pt x="153" y="1349"/>
                  </a:lnTo>
                  <a:lnTo>
                    <a:pt x="136" y="1330"/>
                  </a:lnTo>
                  <a:lnTo>
                    <a:pt x="125" y="1310"/>
                  </a:lnTo>
                  <a:lnTo>
                    <a:pt x="121" y="1298"/>
                  </a:lnTo>
                  <a:lnTo>
                    <a:pt x="117" y="1269"/>
                  </a:lnTo>
                  <a:lnTo>
                    <a:pt x="117" y="1254"/>
                  </a:lnTo>
                  <a:lnTo>
                    <a:pt x="134" y="1157"/>
                  </a:lnTo>
                  <a:lnTo>
                    <a:pt x="165" y="863"/>
                  </a:lnTo>
                  <a:lnTo>
                    <a:pt x="174" y="819"/>
                  </a:lnTo>
                  <a:lnTo>
                    <a:pt x="204" y="729"/>
                  </a:lnTo>
                  <a:lnTo>
                    <a:pt x="219" y="673"/>
                  </a:lnTo>
                  <a:lnTo>
                    <a:pt x="246" y="507"/>
                  </a:lnTo>
                  <a:lnTo>
                    <a:pt x="279" y="196"/>
                  </a:lnTo>
                  <a:lnTo>
                    <a:pt x="277" y="127"/>
                  </a:lnTo>
                  <a:lnTo>
                    <a:pt x="269" y="74"/>
                  </a:lnTo>
                  <a:lnTo>
                    <a:pt x="264" y="54"/>
                  </a:lnTo>
                  <a:lnTo>
                    <a:pt x="257" y="36"/>
                  </a:lnTo>
                  <a:lnTo>
                    <a:pt x="249" y="22"/>
                  </a:lnTo>
                  <a:lnTo>
                    <a:pt x="240" y="11"/>
                  </a:lnTo>
                  <a:lnTo>
                    <a:pt x="235" y="7"/>
                  </a:lnTo>
                  <a:lnTo>
                    <a:pt x="223" y="1"/>
                  </a:lnTo>
                  <a:lnTo>
                    <a:pt x="216" y="0"/>
                  </a:lnTo>
                  <a:lnTo>
                    <a:pt x="202" y="0"/>
                  </a:lnTo>
                  <a:lnTo>
                    <a:pt x="186" y="3"/>
                  </a:lnTo>
                  <a:lnTo>
                    <a:pt x="170" y="9"/>
                  </a:lnTo>
                  <a:lnTo>
                    <a:pt x="140" y="24"/>
                  </a:lnTo>
                  <a:lnTo>
                    <a:pt x="115" y="43"/>
                  </a:lnTo>
                  <a:lnTo>
                    <a:pt x="104" y="55"/>
                  </a:lnTo>
                  <a:lnTo>
                    <a:pt x="82" y="85"/>
                  </a:lnTo>
                  <a:lnTo>
                    <a:pt x="55" y="139"/>
                  </a:lnTo>
                  <a:lnTo>
                    <a:pt x="48" y="1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25" name="Freeform 60"/>
            <p:cNvSpPr>
              <a:spLocks/>
            </p:cNvSpPr>
            <p:nvPr/>
          </p:nvSpPr>
          <p:spPr bwMode="auto">
            <a:xfrm>
              <a:off x="1314105" y="4044423"/>
              <a:ext cx="326818" cy="214816"/>
            </a:xfrm>
            <a:custGeom>
              <a:avLst/>
              <a:gdLst>
                <a:gd name="T0" fmla="*/ 338 w 511"/>
                <a:gd name="T1" fmla="*/ 211 h 402"/>
                <a:gd name="T2" fmla="*/ 343 w 511"/>
                <a:gd name="T3" fmla="*/ 166 h 402"/>
                <a:gd name="T4" fmla="*/ 335 w 511"/>
                <a:gd name="T5" fmla="*/ 108 h 402"/>
                <a:gd name="T6" fmla="*/ 320 w 511"/>
                <a:gd name="T7" fmla="*/ 70 h 402"/>
                <a:gd name="T8" fmla="*/ 304 w 511"/>
                <a:gd name="T9" fmla="*/ 41 h 402"/>
                <a:gd name="T10" fmla="*/ 283 w 511"/>
                <a:gd name="T11" fmla="*/ 21 h 402"/>
                <a:gd name="T12" fmla="*/ 257 w 511"/>
                <a:gd name="T13" fmla="*/ 6 h 402"/>
                <a:gd name="T14" fmla="*/ 226 w 511"/>
                <a:gd name="T15" fmla="*/ 0 h 402"/>
                <a:gd name="T16" fmla="*/ 187 w 511"/>
                <a:gd name="T17" fmla="*/ 4 h 402"/>
                <a:gd name="T18" fmla="*/ 139 w 511"/>
                <a:gd name="T19" fmla="*/ 21 h 402"/>
                <a:gd name="T20" fmla="*/ 95 w 511"/>
                <a:gd name="T21" fmla="*/ 47 h 402"/>
                <a:gd name="T22" fmla="*/ 61 w 511"/>
                <a:gd name="T23" fmla="*/ 90 h 402"/>
                <a:gd name="T24" fmla="*/ 31 w 511"/>
                <a:gd name="T25" fmla="*/ 137 h 402"/>
                <a:gd name="T26" fmla="*/ 8 w 511"/>
                <a:gd name="T27" fmla="*/ 200 h 402"/>
                <a:gd name="T28" fmla="*/ 0 w 511"/>
                <a:gd name="T29" fmla="*/ 258 h 402"/>
                <a:gd name="T30" fmla="*/ 2 w 511"/>
                <a:gd name="T31" fmla="*/ 321 h 402"/>
                <a:gd name="T32" fmla="*/ 12 w 511"/>
                <a:gd name="T33" fmla="*/ 356 h 402"/>
                <a:gd name="T34" fmla="*/ 31 w 511"/>
                <a:gd name="T35" fmla="*/ 382 h 402"/>
                <a:gd name="T36" fmla="*/ 66 w 511"/>
                <a:gd name="T37" fmla="*/ 393 h 402"/>
                <a:gd name="T38" fmla="*/ 113 w 511"/>
                <a:gd name="T39" fmla="*/ 402 h 402"/>
                <a:gd name="T40" fmla="*/ 164 w 511"/>
                <a:gd name="T41" fmla="*/ 397 h 402"/>
                <a:gd name="T42" fmla="*/ 214 w 511"/>
                <a:gd name="T43" fmla="*/ 382 h 402"/>
                <a:gd name="T44" fmla="*/ 251 w 511"/>
                <a:gd name="T45" fmla="*/ 356 h 402"/>
                <a:gd name="T46" fmla="*/ 292 w 511"/>
                <a:gd name="T47" fmla="*/ 315 h 402"/>
                <a:gd name="T48" fmla="*/ 320 w 511"/>
                <a:gd name="T49" fmla="*/ 287 h 402"/>
                <a:gd name="T50" fmla="*/ 384 w 511"/>
                <a:gd name="T51" fmla="*/ 284 h 402"/>
                <a:gd name="T52" fmla="*/ 442 w 511"/>
                <a:gd name="T53" fmla="*/ 293 h 402"/>
                <a:gd name="T54" fmla="*/ 480 w 511"/>
                <a:gd name="T55" fmla="*/ 301 h 402"/>
                <a:gd name="T56" fmla="*/ 505 w 511"/>
                <a:gd name="T57" fmla="*/ 293 h 402"/>
                <a:gd name="T58" fmla="*/ 511 w 511"/>
                <a:gd name="T59" fmla="*/ 266 h 402"/>
                <a:gd name="T60" fmla="*/ 503 w 511"/>
                <a:gd name="T61" fmla="*/ 235 h 402"/>
                <a:gd name="T62" fmla="*/ 464 w 511"/>
                <a:gd name="T63" fmla="*/ 223 h 402"/>
                <a:gd name="T64" fmla="*/ 402 w 511"/>
                <a:gd name="T65" fmla="*/ 223 h 402"/>
                <a:gd name="T66" fmla="*/ 338 w 511"/>
                <a:gd name="T67" fmla="*/ 229 h 402"/>
                <a:gd name="T68" fmla="*/ 338 w 511"/>
                <a:gd name="T69" fmla="*/ 211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1" h="402">
                  <a:moveTo>
                    <a:pt x="338" y="211"/>
                  </a:moveTo>
                  <a:lnTo>
                    <a:pt x="343" y="166"/>
                  </a:lnTo>
                  <a:lnTo>
                    <a:pt x="335" y="108"/>
                  </a:lnTo>
                  <a:lnTo>
                    <a:pt x="320" y="70"/>
                  </a:lnTo>
                  <a:lnTo>
                    <a:pt x="304" y="41"/>
                  </a:lnTo>
                  <a:lnTo>
                    <a:pt x="283" y="21"/>
                  </a:lnTo>
                  <a:lnTo>
                    <a:pt x="257" y="6"/>
                  </a:lnTo>
                  <a:lnTo>
                    <a:pt x="226" y="0"/>
                  </a:lnTo>
                  <a:lnTo>
                    <a:pt x="187" y="4"/>
                  </a:lnTo>
                  <a:lnTo>
                    <a:pt x="139" y="21"/>
                  </a:lnTo>
                  <a:lnTo>
                    <a:pt x="95" y="47"/>
                  </a:lnTo>
                  <a:lnTo>
                    <a:pt x="61" y="90"/>
                  </a:lnTo>
                  <a:lnTo>
                    <a:pt x="31" y="137"/>
                  </a:lnTo>
                  <a:lnTo>
                    <a:pt x="8" y="200"/>
                  </a:lnTo>
                  <a:lnTo>
                    <a:pt x="0" y="258"/>
                  </a:lnTo>
                  <a:lnTo>
                    <a:pt x="2" y="321"/>
                  </a:lnTo>
                  <a:lnTo>
                    <a:pt x="12" y="356"/>
                  </a:lnTo>
                  <a:lnTo>
                    <a:pt x="31" y="382"/>
                  </a:lnTo>
                  <a:lnTo>
                    <a:pt x="66" y="393"/>
                  </a:lnTo>
                  <a:lnTo>
                    <a:pt x="113" y="402"/>
                  </a:lnTo>
                  <a:lnTo>
                    <a:pt x="164" y="397"/>
                  </a:lnTo>
                  <a:lnTo>
                    <a:pt x="214" y="382"/>
                  </a:lnTo>
                  <a:lnTo>
                    <a:pt x="251" y="356"/>
                  </a:lnTo>
                  <a:lnTo>
                    <a:pt x="292" y="315"/>
                  </a:lnTo>
                  <a:lnTo>
                    <a:pt x="320" y="287"/>
                  </a:lnTo>
                  <a:lnTo>
                    <a:pt x="384" y="284"/>
                  </a:lnTo>
                  <a:lnTo>
                    <a:pt x="442" y="293"/>
                  </a:lnTo>
                  <a:lnTo>
                    <a:pt x="480" y="301"/>
                  </a:lnTo>
                  <a:lnTo>
                    <a:pt x="505" y="293"/>
                  </a:lnTo>
                  <a:lnTo>
                    <a:pt x="511" y="266"/>
                  </a:lnTo>
                  <a:lnTo>
                    <a:pt x="503" y="235"/>
                  </a:lnTo>
                  <a:lnTo>
                    <a:pt x="464" y="223"/>
                  </a:lnTo>
                  <a:lnTo>
                    <a:pt x="402" y="223"/>
                  </a:lnTo>
                  <a:lnTo>
                    <a:pt x="338" y="229"/>
                  </a:lnTo>
                  <a:lnTo>
                    <a:pt x="338" y="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260381" y="4023583"/>
              <a:ext cx="290363" cy="200388"/>
              <a:chOff x="1260381" y="4023583"/>
              <a:chExt cx="290363" cy="200388"/>
            </a:xfrm>
          </p:grpSpPr>
          <p:sp>
            <p:nvSpPr>
              <p:cNvPr id="33" name="Freeform 66"/>
              <p:cNvSpPr>
                <a:spLocks/>
              </p:cNvSpPr>
              <p:nvPr/>
            </p:nvSpPr>
            <p:spPr bwMode="auto">
              <a:xfrm>
                <a:off x="1264218" y="4143281"/>
                <a:ext cx="58840" cy="72140"/>
              </a:xfrm>
              <a:custGeom>
                <a:avLst/>
                <a:gdLst>
                  <a:gd name="T0" fmla="*/ 92 w 92"/>
                  <a:gd name="T1" fmla="*/ 0 h 135"/>
                  <a:gd name="T2" fmla="*/ 14 w 92"/>
                  <a:gd name="T3" fmla="*/ 63 h 135"/>
                  <a:gd name="T4" fmla="*/ 0 w 92"/>
                  <a:gd name="T5" fmla="*/ 104 h 135"/>
                  <a:gd name="T6" fmla="*/ 14 w 92"/>
                  <a:gd name="T7" fmla="*/ 127 h 135"/>
                  <a:gd name="T8" fmla="*/ 58 w 92"/>
                  <a:gd name="T9" fmla="*/ 135 h 135"/>
                  <a:gd name="T10" fmla="*/ 83 w 92"/>
                  <a:gd name="T11" fmla="*/ 135 h 135"/>
                  <a:gd name="T12" fmla="*/ 83 w 92"/>
                  <a:gd name="T13" fmla="*/ 73 h 135"/>
                  <a:gd name="T14" fmla="*/ 92 w 92"/>
                  <a:gd name="T1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135">
                    <a:moveTo>
                      <a:pt x="92" y="0"/>
                    </a:moveTo>
                    <a:lnTo>
                      <a:pt x="14" y="63"/>
                    </a:lnTo>
                    <a:lnTo>
                      <a:pt x="0" y="104"/>
                    </a:lnTo>
                    <a:lnTo>
                      <a:pt x="14" y="127"/>
                    </a:lnTo>
                    <a:lnTo>
                      <a:pt x="58" y="135"/>
                    </a:lnTo>
                    <a:lnTo>
                      <a:pt x="83" y="135"/>
                    </a:lnTo>
                    <a:lnTo>
                      <a:pt x="83" y="73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80808"/>
                  </a:solidFill>
                </a:endParaRPr>
              </a:p>
            </p:txBody>
          </p:sp>
          <p:sp>
            <p:nvSpPr>
              <p:cNvPr id="34" name="Freeform 67"/>
              <p:cNvSpPr>
                <a:spLocks/>
              </p:cNvSpPr>
              <p:nvPr/>
            </p:nvSpPr>
            <p:spPr bwMode="auto">
              <a:xfrm>
                <a:off x="1311546" y="4030530"/>
                <a:ext cx="229604" cy="110614"/>
              </a:xfrm>
              <a:custGeom>
                <a:avLst/>
                <a:gdLst>
                  <a:gd name="T0" fmla="*/ 0 w 359"/>
                  <a:gd name="T1" fmla="*/ 207 h 207"/>
                  <a:gd name="T2" fmla="*/ 17 w 359"/>
                  <a:gd name="T3" fmla="*/ 141 h 207"/>
                  <a:gd name="T4" fmla="*/ 66 w 359"/>
                  <a:gd name="T5" fmla="*/ 73 h 207"/>
                  <a:gd name="T6" fmla="*/ 124 w 359"/>
                  <a:gd name="T7" fmla="*/ 26 h 207"/>
                  <a:gd name="T8" fmla="*/ 185 w 359"/>
                  <a:gd name="T9" fmla="*/ 0 h 207"/>
                  <a:gd name="T10" fmla="*/ 251 w 359"/>
                  <a:gd name="T11" fmla="*/ 4 h 207"/>
                  <a:gd name="T12" fmla="*/ 304 w 359"/>
                  <a:gd name="T13" fmla="*/ 24 h 207"/>
                  <a:gd name="T14" fmla="*/ 339 w 359"/>
                  <a:gd name="T15" fmla="*/ 67 h 207"/>
                  <a:gd name="T16" fmla="*/ 356 w 359"/>
                  <a:gd name="T17" fmla="*/ 116 h 207"/>
                  <a:gd name="T18" fmla="*/ 359 w 359"/>
                  <a:gd name="T19" fmla="*/ 153 h 207"/>
                  <a:gd name="T20" fmla="*/ 251 w 359"/>
                  <a:gd name="T21" fmla="*/ 150 h 207"/>
                  <a:gd name="T22" fmla="*/ 147 w 359"/>
                  <a:gd name="T23" fmla="*/ 159 h 207"/>
                  <a:gd name="T24" fmla="*/ 64 w 359"/>
                  <a:gd name="T25" fmla="*/ 182 h 207"/>
                  <a:gd name="T26" fmla="*/ 0 w 359"/>
                  <a:gd name="T27" fmla="*/ 20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9" h="207">
                    <a:moveTo>
                      <a:pt x="0" y="207"/>
                    </a:moveTo>
                    <a:lnTo>
                      <a:pt x="17" y="141"/>
                    </a:lnTo>
                    <a:lnTo>
                      <a:pt x="66" y="73"/>
                    </a:lnTo>
                    <a:lnTo>
                      <a:pt x="124" y="26"/>
                    </a:lnTo>
                    <a:lnTo>
                      <a:pt x="185" y="0"/>
                    </a:lnTo>
                    <a:lnTo>
                      <a:pt x="251" y="4"/>
                    </a:lnTo>
                    <a:lnTo>
                      <a:pt x="304" y="24"/>
                    </a:lnTo>
                    <a:lnTo>
                      <a:pt x="339" y="67"/>
                    </a:lnTo>
                    <a:lnTo>
                      <a:pt x="356" y="116"/>
                    </a:lnTo>
                    <a:lnTo>
                      <a:pt x="359" y="153"/>
                    </a:lnTo>
                    <a:lnTo>
                      <a:pt x="251" y="150"/>
                    </a:lnTo>
                    <a:lnTo>
                      <a:pt x="147" y="159"/>
                    </a:lnTo>
                    <a:lnTo>
                      <a:pt x="64" y="182"/>
                    </a:lnTo>
                    <a:lnTo>
                      <a:pt x="0" y="207"/>
                    </a:lnTo>
                    <a:close/>
                  </a:path>
                </a:pathLst>
              </a:custGeom>
              <a:solidFill>
                <a:srgbClr val="33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80808"/>
                  </a:solidFill>
                </a:endParaRPr>
              </a:p>
            </p:txBody>
          </p:sp>
          <p:sp>
            <p:nvSpPr>
              <p:cNvPr id="35" name="Freeform 68"/>
              <p:cNvSpPr>
                <a:spLocks/>
              </p:cNvSpPr>
              <p:nvPr/>
            </p:nvSpPr>
            <p:spPr bwMode="auto">
              <a:xfrm>
                <a:off x="1260381" y="4023583"/>
                <a:ext cx="290363" cy="200388"/>
              </a:xfrm>
              <a:custGeom>
                <a:avLst/>
                <a:gdLst>
                  <a:gd name="T0" fmla="*/ 437 w 454"/>
                  <a:gd name="T1" fmla="*/ 178 h 375"/>
                  <a:gd name="T2" fmla="*/ 373 w 454"/>
                  <a:gd name="T3" fmla="*/ 170 h 375"/>
                  <a:gd name="T4" fmla="*/ 263 w 454"/>
                  <a:gd name="T5" fmla="*/ 175 h 375"/>
                  <a:gd name="T6" fmla="*/ 164 w 454"/>
                  <a:gd name="T7" fmla="*/ 199 h 375"/>
                  <a:gd name="T8" fmla="*/ 101 w 454"/>
                  <a:gd name="T9" fmla="*/ 233 h 375"/>
                  <a:gd name="T10" fmla="*/ 78 w 454"/>
                  <a:gd name="T11" fmla="*/ 248 h 375"/>
                  <a:gd name="T12" fmla="*/ 41 w 454"/>
                  <a:gd name="T13" fmla="*/ 279 h 375"/>
                  <a:gd name="T14" fmla="*/ 26 w 454"/>
                  <a:gd name="T15" fmla="*/ 311 h 375"/>
                  <a:gd name="T16" fmla="*/ 29 w 454"/>
                  <a:gd name="T17" fmla="*/ 336 h 375"/>
                  <a:gd name="T18" fmla="*/ 49 w 454"/>
                  <a:gd name="T19" fmla="*/ 342 h 375"/>
                  <a:gd name="T20" fmla="*/ 78 w 454"/>
                  <a:gd name="T21" fmla="*/ 345 h 375"/>
                  <a:gd name="T22" fmla="*/ 115 w 454"/>
                  <a:gd name="T23" fmla="*/ 334 h 375"/>
                  <a:gd name="T24" fmla="*/ 109 w 454"/>
                  <a:gd name="T25" fmla="*/ 369 h 375"/>
                  <a:gd name="T26" fmla="*/ 72 w 454"/>
                  <a:gd name="T27" fmla="*/ 375 h 375"/>
                  <a:gd name="T28" fmla="*/ 23 w 454"/>
                  <a:gd name="T29" fmla="*/ 369 h 375"/>
                  <a:gd name="T30" fmla="*/ 0 w 454"/>
                  <a:gd name="T31" fmla="*/ 345 h 375"/>
                  <a:gd name="T32" fmla="*/ 0 w 454"/>
                  <a:gd name="T33" fmla="*/ 302 h 375"/>
                  <a:gd name="T34" fmla="*/ 20 w 454"/>
                  <a:gd name="T35" fmla="*/ 259 h 375"/>
                  <a:gd name="T36" fmla="*/ 72 w 454"/>
                  <a:gd name="T37" fmla="*/ 218 h 375"/>
                  <a:gd name="T38" fmla="*/ 158 w 454"/>
                  <a:gd name="T39" fmla="*/ 178 h 375"/>
                  <a:gd name="T40" fmla="*/ 269 w 454"/>
                  <a:gd name="T41" fmla="*/ 146 h 375"/>
                  <a:gd name="T42" fmla="*/ 355 w 454"/>
                  <a:gd name="T43" fmla="*/ 146 h 375"/>
                  <a:gd name="T44" fmla="*/ 413 w 454"/>
                  <a:gd name="T45" fmla="*/ 156 h 375"/>
                  <a:gd name="T46" fmla="*/ 431 w 454"/>
                  <a:gd name="T47" fmla="*/ 152 h 375"/>
                  <a:gd name="T48" fmla="*/ 419 w 454"/>
                  <a:gd name="T49" fmla="*/ 115 h 375"/>
                  <a:gd name="T50" fmla="*/ 398 w 454"/>
                  <a:gd name="T51" fmla="*/ 78 h 375"/>
                  <a:gd name="T52" fmla="*/ 367 w 454"/>
                  <a:gd name="T53" fmla="*/ 45 h 375"/>
                  <a:gd name="T54" fmla="*/ 324 w 454"/>
                  <a:gd name="T55" fmla="*/ 29 h 375"/>
                  <a:gd name="T56" fmla="*/ 251 w 454"/>
                  <a:gd name="T57" fmla="*/ 29 h 375"/>
                  <a:gd name="T58" fmla="*/ 182 w 454"/>
                  <a:gd name="T59" fmla="*/ 68 h 375"/>
                  <a:gd name="T60" fmla="*/ 142 w 454"/>
                  <a:gd name="T61" fmla="*/ 115 h 375"/>
                  <a:gd name="T62" fmla="*/ 113 w 454"/>
                  <a:gd name="T63" fmla="*/ 160 h 375"/>
                  <a:gd name="T64" fmla="*/ 104 w 454"/>
                  <a:gd name="T65" fmla="*/ 187 h 375"/>
                  <a:gd name="T66" fmla="*/ 104 w 454"/>
                  <a:gd name="T67" fmla="*/ 203 h 375"/>
                  <a:gd name="T68" fmla="*/ 72 w 454"/>
                  <a:gd name="T69" fmla="*/ 218 h 375"/>
                  <a:gd name="T70" fmla="*/ 80 w 454"/>
                  <a:gd name="T71" fmla="*/ 175 h 375"/>
                  <a:gd name="T72" fmla="*/ 101 w 454"/>
                  <a:gd name="T73" fmla="*/ 129 h 375"/>
                  <a:gd name="T74" fmla="*/ 130 w 454"/>
                  <a:gd name="T75" fmla="*/ 83 h 375"/>
                  <a:gd name="T76" fmla="*/ 179 w 454"/>
                  <a:gd name="T77" fmla="*/ 43 h 375"/>
                  <a:gd name="T78" fmla="*/ 228 w 454"/>
                  <a:gd name="T79" fmla="*/ 17 h 375"/>
                  <a:gd name="T80" fmla="*/ 286 w 454"/>
                  <a:gd name="T81" fmla="*/ 0 h 375"/>
                  <a:gd name="T82" fmla="*/ 341 w 454"/>
                  <a:gd name="T83" fmla="*/ 5 h 375"/>
                  <a:gd name="T84" fmla="*/ 388 w 454"/>
                  <a:gd name="T85" fmla="*/ 25 h 375"/>
                  <a:gd name="T86" fmla="*/ 419 w 454"/>
                  <a:gd name="T87" fmla="*/ 51 h 375"/>
                  <a:gd name="T88" fmla="*/ 437 w 454"/>
                  <a:gd name="T89" fmla="*/ 86 h 375"/>
                  <a:gd name="T90" fmla="*/ 448 w 454"/>
                  <a:gd name="T91" fmla="*/ 132 h 375"/>
                  <a:gd name="T92" fmla="*/ 454 w 454"/>
                  <a:gd name="T93" fmla="*/ 181 h 375"/>
                  <a:gd name="T94" fmla="*/ 437 w 454"/>
                  <a:gd name="T95" fmla="*/ 178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54" h="375">
                    <a:moveTo>
                      <a:pt x="437" y="178"/>
                    </a:moveTo>
                    <a:lnTo>
                      <a:pt x="373" y="170"/>
                    </a:lnTo>
                    <a:lnTo>
                      <a:pt x="263" y="175"/>
                    </a:lnTo>
                    <a:lnTo>
                      <a:pt x="164" y="199"/>
                    </a:lnTo>
                    <a:lnTo>
                      <a:pt x="101" y="233"/>
                    </a:lnTo>
                    <a:lnTo>
                      <a:pt x="78" y="248"/>
                    </a:lnTo>
                    <a:lnTo>
                      <a:pt x="41" y="279"/>
                    </a:lnTo>
                    <a:lnTo>
                      <a:pt x="26" y="311"/>
                    </a:lnTo>
                    <a:lnTo>
                      <a:pt x="29" y="336"/>
                    </a:lnTo>
                    <a:lnTo>
                      <a:pt x="49" y="342"/>
                    </a:lnTo>
                    <a:lnTo>
                      <a:pt x="78" y="345"/>
                    </a:lnTo>
                    <a:lnTo>
                      <a:pt x="115" y="334"/>
                    </a:lnTo>
                    <a:lnTo>
                      <a:pt x="109" y="369"/>
                    </a:lnTo>
                    <a:lnTo>
                      <a:pt x="72" y="375"/>
                    </a:lnTo>
                    <a:lnTo>
                      <a:pt x="23" y="369"/>
                    </a:lnTo>
                    <a:lnTo>
                      <a:pt x="0" y="345"/>
                    </a:lnTo>
                    <a:lnTo>
                      <a:pt x="0" y="302"/>
                    </a:lnTo>
                    <a:lnTo>
                      <a:pt x="20" y="259"/>
                    </a:lnTo>
                    <a:lnTo>
                      <a:pt x="72" y="218"/>
                    </a:lnTo>
                    <a:lnTo>
                      <a:pt x="158" y="178"/>
                    </a:lnTo>
                    <a:lnTo>
                      <a:pt x="269" y="146"/>
                    </a:lnTo>
                    <a:lnTo>
                      <a:pt x="355" y="146"/>
                    </a:lnTo>
                    <a:lnTo>
                      <a:pt x="413" y="156"/>
                    </a:lnTo>
                    <a:lnTo>
                      <a:pt x="431" y="152"/>
                    </a:lnTo>
                    <a:lnTo>
                      <a:pt x="419" y="115"/>
                    </a:lnTo>
                    <a:lnTo>
                      <a:pt x="398" y="78"/>
                    </a:lnTo>
                    <a:lnTo>
                      <a:pt x="367" y="45"/>
                    </a:lnTo>
                    <a:lnTo>
                      <a:pt x="324" y="29"/>
                    </a:lnTo>
                    <a:lnTo>
                      <a:pt x="251" y="29"/>
                    </a:lnTo>
                    <a:lnTo>
                      <a:pt x="182" y="68"/>
                    </a:lnTo>
                    <a:lnTo>
                      <a:pt x="142" y="115"/>
                    </a:lnTo>
                    <a:lnTo>
                      <a:pt x="113" y="160"/>
                    </a:lnTo>
                    <a:lnTo>
                      <a:pt x="104" y="187"/>
                    </a:lnTo>
                    <a:lnTo>
                      <a:pt x="104" y="203"/>
                    </a:lnTo>
                    <a:lnTo>
                      <a:pt x="72" y="218"/>
                    </a:lnTo>
                    <a:lnTo>
                      <a:pt x="80" y="175"/>
                    </a:lnTo>
                    <a:lnTo>
                      <a:pt x="101" y="129"/>
                    </a:lnTo>
                    <a:lnTo>
                      <a:pt x="130" y="83"/>
                    </a:lnTo>
                    <a:lnTo>
                      <a:pt x="179" y="43"/>
                    </a:lnTo>
                    <a:lnTo>
                      <a:pt x="228" y="17"/>
                    </a:lnTo>
                    <a:lnTo>
                      <a:pt x="286" y="0"/>
                    </a:lnTo>
                    <a:lnTo>
                      <a:pt x="341" y="5"/>
                    </a:lnTo>
                    <a:lnTo>
                      <a:pt x="388" y="25"/>
                    </a:lnTo>
                    <a:lnTo>
                      <a:pt x="419" y="51"/>
                    </a:lnTo>
                    <a:lnTo>
                      <a:pt x="437" y="86"/>
                    </a:lnTo>
                    <a:lnTo>
                      <a:pt x="448" y="132"/>
                    </a:lnTo>
                    <a:lnTo>
                      <a:pt x="454" y="181"/>
                    </a:lnTo>
                    <a:lnTo>
                      <a:pt x="437" y="1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 rot="20811111">
              <a:off x="1202597" y="4260262"/>
              <a:ext cx="632630" cy="626199"/>
              <a:chOff x="6303963" y="3244850"/>
              <a:chExt cx="2006600" cy="2366963"/>
            </a:xfrm>
          </p:grpSpPr>
          <p:sp>
            <p:nvSpPr>
              <p:cNvPr id="29" name="Freeform 62"/>
              <p:cNvSpPr>
                <a:spLocks/>
              </p:cNvSpPr>
              <p:nvPr/>
            </p:nvSpPr>
            <p:spPr bwMode="auto">
              <a:xfrm>
                <a:off x="7061200" y="3244850"/>
                <a:ext cx="1162050" cy="804863"/>
              </a:xfrm>
              <a:custGeom>
                <a:avLst/>
                <a:gdLst>
                  <a:gd name="T0" fmla="*/ 15 w 732"/>
                  <a:gd name="T1" fmla="*/ 34 h 507"/>
                  <a:gd name="T2" fmla="*/ 75 w 732"/>
                  <a:gd name="T3" fmla="*/ 0 h 507"/>
                  <a:gd name="T4" fmla="*/ 189 w 732"/>
                  <a:gd name="T5" fmla="*/ 46 h 507"/>
                  <a:gd name="T6" fmla="*/ 384 w 732"/>
                  <a:gd name="T7" fmla="*/ 190 h 507"/>
                  <a:gd name="T8" fmla="*/ 531 w 732"/>
                  <a:gd name="T9" fmla="*/ 303 h 507"/>
                  <a:gd name="T10" fmla="*/ 636 w 732"/>
                  <a:gd name="T11" fmla="*/ 326 h 507"/>
                  <a:gd name="T12" fmla="*/ 654 w 732"/>
                  <a:gd name="T13" fmla="*/ 327 h 507"/>
                  <a:gd name="T14" fmla="*/ 677 w 732"/>
                  <a:gd name="T15" fmla="*/ 333 h 507"/>
                  <a:gd name="T16" fmla="*/ 695 w 732"/>
                  <a:gd name="T17" fmla="*/ 345 h 507"/>
                  <a:gd name="T18" fmla="*/ 706 w 732"/>
                  <a:gd name="T19" fmla="*/ 362 h 507"/>
                  <a:gd name="T20" fmla="*/ 712 w 732"/>
                  <a:gd name="T21" fmla="*/ 380 h 507"/>
                  <a:gd name="T22" fmla="*/ 719 w 732"/>
                  <a:gd name="T23" fmla="*/ 396 h 507"/>
                  <a:gd name="T24" fmla="*/ 726 w 732"/>
                  <a:gd name="T25" fmla="*/ 412 h 507"/>
                  <a:gd name="T26" fmla="*/ 730 w 732"/>
                  <a:gd name="T27" fmla="*/ 434 h 507"/>
                  <a:gd name="T28" fmla="*/ 732 w 732"/>
                  <a:gd name="T29" fmla="*/ 453 h 507"/>
                  <a:gd name="T30" fmla="*/ 728 w 732"/>
                  <a:gd name="T31" fmla="*/ 477 h 507"/>
                  <a:gd name="T32" fmla="*/ 714 w 732"/>
                  <a:gd name="T33" fmla="*/ 493 h 507"/>
                  <a:gd name="T34" fmla="*/ 704 w 732"/>
                  <a:gd name="T35" fmla="*/ 507 h 507"/>
                  <a:gd name="T36" fmla="*/ 686 w 732"/>
                  <a:gd name="T37" fmla="*/ 502 h 507"/>
                  <a:gd name="T38" fmla="*/ 670 w 732"/>
                  <a:gd name="T39" fmla="*/ 495 h 507"/>
                  <a:gd name="T40" fmla="*/ 663 w 732"/>
                  <a:gd name="T41" fmla="*/ 478 h 507"/>
                  <a:gd name="T42" fmla="*/ 658 w 732"/>
                  <a:gd name="T43" fmla="*/ 461 h 507"/>
                  <a:gd name="T44" fmla="*/ 662 w 732"/>
                  <a:gd name="T45" fmla="*/ 441 h 507"/>
                  <a:gd name="T46" fmla="*/ 657 w 732"/>
                  <a:gd name="T47" fmla="*/ 423 h 507"/>
                  <a:gd name="T48" fmla="*/ 654 w 732"/>
                  <a:gd name="T49" fmla="*/ 404 h 507"/>
                  <a:gd name="T50" fmla="*/ 647 w 732"/>
                  <a:gd name="T51" fmla="*/ 388 h 507"/>
                  <a:gd name="T52" fmla="*/ 635 w 732"/>
                  <a:gd name="T53" fmla="*/ 375 h 507"/>
                  <a:gd name="T54" fmla="*/ 615 w 732"/>
                  <a:gd name="T55" fmla="*/ 372 h 507"/>
                  <a:gd name="T56" fmla="*/ 594 w 732"/>
                  <a:gd name="T57" fmla="*/ 372 h 507"/>
                  <a:gd name="T58" fmla="*/ 581 w 732"/>
                  <a:gd name="T59" fmla="*/ 384 h 507"/>
                  <a:gd name="T60" fmla="*/ 586 w 732"/>
                  <a:gd name="T61" fmla="*/ 402 h 507"/>
                  <a:gd name="T62" fmla="*/ 590 w 732"/>
                  <a:gd name="T63" fmla="*/ 421 h 507"/>
                  <a:gd name="T64" fmla="*/ 599 w 732"/>
                  <a:gd name="T65" fmla="*/ 435 h 507"/>
                  <a:gd name="T66" fmla="*/ 599 w 732"/>
                  <a:gd name="T67" fmla="*/ 455 h 507"/>
                  <a:gd name="T68" fmla="*/ 582 w 732"/>
                  <a:gd name="T69" fmla="*/ 473 h 507"/>
                  <a:gd name="T70" fmla="*/ 566 w 732"/>
                  <a:gd name="T71" fmla="*/ 484 h 507"/>
                  <a:gd name="T72" fmla="*/ 544 w 732"/>
                  <a:gd name="T73" fmla="*/ 483 h 507"/>
                  <a:gd name="T74" fmla="*/ 527 w 732"/>
                  <a:gd name="T75" fmla="*/ 469 h 507"/>
                  <a:gd name="T76" fmla="*/ 516 w 732"/>
                  <a:gd name="T77" fmla="*/ 452 h 507"/>
                  <a:gd name="T78" fmla="*/ 514 w 732"/>
                  <a:gd name="T79" fmla="*/ 433 h 507"/>
                  <a:gd name="T80" fmla="*/ 515 w 732"/>
                  <a:gd name="T81" fmla="*/ 415 h 507"/>
                  <a:gd name="T82" fmla="*/ 521 w 732"/>
                  <a:gd name="T83" fmla="*/ 397 h 507"/>
                  <a:gd name="T84" fmla="*/ 526 w 732"/>
                  <a:gd name="T85" fmla="*/ 379 h 507"/>
                  <a:gd name="T86" fmla="*/ 443 w 732"/>
                  <a:gd name="T87" fmla="*/ 303 h 507"/>
                  <a:gd name="T88" fmla="*/ 280 w 732"/>
                  <a:gd name="T89" fmla="*/ 186 h 507"/>
                  <a:gd name="T90" fmla="*/ 112 w 732"/>
                  <a:gd name="T91" fmla="*/ 112 h 507"/>
                  <a:gd name="T92" fmla="*/ 15 w 732"/>
                  <a:gd name="T93" fmla="*/ 87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32" h="507">
                    <a:moveTo>
                      <a:pt x="0" y="65"/>
                    </a:moveTo>
                    <a:lnTo>
                      <a:pt x="15" y="34"/>
                    </a:lnTo>
                    <a:lnTo>
                      <a:pt x="41" y="12"/>
                    </a:lnTo>
                    <a:lnTo>
                      <a:pt x="75" y="0"/>
                    </a:lnTo>
                    <a:lnTo>
                      <a:pt x="116" y="8"/>
                    </a:lnTo>
                    <a:lnTo>
                      <a:pt x="189" y="46"/>
                    </a:lnTo>
                    <a:lnTo>
                      <a:pt x="281" y="109"/>
                    </a:lnTo>
                    <a:lnTo>
                      <a:pt x="384" y="190"/>
                    </a:lnTo>
                    <a:lnTo>
                      <a:pt x="470" y="264"/>
                    </a:lnTo>
                    <a:lnTo>
                      <a:pt x="531" y="303"/>
                    </a:lnTo>
                    <a:lnTo>
                      <a:pt x="594" y="320"/>
                    </a:lnTo>
                    <a:lnTo>
                      <a:pt x="636" y="326"/>
                    </a:lnTo>
                    <a:lnTo>
                      <a:pt x="646" y="330"/>
                    </a:lnTo>
                    <a:lnTo>
                      <a:pt x="654" y="327"/>
                    </a:lnTo>
                    <a:lnTo>
                      <a:pt x="668" y="330"/>
                    </a:lnTo>
                    <a:lnTo>
                      <a:pt x="677" y="333"/>
                    </a:lnTo>
                    <a:lnTo>
                      <a:pt x="687" y="338"/>
                    </a:lnTo>
                    <a:lnTo>
                      <a:pt x="695" y="345"/>
                    </a:lnTo>
                    <a:lnTo>
                      <a:pt x="700" y="352"/>
                    </a:lnTo>
                    <a:lnTo>
                      <a:pt x="706" y="362"/>
                    </a:lnTo>
                    <a:lnTo>
                      <a:pt x="708" y="372"/>
                    </a:lnTo>
                    <a:lnTo>
                      <a:pt x="712" y="380"/>
                    </a:lnTo>
                    <a:lnTo>
                      <a:pt x="717" y="387"/>
                    </a:lnTo>
                    <a:lnTo>
                      <a:pt x="719" y="396"/>
                    </a:lnTo>
                    <a:lnTo>
                      <a:pt x="724" y="403"/>
                    </a:lnTo>
                    <a:lnTo>
                      <a:pt x="726" y="412"/>
                    </a:lnTo>
                    <a:lnTo>
                      <a:pt x="728" y="424"/>
                    </a:lnTo>
                    <a:lnTo>
                      <a:pt x="730" y="434"/>
                    </a:lnTo>
                    <a:lnTo>
                      <a:pt x="730" y="443"/>
                    </a:lnTo>
                    <a:lnTo>
                      <a:pt x="732" y="453"/>
                    </a:lnTo>
                    <a:lnTo>
                      <a:pt x="730" y="465"/>
                    </a:lnTo>
                    <a:lnTo>
                      <a:pt x="728" y="477"/>
                    </a:lnTo>
                    <a:lnTo>
                      <a:pt x="723" y="484"/>
                    </a:lnTo>
                    <a:lnTo>
                      <a:pt x="714" y="493"/>
                    </a:lnTo>
                    <a:lnTo>
                      <a:pt x="711" y="502"/>
                    </a:lnTo>
                    <a:lnTo>
                      <a:pt x="704" y="507"/>
                    </a:lnTo>
                    <a:lnTo>
                      <a:pt x="693" y="507"/>
                    </a:lnTo>
                    <a:lnTo>
                      <a:pt x="686" y="502"/>
                    </a:lnTo>
                    <a:lnTo>
                      <a:pt x="675" y="502"/>
                    </a:lnTo>
                    <a:lnTo>
                      <a:pt x="670" y="495"/>
                    </a:lnTo>
                    <a:lnTo>
                      <a:pt x="663" y="489"/>
                    </a:lnTo>
                    <a:lnTo>
                      <a:pt x="663" y="478"/>
                    </a:lnTo>
                    <a:lnTo>
                      <a:pt x="663" y="469"/>
                    </a:lnTo>
                    <a:lnTo>
                      <a:pt x="658" y="461"/>
                    </a:lnTo>
                    <a:lnTo>
                      <a:pt x="662" y="452"/>
                    </a:lnTo>
                    <a:lnTo>
                      <a:pt x="662" y="441"/>
                    </a:lnTo>
                    <a:lnTo>
                      <a:pt x="659" y="433"/>
                    </a:lnTo>
                    <a:lnTo>
                      <a:pt x="657" y="423"/>
                    </a:lnTo>
                    <a:lnTo>
                      <a:pt x="654" y="415"/>
                    </a:lnTo>
                    <a:lnTo>
                      <a:pt x="654" y="404"/>
                    </a:lnTo>
                    <a:lnTo>
                      <a:pt x="652" y="396"/>
                    </a:lnTo>
                    <a:lnTo>
                      <a:pt x="647" y="388"/>
                    </a:lnTo>
                    <a:lnTo>
                      <a:pt x="642" y="381"/>
                    </a:lnTo>
                    <a:lnTo>
                      <a:pt x="635" y="375"/>
                    </a:lnTo>
                    <a:lnTo>
                      <a:pt x="626" y="372"/>
                    </a:lnTo>
                    <a:lnTo>
                      <a:pt x="615" y="372"/>
                    </a:lnTo>
                    <a:lnTo>
                      <a:pt x="605" y="372"/>
                    </a:lnTo>
                    <a:lnTo>
                      <a:pt x="594" y="372"/>
                    </a:lnTo>
                    <a:lnTo>
                      <a:pt x="586" y="374"/>
                    </a:lnTo>
                    <a:lnTo>
                      <a:pt x="581" y="384"/>
                    </a:lnTo>
                    <a:lnTo>
                      <a:pt x="584" y="393"/>
                    </a:lnTo>
                    <a:lnTo>
                      <a:pt x="586" y="402"/>
                    </a:lnTo>
                    <a:lnTo>
                      <a:pt x="588" y="410"/>
                    </a:lnTo>
                    <a:lnTo>
                      <a:pt x="590" y="421"/>
                    </a:lnTo>
                    <a:lnTo>
                      <a:pt x="594" y="428"/>
                    </a:lnTo>
                    <a:lnTo>
                      <a:pt x="599" y="435"/>
                    </a:lnTo>
                    <a:lnTo>
                      <a:pt x="603" y="446"/>
                    </a:lnTo>
                    <a:lnTo>
                      <a:pt x="599" y="455"/>
                    </a:lnTo>
                    <a:lnTo>
                      <a:pt x="588" y="466"/>
                    </a:lnTo>
                    <a:lnTo>
                      <a:pt x="582" y="473"/>
                    </a:lnTo>
                    <a:lnTo>
                      <a:pt x="573" y="479"/>
                    </a:lnTo>
                    <a:lnTo>
                      <a:pt x="566" y="484"/>
                    </a:lnTo>
                    <a:lnTo>
                      <a:pt x="554" y="482"/>
                    </a:lnTo>
                    <a:lnTo>
                      <a:pt x="544" y="483"/>
                    </a:lnTo>
                    <a:lnTo>
                      <a:pt x="534" y="475"/>
                    </a:lnTo>
                    <a:lnTo>
                      <a:pt x="527" y="469"/>
                    </a:lnTo>
                    <a:lnTo>
                      <a:pt x="521" y="459"/>
                    </a:lnTo>
                    <a:lnTo>
                      <a:pt x="516" y="452"/>
                    </a:lnTo>
                    <a:lnTo>
                      <a:pt x="514" y="443"/>
                    </a:lnTo>
                    <a:lnTo>
                      <a:pt x="514" y="433"/>
                    </a:lnTo>
                    <a:lnTo>
                      <a:pt x="512" y="424"/>
                    </a:lnTo>
                    <a:lnTo>
                      <a:pt x="515" y="415"/>
                    </a:lnTo>
                    <a:lnTo>
                      <a:pt x="515" y="404"/>
                    </a:lnTo>
                    <a:lnTo>
                      <a:pt x="521" y="397"/>
                    </a:lnTo>
                    <a:lnTo>
                      <a:pt x="526" y="390"/>
                    </a:lnTo>
                    <a:lnTo>
                      <a:pt x="526" y="379"/>
                    </a:lnTo>
                    <a:lnTo>
                      <a:pt x="510" y="345"/>
                    </a:lnTo>
                    <a:lnTo>
                      <a:pt x="443" y="303"/>
                    </a:lnTo>
                    <a:lnTo>
                      <a:pt x="359" y="241"/>
                    </a:lnTo>
                    <a:lnTo>
                      <a:pt x="280" y="186"/>
                    </a:lnTo>
                    <a:lnTo>
                      <a:pt x="195" y="147"/>
                    </a:lnTo>
                    <a:lnTo>
                      <a:pt x="112" y="112"/>
                    </a:lnTo>
                    <a:lnTo>
                      <a:pt x="45" y="101"/>
                    </a:lnTo>
                    <a:lnTo>
                      <a:pt x="15" y="87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80808"/>
                  </a:solidFill>
                </a:endParaRPr>
              </a:p>
            </p:txBody>
          </p:sp>
          <p:sp>
            <p:nvSpPr>
              <p:cNvPr id="30" name="Freeform 74"/>
              <p:cNvSpPr>
                <a:spLocks/>
              </p:cNvSpPr>
              <p:nvPr/>
            </p:nvSpPr>
            <p:spPr bwMode="auto">
              <a:xfrm>
                <a:off x="6343650" y="3962400"/>
                <a:ext cx="1931988" cy="1619250"/>
              </a:xfrm>
              <a:custGeom>
                <a:avLst/>
                <a:gdLst>
                  <a:gd name="T0" fmla="*/ 265 w 1217"/>
                  <a:gd name="T1" fmla="*/ 540 h 1020"/>
                  <a:gd name="T2" fmla="*/ 499 w 1217"/>
                  <a:gd name="T3" fmla="*/ 339 h 1020"/>
                  <a:gd name="T4" fmla="*/ 629 w 1217"/>
                  <a:gd name="T5" fmla="*/ 211 h 1020"/>
                  <a:gd name="T6" fmla="*/ 728 w 1217"/>
                  <a:gd name="T7" fmla="*/ 128 h 1020"/>
                  <a:gd name="T8" fmla="*/ 920 w 1217"/>
                  <a:gd name="T9" fmla="*/ 27 h 1020"/>
                  <a:gd name="T10" fmla="*/ 1061 w 1217"/>
                  <a:gd name="T11" fmla="*/ 0 h 1020"/>
                  <a:gd name="T12" fmla="*/ 1139 w 1217"/>
                  <a:gd name="T13" fmla="*/ 18 h 1020"/>
                  <a:gd name="T14" fmla="*/ 1186 w 1217"/>
                  <a:gd name="T15" fmla="*/ 78 h 1020"/>
                  <a:gd name="T16" fmla="*/ 1217 w 1217"/>
                  <a:gd name="T17" fmla="*/ 173 h 1020"/>
                  <a:gd name="T18" fmla="*/ 1197 w 1217"/>
                  <a:gd name="T19" fmla="*/ 256 h 1020"/>
                  <a:gd name="T20" fmla="*/ 1134 w 1217"/>
                  <a:gd name="T21" fmla="*/ 339 h 1020"/>
                  <a:gd name="T22" fmla="*/ 925 w 1217"/>
                  <a:gd name="T23" fmla="*/ 545 h 1020"/>
                  <a:gd name="T24" fmla="*/ 686 w 1217"/>
                  <a:gd name="T25" fmla="*/ 754 h 1020"/>
                  <a:gd name="T26" fmla="*/ 494 w 1217"/>
                  <a:gd name="T27" fmla="*/ 892 h 1020"/>
                  <a:gd name="T28" fmla="*/ 323 w 1217"/>
                  <a:gd name="T29" fmla="*/ 983 h 1020"/>
                  <a:gd name="T30" fmla="*/ 203 w 1217"/>
                  <a:gd name="T31" fmla="*/ 1020 h 1020"/>
                  <a:gd name="T32" fmla="*/ 104 w 1217"/>
                  <a:gd name="T33" fmla="*/ 1002 h 1020"/>
                  <a:gd name="T34" fmla="*/ 31 w 1217"/>
                  <a:gd name="T35" fmla="*/ 952 h 1020"/>
                  <a:gd name="T36" fmla="*/ 5 w 1217"/>
                  <a:gd name="T37" fmla="*/ 879 h 1020"/>
                  <a:gd name="T38" fmla="*/ 0 w 1217"/>
                  <a:gd name="T39" fmla="*/ 782 h 1020"/>
                  <a:gd name="T40" fmla="*/ 62 w 1217"/>
                  <a:gd name="T41" fmla="*/ 695 h 1020"/>
                  <a:gd name="T42" fmla="*/ 167 w 1217"/>
                  <a:gd name="T43" fmla="*/ 613 h 1020"/>
                  <a:gd name="T44" fmla="*/ 265 w 1217"/>
                  <a:gd name="T45" fmla="*/ 540 h 10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17" h="1020">
                    <a:moveTo>
                      <a:pt x="265" y="540"/>
                    </a:moveTo>
                    <a:lnTo>
                      <a:pt x="499" y="339"/>
                    </a:lnTo>
                    <a:lnTo>
                      <a:pt x="629" y="211"/>
                    </a:lnTo>
                    <a:lnTo>
                      <a:pt x="728" y="128"/>
                    </a:lnTo>
                    <a:lnTo>
                      <a:pt x="920" y="27"/>
                    </a:lnTo>
                    <a:lnTo>
                      <a:pt x="1061" y="0"/>
                    </a:lnTo>
                    <a:lnTo>
                      <a:pt x="1139" y="18"/>
                    </a:lnTo>
                    <a:lnTo>
                      <a:pt x="1186" y="78"/>
                    </a:lnTo>
                    <a:lnTo>
                      <a:pt x="1217" y="173"/>
                    </a:lnTo>
                    <a:lnTo>
                      <a:pt x="1197" y="256"/>
                    </a:lnTo>
                    <a:lnTo>
                      <a:pt x="1134" y="339"/>
                    </a:lnTo>
                    <a:lnTo>
                      <a:pt x="925" y="545"/>
                    </a:lnTo>
                    <a:lnTo>
                      <a:pt x="686" y="754"/>
                    </a:lnTo>
                    <a:lnTo>
                      <a:pt x="494" y="892"/>
                    </a:lnTo>
                    <a:lnTo>
                      <a:pt x="323" y="983"/>
                    </a:lnTo>
                    <a:lnTo>
                      <a:pt x="203" y="1020"/>
                    </a:lnTo>
                    <a:lnTo>
                      <a:pt x="104" y="1002"/>
                    </a:lnTo>
                    <a:lnTo>
                      <a:pt x="31" y="952"/>
                    </a:lnTo>
                    <a:lnTo>
                      <a:pt x="5" y="879"/>
                    </a:lnTo>
                    <a:lnTo>
                      <a:pt x="0" y="782"/>
                    </a:lnTo>
                    <a:lnTo>
                      <a:pt x="62" y="695"/>
                    </a:lnTo>
                    <a:lnTo>
                      <a:pt x="167" y="613"/>
                    </a:lnTo>
                    <a:lnTo>
                      <a:pt x="265" y="540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80808"/>
                  </a:solidFill>
                </a:endParaRPr>
              </a:p>
            </p:txBody>
          </p:sp>
          <p:sp>
            <p:nvSpPr>
              <p:cNvPr id="31" name="Freeform 75"/>
              <p:cNvSpPr>
                <a:spLocks/>
              </p:cNvSpPr>
              <p:nvPr/>
            </p:nvSpPr>
            <p:spPr bwMode="auto">
              <a:xfrm>
                <a:off x="6427788" y="3935413"/>
                <a:ext cx="1882775" cy="1676400"/>
              </a:xfrm>
              <a:custGeom>
                <a:avLst/>
                <a:gdLst>
                  <a:gd name="T0" fmla="*/ 479 w 1186"/>
                  <a:gd name="T1" fmla="*/ 292 h 1056"/>
                  <a:gd name="T2" fmla="*/ 577 w 1186"/>
                  <a:gd name="T3" fmla="*/ 188 h 1056"/>
                  <a:gd name="T4" fmla="*/ 691 w 1186"/>
                  <a:gd name="T5" fmla="*/ 110 h 1056"/>
                  <a:gd name="T6" fmla="*/ 811 w 1186"/>
                  <a:gd name="T7" fmla="*/ 50 h 1056"/>
                  <a:gd name="T8" fmla="*/ 925 w 1186"/>
                  <a:gd name="T9" fmla="*/ 13 h 1056"/>
                  <a:gd name="T10" fmla="*/ 1029 w 1186"/>
                  <a:gd name="T11" fmla="*/ 0 h 1056"/>
                  <a:gd name="T12" fmla="*/ 1076 w 1186"/>
                  <a:gd name="T13" fmla="*/ 5 h 1056"/>
                  <a:gd name="T14" fmla="*/ 1134 w 1186"/>
                  <a:gd name="T15" fmla="*/ 50 h 1056"/>
                  <a:gd name="T16" fmla="*/ 1175 w 1186"/>
                  <a:gd name="T17" fmla="*/ 141 h 1056"/>
                  <a:gd name="T18" fmla="*/ 1186 w 1186"/>
                  <a:gd name="T19" fmla="*/ 242 h 1056"/>
                  <a:gd name="T20" fmla="*/ 1134 w 1186"/>
                  <a:gd name="T21" fmla="*/ 339 h 1056"/>
                  <a:gd name="T22" fmla="*/ 978 w 1186"/>
                  <a:gd name="T23" fmla="*/ 498 h 1056"/>
                  <a:gd name="T24" fmla="*/ 759 w 1186"/>
                  <a:gd name="T25" fmla="*/ 704 h 1056"/>
                  <a:gd name="T26" fmla="*/ 541 w 1186"/>
                  <a:gd name="T27" fmla="*/ 868 h 1056"/>
                  <a:gd name="T28" fmla="*/ 348 w 1186"/>
                  <a:gd name="T29" fmla="*/ 1001 h 1056"/>
                  <a:gd name="T30" fmla="*/ 202 w 1186"/>
                  <a:gd name="T31" fmla="*/ 1047 h 1056"/>
                  <a:gd name="T32" fmla="*/ 109 w 1186"/>
                  <a:gd name="T33" fmla="*/ 1056 h 1056"/>
                  <a:gd name="T34" fmla="*/ 42 w 1186"/>
                  <a:gd name="T35" fmla="*/ 1038 h 1056"/>
                  <a:gd name="T36" fmla="*/ 0 w 1186"/>
                  <a:gd name="T37" fmla="*/ 993 h 1056"/>
                  <a:gd name="T38" fmla="*/ 20 w 1186"/>
                  <a:gd name="T39" fmla="*/ 960 h 1056"/>
                  <a:gd name="T40" fmla="*/ 62 w 1186"/>
                  <a:gd name="T41" fmla="*/ 978 h 1056"/>
                  <a:gd name="T42" fmla="*/ 124 w 1186"/>
                  <a:gd name="T43" fmla="*/ 1001 h 1056"/>
                  <a:gd name="T44" fmla="*/ 207 w 1186"/>
                  <a:gd name="T45" fmla="*/ 996 h 1056"/>
                  <a:gd name="T46" fmla="*/ 322 w 1186"/>
                  <a:gd name="T47" fmla="*/ 960 h 1056"/>
                  <a:gd name="T48" fmla="*/ 416 w 1186"/>
                  <a:gd name="T49" fmla="*/ 905 h 1056"/>
                  <a:gd name="T50" fmla="*/ 603 w 1186"/>
                  <a:gd name="T51" fmla="*/ 768 h 1056"/>
                  <a:gd name="T52" fmla="*/ 738 w 1186"/>
                  <a:gd name="T53" fmla="*/ 644 h 1056"/>
                  <a:gd name="T54" fmla="*/ 894 w 1186"/>
                  <a:gd name="T55" fmla="*/ 508 h 1056"/>
                  <a:gd name="T56" fmla="*/ 1003 w 1186"/>
                  <a:gd name="T57" fmla="*/ 398 h 1056"/>
                  <a:gd name="T58" fmla="*/ 1107 w 1186"/>
                  <a:gd name="T59" fmla="*/ 284 h 1056"/>
                  <a:gd name="T60" fmla="*/ 1139 w 1186"/>
                  <a:gd name="T61" fmla="*/ 211 h 1056"/>
                  <a:gd name="T62" fmla="*/ 1118 w 1186"/>
                  <a:gd name="T63" fmla="*/ 133 h 1056"/>
                  <a:gd name="T64" fmla="*/ 1076 w 1186"/>
                  <a:gd name="T65" fmla="*/ 83 h 1056"/>
                  <a:gd name="T66" fmla="*/ 1019 w 1186"/>
                  <a:gd name="T67" fmla="*/ 55 h 1056"/>
                  <a:gd name="T68" fmla="*/ 936 w 1186"/>
                  <a:gd name="T69" fmla="*/ 55 h 1056"/>
                  <a:gd name="T70" fmla="*/ 831 w 1186"/>
                  <a:gd name="T71" fmla="*/ 91 h 1056"/>
                  <a:gd name="T72" fmla="*/ 697 w 1186"/>
                  <a:gd name="T73" fmla="*/ 164 h 1056"/>
                  <a:gd name="T74" fmla="*/ 593 w 1186"/>
                  <a:gd name="T75" fmla="*/ 242 h 1056"/>
                  <a:gd name="T76" fmla="*/ 504 w 1186"/>
                  <a:gd name="T77" fmla="*/ 347 h 1056"/>
                  <a:gd name="T78" fmla="*/ 385 w 1186"/>
                  <a:gd name="T79" fmla="*/ 457 h 1056"/>
                  <a:gd name="T80" fmla="*/ 479 w 1186"/>
                  <a:gd name="T81" fmla="*/ 292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86" h="1056">
                    <a:moveTo>
                      <a:pt x="479" y="292"/>
                    </a:moveTo>
                    <a:lnTo>
                      <a:pt x="577" y="188"/>
                    </a:lnTo>
                    <a:lnTo>
                      <a:pt x="691" y="110"/>
                    </a:lnTo>
                    <a:lnTo>
                      <a:pt x="811" y="50"/>
                    </a:lnTo>
                    <a:lnTo>
                      <a:pt x="925" y="13"/>
                    </a:lnTo>
                    <a:lnTo>
                      <a:pt x="1029" y="0"/>
                    </a:lnTo>
                    <a:lnTo>
                      <a:pt x="1076" y="5"/>
                    </a:lnTo>
                    <a:lnTo>
                      <a:pt x="1134" y="50"/>
                    </a:lnTo>
                    <a:lnTo>
                      <a:pt x="1175" y="141"/>
                    </a:lnTo>
                    <a:lnTo>
                      <a:pt x="1186" y="242"/>
                    </a:lnTo>
                    <a:lnTo>
                      <a:pt x="1134" y="339"/>
                    </a:lnTo>
                    <a:lnTo>
                      <a:pt x="978" y="498"/>
                    </a:lnTo>
                    <a:lnTo>
                      <a:pt x="759" y="704"/>
                    </a:lnTo>
                    <a:lnTo>
                      <a:pt x="541" y="868"/>
                    </a:lnTo>
                    <a:lnTo>
                      <a:pt x="348" y="1001"/>
                    </a:lnTo>
                    <a:lnTo>
                      <a:pt x="202" y="1047"/>
                    </a:lnTo>
                    <a:lnTo>
                      <a:pt x="109" y="1056"/>
                    </a:lnTo>
                    <a:lnTo>
                      <a:pt x="42" y="1038"/>
                    </a:lnTo>
                    <a:lnTo>
                      <a:pt x="0" y="993"/>
                    </a:lnTo>
                    <a:lnTo>
                      <a:pt x="20" y="960"/>
                    </a:lnTo>
                    <a:lnTo>
                      <a:pt x="62" y="978"/>
                    </a:lnTo>
                    <a:lnTo>
                      <a:pt x="124" y="1001"/>
                    </a:lnTo>
                    <a:lnTo>
                      <a:pt x="207" y="996"/>
                    </a:lnTo>
                    <a:lnTo>
                      <a:pt x="322" y="960"/>
                    </a:lnTo>
                    <a:lnTo>
                      <a:pt x="416" y="905"/>
                    </a:lnTo>
                    <a:lnTo>
                      <a:pt x="603" y="768"/>
                    </a:lnTo>
                    <a:lnTo>
                      <a:pt x="738" y="644"/>
                    </a:lnTo>
                    <a:lnTo>
                      <a:pt x="894" y="508"/>
                    </a:lnTo>
                    <a:lnTo>
                      <a:pt x="1003" y="398"/>
                    </a:lnTo>
                    <a:lnTo>
                      <a:pt x="1107" y="284"/>
                    </a:lnTo>
                    <a:lnTo>
                      <a:pt x="1139" y="211"/>
                    </a:lnTo>
                    <a:lnTo>
                      <a:pt x="1118" y="133"/>
                    </a:lnTo>
                    <a:lnTo>
                      <a:pt x="1076" y="83"/>
                    </a:lnTo>
                    <a:lnTo>
                      <a:pt x="1019" y="55"/>
                    </a:lnTo>
                    <a:lnTo>
                      <a:pt x="936" y="55"/>
                    </a:lnTo>
                    <a:lnTo>
                      <a:pt x="831" y="91"/>
                    </a:lnTo>
                    <a:lnTo>
                      <a:pt x="697" y="164"/>
                    </a:lnTo>
                    <a:lnTo>
                      <a:pt x="593" y="242"/>
                    </a:lnTo>
                    <a:lnTo>
                      <a:pt x="504" y="347"/>
                    </a:lnTo>
                    <a:lnTo>
                      <a:pt x="385" y="457"/>
                    </a:lnTo>
                    <a:lnTo>
                      <a:pt x="479" y="2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80808"/>
                  </a:solidFill>
                </a:endParaRPr>
              </a:p>
            </p:txBody>
          </p:sp>
          <p:sp>
            <p:nvSpPr>
              <p:cNvPr id="32" name="Freeform 76"/>
              <p:cNvSpPr>
                <a:spLocks/>
              </p:cNvSpPr>
              <p:nvPr/>
            </p:nvSpPr>
            <p:spPr bwMode="auto">
              <a:xfrm>
                <a:off x="6303963" y="4281488"/>
                <a:ext cx="1058863" cy="1308100"/>
              </a:xfrm>
              <a:custGeom>
                <a:avLst/>
                <a:gdLst>
                  <a:gd name="T0" fmla="*/ 442 w 667"/>
                  <a:gd name="T1" fmla="*/ 169 h 824"/>
                  <a:gd name="T2" fmla="*/ 558 w 667"/>
                  <a:gd name="T3" fmla="*/ 73 h 824"/>
                  <a:gd name="T4" fmla="*/ 667 w 667"/>
                  <a:gd name="T5" fmla="*/ 0 h 824"/>
                  <a:gd name="T6" fmla="*/ 594 w 667"/>
                  <a:gd name="T7" fmla="*/ 110 h 824"/>
                  <a:gd name="T8" fmla="*/ 484 w 667"/>
                  <a:gd name="T9" fmla="*/ 224 h 824"/>
                  <a:gd name="T10" fmla="*/ 369 w 667"/>
                  <a:gd name="T11" fmla="*/ 321 h 824"/>
                  <a:gd name="T12" fmla="*/ 213 w 667"/>
                  <a:gd name="T13" fmla="*/ 430 h 824"/>
                  <a:gd name="T14" fmla="*/ 104 w 667"/>
                  <a:gd name="T15" fmla="*/ 530 h 824"/>
                  <a:gd name="T16" fmla="*/ 67 w 667"/>
                  <a:gd name="T17" fmla="*/ 600 h 824"/>
                  <a:gd name="T18" fmla="*/ 67 w 667"/>
                  <a:gd name="T19" fmla="*/ 663 h 824"/>
                  <a:gd name="T20" fmla="*/ 78 w 667"/>
                  <a:gd name="T21" fmla="*/ 709 h 824"/>
                  <a:gd name="T22" fmla="*/ 104 w 667"/>
                  <a:gd name="T23" fmla="*/ 746 h 824"/>
                  <a:gd name="T24" fmla="*/ 171 w 667"/>
                  <a:gd name="T25" fmla="*/ 796 h 824"/>
                  <a:gd name="T26" fmla="*/ 229 w 667"/>
                  <a:gd name="T27" fmla="*/ 819 h 824"/>
                  <a:gd name="T28" fmla="*/ 213 w 667"/>
                  <a:gd name="T29" fmla="*/ 824 h 824"/>
                  <a:gd name="T30" fmla="*/ 120 w 667"/>
                  <a:gd name="T31" fmla="*/ 819 h 824"/>
                  <a:gd name="T32" fmla="*/ 62 w 667"/>
                  <a:gd name="T33" fmla="*/ 791 h 824"/>
                  <a:gd name="T34" fmla="*/ 15 w 667"/>
                  <a:gd name="T35" fmla="*/ 733 h 824"/>
                  <a:gd name="T36" fmla="*/ 4 w 667"/>
                  <a:gd name="T37" fmla="*/ 663 h 824"/>
                  <a:gd name="T38" fmla="*/ 0 w 667"/>
                  <a:gd name="T39" fmla="*/ 590 h 824"/>
                  <a:gd name="T40" fmla="*/ 42 w 667"/>
                  <a:gd name="T41" fmla="*/ 522 h 824"/>
                  <a:gd name="T42" fmla="*/ 93 w 667"/>
                  <a:gd name="T43" fmla="*/ 462 h 824"/>
                  <a:gd name="T44" fmla="*/ 182 w 667"/>
                  <a:gd name="T45" fmla="*/ 399 h 824"/>
                  <a:gd name="T46" fmla="*/ 260 w 667"/>
                  <a:gd name="T47" fmla="*/ 334 h 824"/>
                  <a:gd name="T48" fmla="*/ 354 w 667"/>
                  <a:gd name="T49" fmla="*/ 251 h 824"/>
                  <a:gd name="T50" fmla="*/ 417 w 667"/>
                  <a:gd name="T51" fmla="*/ 196 h 824"/>
                  <a:gd name="T52" fmla="*/ 442 w 667"/>
                  <a:gd name="T53" fmla="*/ 169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67" h="824">
                    <a:moveTo>
                      <a:pt x="442" y="169"/>
                    </a:moveTo>
                    <a:lnTo>
                      <a:pt x="558" y="73"/>
                    </a:lnTo>
                    <a:lnTo>
                      <a:pt x="667" y="0"/>
                    </a:lnTo>
                    <a:lnTo>
                      <a:pt x="594" y="110"/>
                    </a:lnTo>
                    <a:lnTo>
                      <a:pt x="484" y="224"/>
                    </a:lnTo>
                    <a:lnTo>
                      <a:pt x="369" y="321"/>
                    </a:lnTo>
                    <a:lnTo>
                      <a:pt x="213" y="430"/>
                    </a:lnTo>
                    <a:lnTo>
                      <a:pt x="104" y="530"/>
                    </a:lnTo>
                    <a:lnTo>
                      <a:pt x="67" y="600"/>
                    </a:lnTo>
                    <a:lnTo>
                      <a:pt x="67" y="663"/>
                    </a:lnTo>
                    <a:lnTo>
                      <a:pt x="78" y="709"/>
                    </a:lnTo>
                    <a:lnTo>
                      <a:pt x="104" y="746"/>
                    </a:lnTo>
                    <a:lnTo>
                      <a:pt x="171" y="796"/>
                    </a:lnTo>
                    <a:lnTo>
                      <a:pt x="229" y="819"/>
                    </a:lnTo>
                    <a:lnTo>
                      <a:pt x="213" y="824"/>
                    </a:lnTo>
                    <a:lnTo>
                      <a:pt x="120" y="819"/>
                    </a:lnTo>
                    <a:lnTo>
                      <a:pt x="62" y="791"/>
                    </a:lnTo>
                    <a:lnTo>
                      <a:pt x="15" y="733"/>
                    </a:lnTo>
                    <a:lnTo>
                      <a:pt x="4" y="663"/>
                    </a:lnTo>
                    <a:lnTo>
                      <a:pt x="0" y="590"/>
                    </a:lnTo>
                    <a:lnTo>
                      <a:pt x="42" y="522"/>
                    </a:lnTo>
                    <a:lnTo>
                      <a:pt x="93" y="462"/>
                    </a:lnTo>
                    <a:lnTo>
                      <a:pt x="182" y="399"/>
                    </a:lnTo>
                    <a:lnTo>
                      <a:pt x="260" y="334"/>
                    </a:lnTo>
                    <a:lnTo>
                      <a:pt x="354" y="251"/>
                    </a:lnTo>
                    <a:lnTo>
                      <a:pt x="417" y="196"/>
                    </a:lnTo>
                    <a:lnTo>
                      <a:pt x="442" y="1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80808"/>
                  </a:solidFill>
                </a:endParaRPr>
              </a:p>
            </p:txBody>
          </p:sp>
        </p:grpSp>
        <p:sp>
          <p:nvSpPr>
            <p:cNvPr id="28" name="Freeform 18"/>
            <p:cNvSpPr>
              <a:spLocks/>
            </p:cNvSpPr>
            <p:nvPr/>
          </p:nvSpPr>
          <p:spPr bwMode="auto">
            <a:xfrm rot="933572">
              <a:off x="1306313" y="4310656"/>
              <a:ext cx="469676" cy="234815"/>
            </a:xfrm>
            <a:custGeom>
              <a:avLst/>
              <a:gdLst>
                <a:gd name="T0" fmla="*/ 71 w 851"/>
                <a:gd name="T1" fmla="*/ 3 h 481"/>
                <a:gd name="T2" fmla="*/ 36 w 851"/>
                <a:gd name="T3" fmla="*/ 24 h 481"/>
                <a:gd name="T4" fmla="*/ 12 w 851"/>
                <a:gd name="T5" fmla="*/ 68 h 481"/>
                <a:gd name="T6" fmla="*/ 0 w 851"/>
                <a:gd name="T7" fmla="*/ 156 h 481"/>
                <a:gd name="T8" fmla="*/ 11 w 851"/>
                <a:gd name="T9" fmla="*/ 218 h 481"/>
                <a:gd name="T10" fmla="*/ 78 w 851"/>
                <a:gd name="T11" fmla="*/ 352 h 481"/>
                <a:gd name="T12" fmla="*/ 165 w 851"/>
                <a:gd name="T13" fmla="*/ 446 h 481"/>
                <a:gd name="T14" fmla="*/ 219 w 851"/>
                <a:gd name="T15" fmla="*/ 473 h 481"/>
                <a:gd name="T16" fmla="*/ 285 w 851"/>
                <a:gd name="T17" fmla="*/ 481 h 481"/>
                <a:gd name="T18" fmla="*/ 385 w 851"/>
                <a:gd name="T19" fmla="*/ 469 h 481"/>
                <a:gd name="T20" fmla="*/ 616 w 851"/>
                <a:gd name="T21" fmla="*/ 374 h 481"/>
                <a:gd name="T22" fmla="*/ 658 w 851"/>
                <a:gd name="T23" fmla="*/ 340 h 481"/>
                <a:gd name="T24" fmla="*/ 692 w 851"/>
                <a:gd name="T25" fmla="*/ 300 h 481"/>
                <a:gd name="T26" fmla="*/ 711 w 851"/>
                <a:gd name="T27" fmla="*/ 292 h 481"/>
                <a:gd name="T28" fmla="*/ 744 w 851"/>
                <a:gd name="T29" fmla="*/ 295 h 481"/>
                <a:gd name="T30" fmla="*/ 801 w 851"/>
                <a:gd name="T31" fmla="*/ 308 h 481"/>
                <a:gd name="T32" fmla="*/ 814 w 851"/>
                <a:gd name="T33" fmla="*/ 305 h 481"/>
                <a:gd name="T34" fmla="*/ 821 w 851"/>
                <a:gd name="T35" fmla="*/ 299 h 481"/>
                <a:gd name="T36" fmla="*/ 831 w 851"/>
                <a:gd name="T37" fmla="*/ 282 h 481"/>
                <a:gd name="T38" fmla="*/ 832 w 851"/>
                <a:gd name="T39" fmla="*/ 270 h 481"/>
                <a:gd name="T40" fmla="*/ 821 w 851"/>
                <a:gd name="T41" fmla="*/ 259 h 481"/>
                <a:gd name="T42" fmla="*/ 811 w 851"/>
                <a:gd name="T43" fmla="*/ 250 h 481"/>
                <a:gd name="T44" fmla="*/ 813 w 851"/>
                <a:gd name="T45" fmla="*/ 245 h 481"/>
                <a:gd name="T46" fmla="*/ 831 w 851"/>
                <a:gd name="T47" fmla="*/ 244 h 481"/>
                <a:gd name="T48" fmla="*/ 843 w 851"/>
                <a:gd name="T49" fmla="*/ 243 h 481"/>
                <a:gd name="T50" fmla="*/ 850 w 851"/>
                <a:gd name="T51" fmla="*/ 240 h 481"/>
                <a:gd name="T52" fmla="*/ 850 w 851"/>
                <a:gd name="T53" fmla="*/ 233 h 481"/>
                <a:gd name="T54" fmla="*/ 840 w 851"/>
                <a:gd name="T55" fmla="*/ 216 h 481"/>
                <a:gd name="T56" fmla="*/ 831 w 851"/>
                <a:gd name="T57" fmla="*/ 211 h 481"/>
                <a:gd name="T58" fmla="*/ 801 w 851"/>
                <a:gd name="T59" fmla="*/ 214 h 481"/>
                <a:gd name="T60" fmla="*/ 731 w 851"/>
                <a:gd name="T61" fmla="*/ 240 h 481"/>
                <a:gd name="T62" fmla="*/ 708 w 851"/>
                <a:gd name="T63" fmla="*/ 240 h 481"/>
                <a:gd name="T64" fmla="*/ 684 w 851"/>
                <a:gd name="T65" fmla="*/ 228 h 481"/>
                <a:gd name="T66" fmla="*/ 676 w 851"/>
                <a:gd name="T67" fmla="*/ 221 h 481"/>
                <a:gd name="T68" fmla="*/ 676 w 851"/>
                <a:gd name="T69" fmla="*/ 213 h 481"/>
                <a:gd name="T70" fmla="*/ 684 w 851"/>
                <a:gd name="T71" fmla="*/ 201 h 481"/>
                <a:gd name="T72" fmla="*/ 686 w 851"/>
                <a:gd name="T73" fmla="*/ 190 h 481"/>
                <a:gd name="T74" fmla="*/ 682 w 851"/>
                <a:gd name="T75" fmla="*/ 185 h 481"/>
                <a:gd name="T76" fmla="*/ 662 w 851"/>
                <a:gd name="T77" fmla="*/ 179 h 481"/>
                <a:gd name="T78" fmla="*/ 652 w 851"/>
                <a:gd name="T79" fmla="*/ 180 h 481"/>
                <a:gd name="T80" fmla="*/ 624 w 851"/>
                <a:gd name="T81" fmla="*/ 200 h 481"/>
                <a:gd name="T82" fmla="*/ 616 w 851"/>
                <a:gd name="T83" fmla="*/ 211 h 481"/>
                <a:gd name="T84" fmla="*/ 616 w 851"/>
                <a:gd name="T85" fmla="*/ 220 h 481"/>
                <a:gd name="T86" fmla="*/ 648 w 851"/>
                <a:gd name="T87" fmla="*/ 241 h 481"/>
                <a:gd name="T88" fmla="*/ 652 w 851"/>
                <a:gd name="T89" fmla="*/ 252 h 481"/>
                <a:gd name="T90" fmla="*/ 650 w 851"/>
                <a:gd name="T91" fmla="*/ 266 h 481"/>
                <a:gd name="T92" fmla="*/ 630 w 851"/>
                <a:gd name="T93" fmla="*/ 300 h 481"/>
                <a:gd name="T94" fmla="*/ 527 w 851"/>
                <a:gd name="T95" fmla="*/ 381 h 481"/>
                <a:gd name="T96" fmla="*/ 443 w 851"/>
                <a:gd name="T97" fmla="*/ 413 h 481"/>
                <a:gd name="T98" fmla="*/ 342 w 851"/>
                <a:gd name="T99" fmla="*/ 419 h 481"/>
                <a:gd name="T100" fmla="*/ 275 w 851"/>
                <a:gd name="T101" fmla="*/ 406 h 481"/>
                <a:gd name="T102" fmla="*/ 225 w 851"/>
                <a:gd name="T103" fmla="*/ 373 h 481"/>
                <a:gd name="T104" fmla="*/ 187 w 851"/>
                <a:gd name="T105" fmla="*/ 326 h 481"/>
                <a:gd name="T106" fmla="*/ 166 w 851"/>
                <a:gd name="T107" fmla="*/ 276 h 481"/>
                <a:gd name="T108" fmla="*/ 173 w 851"/>
                <a:gd name="T109" fmla="*/ 166 h 481"/>
                <a:gd name="T110" fmla="*/ 164 w 851"/>
                <a:gd name="T111" fmla="*/ 40 h 481"/>
                <a:gd name="T112" fmla="*/ 152 w 851"/>
                <a:gd name="T113" fmla="*/ 22 h 481"/>
                <a:gd name="T114" fmla="*/ 134 w 851"/>
                <a:gd name="T115" fmla="*/ 10 h 481"/>
                <a:gd name="T116" fmla="*/ 90 w 851"/>
                <a:gd name="T117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51" h="481">
                  <a:moveTo>
                    <a:pt x="90" y="0"/>
                  </a:moveTo>
                  <a:lnTo>
                    <a:pt x="71" y="3"/>
                  </a:lnTo>
                  <a:lnTo>
                    <a:pt x="53" y="12"/>
                  </a:lnTo>
                  <a:lnTo>
                    <a:pt x="36" y="24"/>
                  </a:lnTo>
                  <a:lnTo>
                    <a:pt x="22" y="44"/>
                  </a:lnTo>
                  <a:lnTo>
                    <a:pt x="12" y="68"/>
                  </a:lnTo>
                  <a:lnTo>
                    <a:pt x="4" y="100"/>
                  </a:lnTo>
                  <a:lnTo>
                    <a:pt x="0" y="156"/>
                  </a:lnTo>
                  <a:lnTo>
                    <a:pt x="5" y="197"/>
                  </a:lnTo>
                  <a:lnTo>
                    <a:pt x="11" y="218"/>
                  </a:lnTo>
                  <a:lnTo>
                    <a:pt x="28" y="262"/>
                  </a:lnTo>
                  <a:lnTo>
                    <a:pt x="78" y="352"/>
                  </a:lnTo>
                  <a:lnTo>
                    <a:pt x="134" y="419"/>
                  </a:lnTo>
                  <a:lnTo>
                    <a:pt x="165" y="446"/>
                  </a:lnTo>
                  <a:lnTo>
                    <a:pt x="200" y="466"/>
                  </a:lnTo>
                  <a:lnTo>
                    <a:pt x="219" y="473"/>
                  </a:lnTo>
                  <a:lnTo>
                    <a:pt x="241" y="478"/>
                  </a:lnTo>
                  <a:lnTo>
                    <a:pt x="285" y="481"/>
                  </a:lnTo>
                  <a:lnTo>
                    <a:pt x="335" y="478"/>
                  </a:lnTo>
                  <a:lnTo>
                    <a:pt x="385" y="469"/>
                  </a:lnTo>
                  <a:lnTo>
                    <a:pt x="492" y="435"/>
                  </a:lnTo>
                  <a:lnTo>
                    <a:pt x="616" y="374"/>
                  </a:lnTo>
                  <a:lnTo>
                    <a:pt x="646" y="351"/>
                  </a:lnTo>
                  <a:lnTo>
                    <a:pt x="658" y="340"/>
                  </a:lnTo>
                  <a:lnTo>
                    <a:pt x="674" y="317"/>
                  </a:lnTo>
                  <a:lnTo>
                    <a:pt x="692" y="300"/>
                  </a:lnTo>
                  <a:lnTo>
                    <a:pt x="701" y="295"/>
                  </a:lnTo>
                  <a:lnTo>
                    <a:pt x="711" y="292"/>
                  </a:lnTo>
                  <a:lnTo>
                    <a:pt x="733" y="293"/>
                  </a:lnTo>
                  <a:lnTo>
                    <a:pt x="744" y="295"/>
                  </a:lnTo>
                  <a:lnTo>
                    <a:pt x="772" y="304"/>
                  </a:lnTo>
                  <a:lnTo>
                    <a:pt x="801" y="308"/>
                  </a:lnTo>
                  <a:lnTo>
                    <a:pt x="808" y="307"/>
                  </a:lnTo>
                  <a:lnTo>
                    <a:pt x="814" y="305"/>
                  </a:lnTo>
                  <a:lnTo>
                    <a:pt x="817" y="303"/>
                  </a:lnTo>
                  <a:lnTo>
                    <a:pt x="821" y="299"/>
                  </a:lnTo>
                  <a:lnTo>
                    <a:pt x="827" y="291"/>
                  </a:lnTo>
                  <a:lnTo>
                    <a:pt x="831" y="282"/>
                  </a:lnTo>
                  <a:lnTo>
                    <a:pt x="833" y="274"/>
                  </a:lnTo>
                  <a:lnTo>
                    <a:pt x="832" y="270"/>
                  </a:lnTo>
                  <a:lnTo>
                    <a:pt x="829" y="266"/>
                  </a:lnTo>
                  <a:lnTo>
                    <a:pt x="821" y="259"/>
                  </a:lnTo>
                  <a:lnTo>
                    <a:pt x="817" y="256"/>
                  </a:lnTo>
                  <a:lnTo>
                    <a:pt x="811" y="250"/>
                  </a:lnTo>
                  <a:lnTo>
                    <a:pt x="811" y="247"/>
                  </a:lnTo>
                  <a:lnTo>
                    <a:pt x="813" y="245"/>
                  </a:lnTo>
                  <a:lnTo>
                    <a:pt x="818" y="244"/>
                  </a:lnTo>
                  <a:lnTo>
                    <a:pt x="831" y="244"/>
                  </a:lnTo>
                  <a:lnTo>
                    <a:pt x="837" y="243"/>
                  </a:lnTo>
                  <a:lnTo>
                    <a:pt x="843" y="243"/>
                  </a:lnTo>
                  <a:lnTo>
                    <a:pt x="848" y="242"/>
                  </a:lnTo>
                  <a:lnTo>
                    <a:pt x="850" y="240"/>
                  </a:lnTo>
                  <a:lnTo>
                    <a:pt x="851" y="237"/>
                  </a:lnTo>
                  <a:lnTo>
                    <a:pt x="850" y="233"/>
                  </a:lnTo>
                  <a:lnTo>
                    <a:pt x="847" y="224"/>
                  </a:lnTo>
                  <a:lnTo>
                    <a:pt x="840" y="216"/>
                  </a:lnTo>
                  <a:lnTo>
                    <a:pt x="836" y="213"/>
                  </a:lnTo>
                  <a:lnTo>
                    <a:pt x="831" y="211"/>
                  </a:lnTo>
                  <a:lnTo>
                    <a:pt x="825" y="210"/>
                  </a:lnTo>
                  <a:lnTo>
                    <a:pt x="801" y="214"/>
                  </a:lnTo>
                  <a:lnTo>
                    <a:pt x="768" y="223"/>
                  </a:lnTo>
                  <a:lnTo>
                    <a:pt x="731" y="240"/>
                  </a:lnTo>
                  <a:lnTo>
                    <a:pt x="720" y="242"/>
                  </a:lnTo>
                  <a:lnTo>
                    <a:pt x="708" y="240"/>
                  </a:lnTo>
                  <a:lnTo>
                    <a:pt x="695" y="235"/>
                  </a:lnTo>
                  <a:lnTo>
                    <a:pt x="684" y="228"/>
                  </a:lnTo>
                  <a:lnTo>
                    <a:pt x="680" y="225"/>
                  </a:lnTo>
                  <a:lnTo>
                    <a:pt x="676" y="221"/>
                  </a:lnTo>
                  <a:lnTo>
                    <a:pt x="676" y="217"/>
                  </a:lnTo>
                  <a:lnTo>
                    <a:pt x="676" y="213"/>
                  </a:lnTo>
                  <a:lnTo>
                    <a:pt x="680" y="205"/>
                  </a:lnTo>
                  <a:lnTo>
                    <a:pt x="684" y="201"/>
                  </a:lnTo>
                  <a:lnTo>
                    <a:pt x="688" y="193"/>
                  </a:lnTo>
                  <a:lnTo>
                    <a:pt x="686" y="190"/>
                  </a:lnTo>
                  <a:lnTo>
                    <a:pt x="684" y="187"/>
                  </a:lnTo>
                  <a:lnTo>
                    <a:pt x="682" y="185"/>
                  </a:lnTo>
                  <a:lnTo>
                    <a:pt x="672" y="181"/>
                  </a:lnTo>
                  <a:lnTo>
                    <a:pt x="662" y="179"/>
                  </a:lnTo>
                  <a:lnTo>
                    <a:pt x="658" y="179"/>
                  </a:lnTo>
                  <a:lnTo>
                    <a:pt x="652" y="180"/>
                  </a:lnTo>
                  <a:lnTo>
                    <a:pt x="648" y="182"/>
                  </a:lnTo>
                  <a:lnTo>
                    <a:pt x="624" y="200"/>
                  </a:lnTo>
                  <a:lnTo>
                    <a:pt x="618" y="206"/>
                  </a:lnTo>
                  <a:lnTo>
                    <a:pt x="616" y="211"/>
                  </a:lnTo>
                  <a:lnTo>
                    <a:pt x="614" y="216"/>
                  </a:lnTo>
                  <a:lnTo>
                    <a:pt x="616" y="220"/>
                  </a:lnTo>
                  <a:lnTo>
                    <a:pt x="620" y="224"/>
                  </a:lnTo>
                  <a:lnTo>
                    <a:pt x="648" y="241"/>
                  </a:lnTo>
                  <a:lnTo>
                    <a:pt x="652" y="246"/>
                  </a:lnTo>
                  <a:lnTo>
                    <a:pt x="652" y="252"/>
                  </a:lnTo>
                  <a:lnTo>
                    <a:pt x="652" y="259"/>
                  </a:lnTo>
                  <a:lnTo>
                    <a:pt x="650" y="266"/>
                  </a:lnTo>
                  <a:lnTo>
                    <a:pt x="642" y="282"/>
                  </a:lnTo>
                  <a:lnTo>
                    <a:pt x="630" y="300"/>
                  </a:lnTo>
                  <a:lnTo>
                    <a:pt x="565" y="355"/>
                  </a:lnTo>
                  <a:lnTo>
                    <a:pt x="527" y="381"/>
                  </a:lnTo>
                  <a:lnTo>
                    <a:pt x="486" y="401"/>
                  </a:lnTo>
                  <a:lnTo>
                    <a:pt x="443" y="413"/>
                  </a:lnTo>
                  <a:lnTo>
                    <a:pt x="393" y="419"/>
                  </a:lnTo>
                  <a:lnTo>
                    <a:pt x="342" y="419"/>
                  </a:lnTo>
                  <a:lnTo>
                    <a:pt x="295" y="412"/>
                  </a:lnTo>
                  <a:lnTo>
                    <a:pt x="275" y="406"/>
                  </a:lnTo>
                  <a:lnTo>
                    <a:pt x="257" y="397"/>
                  </a:lnTo>
                  <a:lnTo>
                    <a:pt x="225" y="373"/>
                  </a:lnTo>
                  <a:lnTo>
                    <a:pt x="211" y="359"/>
                  </a:lnTo>
                  <a:lnTo>
                    <a:pt x="187" y="326"/>
                  </a:lnTo>
                  <a:lnTo>
                    <a:pt x="171" y="293"/>
                  </a:lnTo>
                  <a:lnTo>
                    <a:pt x="166" y="276"/>
                  </a:lnTo>
                  <a:lnTo>
                    <a:pt x="164" y="259"/>
                  </a:lnTo>
                  <a:lnTo>
                    <a:pt x="173" y="166"/>
                  </a:lnTo>
                  <a:lnTo>
                    <a:pt x="170" y="66"/>
                  </a:lnTo>
                  <a:lnTo>
                    <a:pt x="164" y="40"/>
                  </a:lnTo>
                  <a:lnTo>
                    <a:pt x="159" y="30"/>
                  </a:lnTo>
                  <a:lnTo>
                    <a:pt x="152" y="22"/>
                  </a:lnTo>
                  <a:lnTo>
                    <a:pt x="144" y="16"/>
                  </a:lnTo>
                  <a:lnTo>
                    <a:pt x="134" y="10"/>
                  </a:lnTo>
                  <a:lnTo>
                    <a:pt x="112" y="2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053387" y="1599989"/>
            <a:ext cx="2135331" cy="2255691"/>
            <a:chOff x="2178756" y="2142241"/>
            <a:chExt cx="1179688" cy="1207294"/>
          </a:xfrm>
        </p:grpSpPr>
        <p:grpSp>
          <p:nvGrpSpPr>
            <p:cNvPr id="37" name="Group 36"/>
            <p:cNvGrpSpPr/>
            <p:nvPr/>
          </p:nvGrpSpPr>
          <p:grpSpPr>
            <a:xfrm>
              <a:off x="2501624" y="2213959"/>
              <a:ext cx="616744" cy="1038635"/>
              <a:chOff x="3538469" y="2983066"/>
              <a:chExt cx="769938" cy="1566862"/>
            </a:xfrm>
          </p:grpSpPr>
          <p:sp>
            <p:nvSpPr>
              <p:cNvPr id="39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3538469" y="2984653"/>
                <a:ext cx="768350" cy="1565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80808"/>
                  </a:solidFill>
                </a:endParaRPr>
              </a:p>
            </p:txBody>
          </p:sp>
          <p:sp>
            <p:nvSpPr>
              <p:cNvPr id="40" name="Freeform 15"/>
              <p:cNvSpPr>
                <a:spLocks/>
              </p:cNvSpPr>
              <p:nvPr/>
            </p:nvSpPr>
            <p:spPr bwMode="auto">
              <a:xfrm>
                <a:off x="4005194" y="3192616"/>
                <a:ext cx="303213" cy="236538"/>
              </a:xfrm>
              <a:custGeom>
                <a:avLst/>
                <a:gdLst>
                  <a:gd name="T0" fmla="*/ 127 w 191"/>
                  <a:gd name="T1" fmla="*/ 79 h 149"/>
                  <a:gd name="T2" fmla="*/ 129 w 191"/>
                  <a:gd name="T3" fmla="*/ 62 h 149"/>
                  <a:gd name="T4" fmla="*/ 125 w 191"/>
                  <a:gd name="T5" fmla="*/ 40 h 149"/>
                  <a:gd name="T6" fmla="*/ 120 w 191"/>
                  <a:gd name="T7" fmla="*/ 26 h 149"/>
                  <a:gd name="T8" fmla="*/ 114 w 191"/>
                  <a:gd name="T9" fmla="*/ 16 h 149"/>
                  <a:gd name="T10" fmla="*/ 106 w 191"/>
                  <a:gd name="T11" fmla="*/ 8 h 149"/>
                  <a:gd name="T12" fmla="*/ 96 w 191"/>
                  <a:gd name="T13" fmla="*/ 2 h 149"/>
                  <a:gd name="T14" fmla="*/ 84 w 191"/>
                  <a:gd name="T15" fmla="*/ 0 h 149"/>
                  <a:gd name="T16" fmla="*/ 70 w 191"/>
                  <a:gd name="T17" fmla="*/ 2 h 149"/>
                  <a:gd name="T18" fmla="*/ 52 w 191"/>
                  <a:gd name="T19" fmla="*/ 8 h 149"/>
                  <a:gd name="T20" fmla="*/ 36 w 191"/>
                  <a:gd name="T21" fmla="*/ 17 h 149"/>
                  <a:gd name="T22" fmla="*/ 23 w 191"/>
                  <a:gd name="T23" fmla="*/ 34 h 149"/>
                  <a:gd name="T24" fmla="*/ 12 w 191"/>
                  <a:gd name="T25" fmla="*/ 51 h 149"/>
                  <a:gd name="T26" fmla="*/ 3 w 191"/>
                  <a:gd name="T27" fmla="*/ 74 h 149"/>
                  <a:gd name="T28" fmla="*/ 0 w 191"/>
                  <a:gd name="T29" fmla="*/ 96 h 149"/>
                  <a:gd name="T30" fmla="*/ 1 w 191"/>
                  <a:gd name="T31" fmla="*/ 119 h 149"/>
                  <a:gd name="T32" fmla="*/ 4 w 191"/>
                  <a:gd name="T33" fmla="*/ 133 h 149"/>
                  <a:gd name="T34" fmla="*/ 12 w 191"/>
                  <a:gd name="T35" fmla="*/ 142 h 149"/>
                  <a:gd name="T36" fmla="*/ 25 w 191"/>
                  <a:gd name="T37" fmla="*/ 146 h 149"/>
                  <a:gd name="T38" fmla="*/ 42 w 191"/>
                  <a:gd name="T39" fmla="*/ 149 h 149"/>
                  <a:gd name="T40" fmla="*/ 62 w 191"/>
                  <a:gd name="T41" fmla="*/ 148 h 149"/>
                  <a:gd name="T42" fmla="*/ 80 w 191"/>
                  <a:gd name="T43" fmla="*/ 142 h 149"/>
                  <a:gd name="T44" fmla="*/ 94 w 191"/>
                  <a:gd name="T45" fmla="*/ 133 h 149"/>
                  <a:gd name="T46" fmla="*/ 109 w 191"/>
                  <a:gd name="T47" fmla="*/ 118 h 149"/>
                  <a:gd name="T48" fmla="*/ 120 w 191"/>
                  <a:gd name="T49" fmla="*/ 107 h 149"/>
                  <a:gd name="T50" fmla="*/ 144 w 191"/>
                  <a:gd name="T51" fmla="*/ 106 h 149"/>
                  <a:gd name="T52" fmla="*/ 165 w 191"/>
                  <a:gd name="T53" fmla="*/ 109 h 149"/>
                  <a:gd name="T54" fmla="*/ 179 w 191"/>
                  <a:gd name="T55" fmla="*/ 112 h 149"/>
                  <a:gd name="T56" fmla="*/ 189 w 191"/>
                  <a:gd name="T57" fmla="*/ 109 h 149"/>
                  <a:gd name="T58" fmla="*/ 191 w 191"/>
                  <a:gd name="T59" fmla="*/ 99 h 149"/>
                  <a:gd name="T60" fmla="*/ 188 w 191"/>
                  <a:gd name="T61" fmla="*/ 87 h 149"/>
                  <a:gd name="T62" fmla="*/ 174 w 191"/>
                  <a:gd name="T63" fmla="*/ 83 h 149"/>
                  <a:gd name="T64" fmla="*/ 150 w 191"/>
                  <a:gd name="T65" fmla="*/ 83 h 149"/>
                  <a:gd name="T66" fmla="*/ 127 w 191"/>
                  <a:gd name="T67" fmla="*/ 86 h 149"/>
                  <a:gd name="T68" fmla="*/ 127 w 191"/>
                  <a:gd name="T69" fmla="*/ 7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1" h="149">
                    <a:moveTo>
                      <a:pt x="127" y="79"/>
                    </a:moveTo>
                    <a:lnTo>
                      <a:pt x="129" y="62"/>
                    </a:lnTo>
                    <a:lnTo>
                      <a:pt x="125" y="40"/>
                    </a:lnTo>
                    <a:lnTo>
                      <a:pt x="120" y="26"/>
                    </a:lnTo>
                    <a:lnTo>
                      <a:pt x="114" y="16"/>
                    </a:lnTo>
                    <a:lnTo>
                      <a:pt x="106" y="8"/>
                    </a:lnTo>
                    <a:lnTo>
                      <a:pt x="96" y="2"/>
                    </a:lnTo>
                    <a:lnTo>
                      <a:pt x="84" y="0"/>
                    </a:lnTo>
                    <a:lnTo>
                      <a:pt x="70" y="2"/>
                    </a:lnTo>
                    <a:lnTo>
                      <a:pt x="52" y="8"/>
                    </a:lnTo>
                    <a:lnTo>
                      <a:pt x="36" y="17"/>
                    </a:lnTo>
                    <a:lnTo>
                      <a:pt x="23" y="34"/>
                    </a:lnTo>
                    <a:lnTo>
                      <a:pt x="12" y="51"/>
                    </a:lnTo>
                    <a:lnTo>
                      <a:pt x="3" y="74"/>
                    </a:lnTo>
                    <a:lnTo>
                      <a:pt x="0" y="96"/>
                    </a:lnTo>
                    <a:lnTo>
                      <a:pt x="1" y="119"/>
                    </a:lnTo>
                    <a:lnTo>
                      <a:pt x="4" y="133"/>
                    </a:lnTo>
                    <a:lnTo>
                      <a:pt x="12" y="142"/>
                    </a:lnTo>
                    <a:lnTo>
                      <a:pt x="25" y="146"/>
                    </a:lnTo>
                    <a:lnTo>
                      <a:pt x="42" y="149"/>
                    </a:lnTo>
                    <a:lnTo>
                      <a:pt x="62" y="148"/>
                    </a:lnTo>
                    <a:lnTo>
                      <a:pt x="80" y="142"/>
                    </a:lnTo>
                    <a:lnTo>
                      <a:pt x="94" y="133"/>
                    </a:lnTo>
                    <a:lnTo>
                      <a:pt x="109" y="118"/>
                    </a:lnTo>
                    <a:lnTo>
                      <a:pt x="120" y="107"/>
                    </a:lnTo>
                    <a:lnTo>
                      <a:pt x="144" y="106"/>
                    </a:lnTo>
                    <a:lnTo>
                      <a:pt x="165" y="109"/>
                    </a:lnTo>
                    <a:lnTo>
                      <a:pt x="179" y="112"/>
                    </a:lnTo>
                    <a:lnTo>
                      <a:pt x="189" y="109"/>
                    </a:lnTo>
                    <a:lnTo>
                      <a:pt x="191" y="99"/>
                    </a:lnTo>
                    <a:lnTo>
                      <a:pt x="188" y="87"/>
                    </a:lnTo>
                    <a:lnTo>
                      <a:pt x="174" y="83"/>
                    </a:lnTo>
                    <a:lnTo>
                      <a:pt x="150" y="83"/>
                    </a:lnTo>
                    <a:lnTo>
                      <a:pt x="127" y="86"/>
                    </a:lnTo>
                    <a:lnTo>
                      <a:pt x="127" y="79"/>
                    </a:lnTo>
                    <a:close/>
                  </a:path>
                </a:pathLst>
              </a:custGeom>
              <a:solidFill>
                <a:schemeClr val="tx2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80808"/>
                  </a:solidFill>
                </a:endParaRPr>
              </a:p>
            </p:txBody>
          </p:sp>
          <p:sp>
            <p:nvSpPr>
              <p:cNvPr id="41" name="Freeform 16"/>
              <p:cNvSpPr>
                <a:spLocks/>
              </p:cNvSpPr>
              <p:nvPr/>
            </p:nvSpPr>
            <p:spPr bwMode="auto">
              <a:xfrm>
                <a:off x="3713094" y="3424391"/>
                <a:ext cx="317500" cy="319088"/>
              </a:xfrm>
              <a:custGeom>
                <a:avLst/>
                <a:gdLst>
                  <a:gd name="T0" fmla="*/ 75 w 200"/>
                  <a:gd name="T1" fmla="*/ 15 h 201"/>
                  <a:gd name="T2" fmla="*/ 102 w 200"/>
                  <a:gd name="T3" fmla="*/ 5 h 201"/>
                  <a:gd name="T4" fmla="*/ 127 w 200"/>
                  <a:gd name="T5" fmla="*/ 0 h 201"/>
                  <a:gd name="T6" fmla="*/ 152 w 200"/>
                  <a:gd name="T7" fmla="*/ 0 h 201"/>
                  <a:gd name="T8" fmla="*/ 172 w 200"/>
                  <a:gd name="T9" fmla="*/ 7 h 201"/>
                  <a:gd name="T10" fmla="*/ 184 w 200"/>
                  <a:gd name="T11" fmla="*/ 17 h 201"/>
                  <a:gd name="T12" fmla="*/ 197 w 200"/>
                  <a:gd name="T13" fmla="*/ 31 h 201"/>
                  <a:gd name="T14" fmla="*/ 200 w 200"/>
                  <a:gd name="T15" fmla="*/ 46 h 201"/>
                  <a:gd name="T16" fmla="*/ 200 w 200"/>
                  <a:gd name="T17" fmla="*/ 61 h 201"/>
                  <a:gd name="T18" fmla="*/ 194 w 200"/>
                  <a:gd name="T19" fmla="*/ 74 h 201"/>
                  <a:gd name="T20" fmla="*/ 185 w 200"/>
                  <a:gd name="T21" fmla="*/ 84 h 201"/>
                  <a:gd name="T22" fmla="*/ 172 w 200"/>
                  <a:gd name="T23" fmla="*/ 92 h 201"/>
                  <a:gd name="T24" fmla="*/ 153 w 200"/>
                  <a:gd name="T25" fmla="*/ 96 h 201"/>
                  <a:gd name="T26" fmla="*/ 132 w 200"/>
                  <a:gd name="T27" fmla="*/ 99 h 201"/>
                  <a:gd name="T28" fmla="*/ 120 w 200"/>
                  <a:gd name="T29" fmla="*/ 104 h 201"/>
                  <a:gd name="T30" fmla="*/ 119 w 200"/>
                  <a:gd name="T31" fmla="*/ 114 h 201"/>
                  <a:gd name="T32" fmla="*/ 124 w 200"/>
                  <a:gd name="T33" fmla="*/ 126 h 201"/>
                  <a:gd name="T34" fmla="*/ 137 w 200"/>
                  <a:gd name="T35" fmla="*/ 137 h 201"/>
                  <a:gd name="T36" fmla="*/ 142 w 200"/>
                  <a:gd name="T37" fmla="*/ 150 h 201"/>
                  <a:gd name="T38" fmla="*/ 144 w 200"/>
                  <a:gd name="T39" fmla="*/ 165 h 201"/>
                  <a:gd name="T40" fmla="*/ 140 w 200"/>
                  <a:gd name="T41" fmla="*/ 181 h 201"/>
                  <a:gd name="T42" fmla="*/ 120 w 200"/>
                  <a:gd name="T43" fmla="*/ 193 h 201"/>
                  <a:gd name="T44" fmla="*/ 82 w 200"/>
                  <a:gd name="T45" fmla="*/ 198 h 201"/>
                  <a:gd name="T46" fmla="*/ 40 w 200"/>
                  <a:gd name="T47" fmla="*/ 201 h 201"/>
                  <a:gd name="T48" fmla="*/ 22 w 200"/>
                  <a:gd name="T49" fmla="*/ 193 h 201"/>
                  <a:gd name="T50" fmla="*/ 9 w 200"/>
                  <a:gd name="T51" fmla="*/ 178 h 201"/>
                  <a:gd name="T52" fmla="*/ 0 w 200"/>
                  <a:gd name="T53" fmla="*/ 150 h 201"/>
                  <a:gd name="T54" fmla="*/ 0 w 200"/>
                  <a:gd name="T55" fmla="*/ 120 h 201"/>
                  <a:gd name="T56" fmla="*/ 9 w 200"/>
                  <a:gd name="T57" fmla="*/ 89 h 201"/>
                  <a:gd name="T58" fmla="*/ 27 w 200"/>
                  <a:gd name="T59" fmla="*/ 59 h 201"/>
                  <a:gd name="T60" fmla="*/ 49 w 200"/>
                  <a:gd name="T61" fmla="*/ 36 h 201"/>
                  <a:gd name="T62" fmla="*/ 75 w 200"/>
                  <a:gd name="T63" fmla="*/ 15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0" h="201">
                    <a:moveTo>
                      <a:pt x="75" y="15"/>
                    </a:moveTo>
                    <a:lnTo>
                      <a:pt x="102" y="5"/>
                    </a:lnTo>
                    <a:lnTo>
                      <a:pt x="127" y="0"/>
                    </a:lnTo>
                    <a:lnTo>
                      <a:pt x="152" y="0"/>
                    </a:lnTo>
                    <a:lnTo>
                      <a:pt x="172" y="7"/>
                    </a:lnTo>
                    <a:lnTo>
                      <a:pt x="184" y="17"/>
                    </a:lnTo>
                    <a:lnTo>
                      <a:pt x="197" y="31"/>
                    </a:lnTo>
                    <a:lnTo>
                      <a:pt x="200" y="46"/>
                    </a:lnTo>
                    <a:lnTo>
                      <a:pt x="200" y="61"/>
                    </a:lnTo>
                    <a:lnTo>
                      <a:pt x="194" y="74"/>
                    </a:lnTo>
                    <a:lnTo>
                      <a:pt x="185" y="84"/>
                    </a:lnTo>
                    <a:lnTo>
                      <a:pt x="172" y="92"/>
                    </a:lnTo>
                    <a:lnTo>
                      <a:pt x="153" y="96"/>
                    </a:lnTo>
                    <a:lnTo>
                      <a:pt x="132" y="99"/>
                    </a:lnTo>
                    <a:lnTo>
                      <a:pt x="120" y="104"/>
                    </a:lnTo>
                    <a:lnTo>
                      <a:pt x="119" y="114"/>
                    </a:lnTo>
                    <a:lnTo>
                      <a:pt x="124" y="126"/>
                    </a:lnTo>
                    <a:lnTo>
                      <a:pt x="137" y="137"/>
                    </a:lnTo>
                    <a:lnTo>
                      <a:pt x="142" y="150"/>
                    </a:lnTo>
                    <a:lnTo>
                      <a:pt x="144" y="165"/>
                    </a:lnTo>
                    <a:lnTo>
                      <a:pt x="140" y="181"/>
                    </a:lnTo>
                    <a:lnTo>
                      <a:pt x="120" y="193"/>
                    </a:lnTo>
                    <a:lnTo>
                      <a:pt x="82" y="198"/>
                    </a:lnTo>
                    <a:lnTo>
                      <a:pt x="40" y="201"/>
                    </a:lnTo>
                    <a:lnTo>
                      <a:pt x="22" y="193"/>
                    </a:lnTo>
                    <a:lnTo>
                      <a:pt x="9" y="178"/>
                    </a:lnTo>
                    <a:lnTo>
                      <a:pt x="0" y="150"/>
                    </a:lnTo>
                    <a:lnTo>
                      <a:pt x="0" y="120"/>
                    </a:lnTo>
                    <a:lnTo>
                      <a:pt x="9" y="89"/>
                    </a:lnTo>
                    <a:lnTo>
                      <a:pt x="27" y="59"/>
                    </a:lnTo>
                    <a:lnTo>
                      <a:pt x="49" y="36"/>
                    </a:lnTo>
                    <a:lnTo>
                      <a:pt x="75" y="15"/>
                    </a:lnTo>
                    <a:close/>
                  </a:path>
                </a:pathLst>
              </a:custGeom>
              <a:solidFill>
                <a:schemeClr val="tx2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80808"/>
                  </a:solidFill>
                </a:endParaRPr>
              </a:p>
            </p:txBody>
          </p:sp>
          <p:sp>
            <p:nvSpPr>
              <p:cNvPr id="42" name="Freeform 17"/>
              <p:cNvSpPr>
                <a:spLocks/>
              </p:cNvSpPr>
              <p:nvPr/>
            </p:nvSpPr>
            <p:spPr bwMode="auto">
              <a:xfrm>
                <a:off x="4052819" y="3532341"/>
                <a:ext cx="249238" cy="460375"/>
              </a:xfrm>
              <a:custGeom>
                <a:avLst/>
                <a:gdLst>
                  <a:gd name="T0" fmla="*/ 11 w 157"/>
                  <a:gd name="T1" fmla="*/ 1 h 290"/>
                  <a:gd name="T2" fmla="*/ 37 w 157"/>
                  <a:gd name="T3" fmla="*/ 3 h 290"/>
                  <a:gd name="T4" fmla="*/ 63 w 157"/>
                  <a:gd name="T5" fmla="*/ 40 h 290"/>
                  <a:gd name="T6" fmla="*/ 93 w 157"/>
                  <a:gd name="T7" fmla="*/ 125 h 290"/>
                  <a:gd name="T8" fmla="*/ 115 w 157"/>
                  <a:gd name="T9" fmla="*/ 191 h 290"/>
                  <a:gd name="T10" fmla="*/ 143 w 157"/>
                  <a:gd name="T11" fmla="*/ 220 h 290"/>
                  <a:gd name="T12" fmla="*/ 148 w 157"/>
                  <a:gd name="T13" fmla="*/ 224 h 290"/>
                  <a:gd name="T14" fmla="*/ 153 w 157"/>
                  <a:gd name="T15" fmla="*/ 231 h 290"/>
                  <a:gd name="T16" fmla="*/ 157 w 157"/>
                  <a:gd name="T17" fmla="*/ 238 h 290"/>
                  <a:gd name="T18" fmla="*/ 157 w 157"/>
                  <a:gd name="T19" fmla="*/ 246 h 290"/>
                  <a:gd name="T20" fmla="*/ 155 w 157"/>
                  <a:gd name="T21" fmla="*/ 252 h 290"/>
                  <a:gd name="T22" fmla="*/ 153 w 157"/>
                  <a:gd name="T23" fmla="*/ 259 h 290"/>
                  <a:gd name="T24" fmla="*/ 152 w 157"/>
                  <a:gd name="T25" fmla="*/ 265 h 290"/>
                  <a:gd name="T26" fmla="*/ 149 w 157"/>
                  <a:gd name="T27" fmla="*/ 273 h 290"/>
                  <a:gd name="T28" fmla="*/ 146 w 157"/>
                  <a:gd name="T29" fmla="*/ 279 h 290"/>
                  <a:gd name="T30" fmla="*/ 140 w 157"/>
                  <a:gd name="T31" fmla="*/ 286 h 290"/>
                  <a:gd name="T32" fmla="*/ 132 w 157"/>
                  <a:gd name="T33" fmla="*/ 288 h 290"/>
                  <a:gd name="T34" fmla="*/ 125 w 157"/>
                  <a:gd name="T35" fmla="*/ 290 h 290"/>
                  <a:gd name="T36" fmla="*/ 121 w 157"/>
                  <a:gd name="T37" fmla="*/ 284 h 290"/>
                  <a:gd name="T38" fmla="*/ 118 w 157"/>
                  <a:gd name="T39" fmla="*/ 279 h 290"/>
                  <a:gd name="T40" fmla="*/ 119 w 157"/>
                  <a:gd name="T41" fmla="*/ 273 h 290"/>
                  <a:gd name="T42" fmla="*/ 121 w 157"/>
                  <a:gd name="T43" fmla="*/ 266 h 290"/>
                  <a:gd name="T44" fmla="*/ 127 w 157"/>
                  <a:gd name="T45" fmla="*/ 261 h 290"/>
                  <a:gd name="T46" fmla="*/ 128 w 157"/>
                  <a:gd name="T47" fmla="*/ 254 h 290"/>
                  <a:gd name="T48" fmla="*/ 132 w 157"/>
                  <a:gd name="T49" fmla="*/ 248 h 290"/>
                  <a:gd name="T50" fmla="*/ 133 w 157"/>
                  <a:gd name="T51" fmla="*/ 241 h 290"/>
                  <a:gd name="T52" fmla="*/ 132 w 157"/>
                  <a:gd name="T53" fmla="*/ 235 h 290"/>
                  <a:gd name="T54" fmla="*/ 127 w 157"/>
                  <a:gd name="T55" fmla="*/ 229 h 290"/>
                  <a:gd name="T56" fmla="*/ 120 w 157"/>
                  <a:gd name="T57" fmla="*/ 226 h 290"/>
                  <a:gd name="T58" fmla="*/ 113 w 157"/>
                  <a:gd name="T59" fmla="*/ 226 h 290"/>
                  <a:gd name="T60" fmla="*/ 112 w 157"/>
                  <a:gd name="T61" fmla="*/ 233 h 290"/>
                  <a:gd name="T62" fmla="*/ 108 w 157"/>
                  <a:gd name="T63" fmla="*/ 239 h 290"/>
                  <a:gd name="T64" fmla="*/ 108 w 157"/>
                  <a:gd name="T65" fmla="*/ 246 h 290"/>
                  <a:gd name="T66" fmla="*/ 104 w 157"/>
                  <a:gd name="T67" fmla="*/ 252 h 290"/>
                  <a:gd name="T68" fmla="*/ 95 w 157"/>
                  <a:gd name="T69" fmla="*/ 254 h 290"/>
                  <a:gd name="T70" fmla="*/ 88 w 157"/>
                  <a:gd name="T71" fmla="*/ 254 h 290"/>
                  <a:gd name="T72" fmla="*/ 81 w 157"/>
                  <a:gd name="T73" fmla="*/ 249 h 290"/>
                  <a:gd name="T74" fmla="*/ 79 w 157"/>
                  <a:gd name="T75" fmla="*/ 241 h 290"/>
                  <a:gd name="T76" fmla="*/ 79 w 157"/>
                  <a:gd name="T77" fmla="*/ 234 h 290"/>
                  <a:gd name="T78" fmla="*/ 82 w 157"/>
                  <a:gd name="T79" fmla="*/ 227 h 290"/>
                  <a:gd name="T80" fmla="*/ 87 w 157"/>
                  <a:gd name="T81" fmla="*/ 222 h 290"/>
                  <a:gd name="T82" fmla="*/ 92 w 157"/>
                  <a:gd name="T83" fmla="*/ 217 h 290"/>
                  <a:gd name="T84" fmla="*/ 97 w 157"/>
                  <a:gd name="T85" fmla="*/ 214 h 290"/>
                  <a:gd name="T86" fmla="*/ 88 w 157"/>
                  <a:gd name="T87" fmla="*/ 172 h 290"/>
                  <a:gd name="T88" fmla="*/ 62 w 157"/>
                  <a:gd name="T89" fmla="*/ 103 h 290"/>
                  <a:gd name="T90" fmla="*/ 25 w 157"/>
                  <a:gd name="T91" fmla="*/ 45 h 290"/>
                  <a:gd name="T92" fmla="*/ 0 w 157"/>
                  <a:gd name="T93" fmla="*/ 16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57" h="290">
                    <a:moveTo>
                      <a:pt x="0" y="7"/>
                    </a:moveTo>
                    <a:lnTo>
                      <a:pt x="11" y="1"/>
                    </a:lnTo>
                    <a:lnTo>
                      <a:pt x="24" y="0"/>
                    </a:lnTo>
                    <a:lnTo>
                      <a:pt x="37" y="3"/>
                    </a:lnTo>
                    <a:lnTo>
                      <a:pt x="47" y="13"/>
                    </a:lnTo>
                    <a:lnTo>
                      <a:pt x="63" y="40"/>
                    </a:lnTo>
                    <a:lnTo>
                      <a:pt x="78" y="79"/>
                    </a:lnTo>
                    <a:lnTo>
                      <a:pt x="93" y="125"/>
                    </a:lnTo>
                    <a:lnTo>
                      <a:pt x="104" y="166"/>
                    </a:lnTo>
                    <a:lnTo>
                      <a:pt x="115" y="191"/>
                    </a:lnTo>
                    <a:lnTo>
                      <a:pt x="131" y="209"/>
                    </a:lnTo>
                    <a:lnTo>
                      <a:pt x="143" y="220"/>
                    </a:lnTo>
                    <a:lnTo>
                      <a:pt x="145" y="223"/>
                    </a:lnTo>
                    <a:lnTo>
                      <a:pt x="148" y="224"/>
                    </a:lnTo>
                    <a:lnTo>
                      <a:pt x="151" y="227"/>
                    </a:lnTo>
                    <a:lnTo>
                      <a:pt x="153" y="231"/>
                    </a:lnTo>
                    <a:lnTo>
                      <a:pt x="155" y="234"/>
                    </a:lnTo>
                    <a:lnTo>
                      <a:pt x="157" y="238"/>
                    </a:lnTo>
                    <a:lnTo>
                      <a:pt x="157" y="241"/>
                    </a:lnTo>
                    <a:lnTo>
                      <a:pt x="157" y="246"/>
                    </a:lnTo>
                    <a:lnTo>
                      <a:pt x="155" y="249"/>
                    </a:lnTo>
                    <a:lnTo>
                      <a:pt x="155" y="252"/>
                    </a:lnTo>
                    <a:lnTo>
                      <a:pt x="155" y="256"/>
                    </a:lnTo>
                    <a:lnTo>
                      <a:pt x="153" y="259"/>
                    </a:lnTo>
                    <a:lnTo>
                      <a:pt x="153" y="262"/>
                    </a:lnTo>
                    <a:lnTo>
                      <a:pt x="152" y="265"/>
                    </a:lnTo>
                    <a:lnTo>
                      <a:pt x="150" y="269"/>
                    </a:lnTo>
                    <a:lnTo>
                      <a:pt x="149" y="273"/>
                    </a:lnTo>
                    <a:lnTo>
                      <a:pt x="147" y="276"/>
                    </a:lnTo>
                    <a:lnTo>
                      <a:pt x="146" y="279"/>
                    </a:lnTo>
                    <a:lnTo>
                      <a:pt x="143" y="282"/>
                    </a:lnTo>
                    <a:lnTo>
                      <a:pt x="140" y="286"/>
                    </a:lnTo>
                    <a:lnTo>
                      <a:pt x="136" y="286"/>
                    </a:lnTo>
                    <a:lnTo>
                      <a:pt x="132" y="288"/>
                    </a:lnTo>
                    <a:lnTo>
                      <a:pt x="128" y="290"/>
                    </a:lnTo>
                    <a:lnTo>
                      <a:pt x="125" y="290"/>
                    </a:lnTo>
                    <a:lnTo>
                      <a:pt x="122" y="288"/>
                    </a:lnTo>
                    <a:lnTo>
                      <a:pt x="121" y="284"/>
                    </a:lnTo>
                    <a:lnTo>
                      <a:pt x="118" y="282"/>
                    </a:lnTo>
                    <a:lnTo>
                      <a:pt x="118" y="279"/>
                    </a:lnTo>
                    <a:lnTo>
                      <a:pt x="117" y="276"/>
                    </a:lnTo>
                    <a:lnTo>
                      <a:pt x="119" y="273"/>
                    </a:lnTo>
                    <a:lnTo>
                      <a:pt x="121" y="269"/>
                    </a:lnTo>
                    <a:lnTo>
                      <a:pt x="121" y="266"/>
                    </a:lnTo>
                    <a:lnTo>
                      <a:pt x="125" y="264"/>
                    </a:lnTo>
                    <a:lnTo>
                      <a:pt x="127" y="261"/>
                    </a:lnTo>
                    <a:lnTo>
                      <a:pt x="128" y="258"/>
                    </a:lnTo>
                    <a:lnTo>
                      <a:pt x="128" y="254"/>
                    </a:lnTo>
                    <a:lnTo>
                      <a:pt x="130" y="251"/>
                    </a:lnTo>
                    <a:lnTo>
                      <a:pt x="132" y="248"/>
                    </a:lnTo>
                    <a:lnTo>
                      <a:pt x="133" y="244"/>
                    </a:lnTo>
                    <a:lnTo>
                      <a:pt x="133" y="241"/>
                    </a:lnTo>
                    <a:lnTo>
                      <a:pt x="133" y="238"/>
                    </a:lnTo>
                    <a:lnTo>
                      <a:pt x="132" y="235"/>
                    </a:lnTo>
                    <a:lnTo>
                      <a:pt x="130" y="232"/>
                    </a:lnTo>
                    <a:lnTo>
                      <a:pt x="127" y="229"/>
                    </a:lnTo>
                    <a:lnTo>
                      <a:pt x="123" y="227"/>
                    </a:lnTo>
                    <a:lnTo>
                      <a:pt x="120" y="226"/>
                    </a:lnTo>
                    <a:lnTo>
                      <a:pt x="117" y="224"/>
                    </a:lnTo>
                    <a:lnTo>
                      <a:pt x="113" y="226"/>
                    </a:lnTo>
                    <a:lnTo>
                      <a:pt x="112" y="229"/>
                    </a:lnTo>
                    <a:lnTo>
                      <a:pt x="112" y="233"/>
                    </a:lnTo>
                    <a:lnTo>
                      <a:pt x="110" y="236"/>
                    </a:lnTo>
                    <a:lnTo>
                      <a:pt x="108" y="239"/>
                    </a:lnTo>
                    <a:lnTo>
                      <a:pt x="108" y="242"/>
                    </a:lnTo>
                    <a:lnTo>
                      <a:pt x="108" y="246"/>
                    </a:lnTo>
                    <a:lnTo>
                      <a:pt x="107" y="250"/>
                    </a:lnTo>
                    <a:lnTo>
                      <a:pt x="104" y="252"/>
                    </a:lnTo>
                    <a:lnTo>
                      <a:pt x="98" y="253"/>
                    </a:lnTo>
                    <a:lnTo>
                      <a:pt x="95" y="254"/>
                    </a:lnTo>
                    <a:lnTo>
                      <a:pt x="91" y="254"/>
                    </a:lnTo>
                    <a:lnTo>
                      <a:pt x="88" y="254"/>
                    </a:lnTo>
                    <a:lnTo>
                      <a:pt x="84" y="251"/>
                    </a:lnTo>
                    <a:lnTo>
                      <a:pt x="81" y="249"/>
                    </a:lnTo>
                    <a:lnTo>
                      <a:pt x="80" y="244"/>
                    </a:lnTo>
                    <a:lnTo>
                      <a:pt x="79" y="241"/>
                    </a:lnTo>
                    <a:lnTo>
                      <a:pt x="79" y="237"/>
                    </a:lnTo>
                    <a:lnTo>
                      <a:pt x="79" y="234"/>
                    </a:lnTo>
                    <a:lnTo>
                      <a:pt x="80" y="231"/>
                    </a:lnTo>
                    <a:lnTo>
                      <a:pt x="82" y="227"/>
                    </a:lnTo>
                    <a:lnTo>
                      <a:pt x="83" y="224"/>
                    </a:lnTo>
                    <a:lnTo>
                      <a:pt x="87" y="222"/>
                    </a:lnTo>
                    <a:lnTo>
                      <a:pt x="89" y="219"/>
                    </a:lnTo>
                    <a:lnTo>
                      <a:pt x="92" y="217"/>
                    </a:lnTo>
                    <a:lnTo>
                      <a:pt x="95" y="217"/>
                    </a:lnTo>
                    <a:lnTo>
                      <a:pt x="97" y="214"/>
                    </a:lnTo>
                    <a:lnTo>
                      <a:pt x="100" y="199"/>
                    </a:lnTo>
                    <a:lnTo>
                      <a:pt x="88" y="172"/>
                    </a:lnTo>
                    <a:lnTo>
                      <a:pt x="75" y="136"/>
                    </a:lnTo>
                    <a:lnTo>
                      <a:pt x="62" y="103"/>
                    </a:lnTo>
                    <a:lnTo>
                      <a:pt x="44" y="73"/>
                    </a:lnTo>
                    <a:lnTo>
                      <a:pt x="25" y="45"/>
                    </a:lnTo>
                    <a:lnTo>
                      <a:pt x="7" y="28"/>
                    </a:lnTo>
                    <a:lnTo>
                      <a:pt x="0" y="16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tx2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80808"/>
                  </a:solidFill>
                </a:endParaRPr>
              </a:p>
            </p:txBody>
          </p:sp>
          <p:sp>
            <p:nvSpPr>
              <p:cNvPr id="43" name="Freeform 18"/>
              <p:cNvSpPr>
                <a:spLocks/>
              </p:cNvSpPr>
              <p:nvPr/>
            </p:nvSpPr>
            <p:spPr bwMode="auto">
              <a:xfrm>
                <a:off x="3681344" y="2983066"/>
                <a:ext cx="271463" cy="485775"/>
              </a:xfrm>
              <a:custGeom>
                <a:avLst/>
                <a:gdLst>
                  <a:gd name="T0" fmla="*/ 129 w 171"/>
                  <a:gd name="T1" fmla="*/ 302 h 306"/>
                  <a:gd name="T2" fmla="*/ 152 w 171"/>
                  <a:gd name="T3" fmla="*/ 302 h 306"/>
                  <a:gd name="T4" fmla="*/ 168 w 171"/>
                  <a:gd name="T5" fmla="*/ 287 h 306"/>
                  <a:gd name="T6" fmla="*/ 170 w 171"/>
                  <a:gd name="T7" fmla="*/ 236 h 306"/>
                  <a:gd name="T8" fmla="*/ 161 w 171"/>
                  <a:gd name="T9" fmla="*/ 172 h 306"/>
                  <a:gd name="T10" fmla="*/ 129 w 171"/>
                  <a:gd name="T11" fmla="*/ 107 h 306"/>
                  <a:gd name="T12" fmla="*/ 97 w 171"/>
                  <a:gd name="T13" fmla="*/ 68 h 306"/>
                  <a:gd name="T14" fmla="*/ 88 w 171"/>
                  <a:gd name="T15" fmla="*/ 47 h 306"/>
                  <a:gd name="T16" fmla="*/ 90 w 171"/>
                  <a:gd name="T17" fmla="*/ 40 h 306"/>
                  <a:gd name="T18" fmla="*/ 94 w 171"/>
                  <a:gd name="T19" fmla="*/ 35 h 306"/>
                  <a:gd name="T20" fmla="*/ 101 w 171"/>
                  <a:gd name="T21" fmla="*/ 32 h 306"/>
                  <a:gd name="T22" fmla="*/ 108 w 171"/>
                  <a:gd name="T23" fmla="*/ 29 h 306"/>
                  <a:gd name="T24" fmla="*/ 113 w 171"/>
                  <a:gd name="T25" fmla="*/ 22 h 306"/>
                  <a:gd name="T26" fmla="*/ 116 w 171"/>
                  <a:gd name="T27" fmla="*/ 15 h 306"/>
                  <a:gd name="T28" fmla="*/ 116 w 171"/>
                  <a:gd name="T29" fmla="*/ 9 h 306"/>
                  <a:gd name="T30" fmla="*/ 113 w 171"/>
                  <a:gd name="T31" fmla="*/ 3 h 306"/>
                  <a:gd name="T32" fmla="*/ 106 w 171"/>
                  <a:gd name="T33" fmla="*/ 0 h 306"/>
                  <a:gd name="T34" fmla="*/ 99 w 171"/>
                  <a:gd name="T35" fmla="*/ 2 h 306"/>
                  <a:gd name="T36" fmla="*/ 93 w 171"/>
                  <a:gd name="T37" fmla="*/ 7 h 306"/>
                  <a:gd name="T38" fmla="*/ 89 w 171"/>
                  <a:gd name="T39" fmla="*/ 12 h 306"/>
                  <a:gd name="T40" fmla="*/ 86 w 171"/>
                  <a:gd name="T41" fmla="*/ 19 h 306"/>
                  <a:gd name="T42" fmla="*/ 82 w 171"/>
                  <a:gd name="T43" fmla="*/ 25 h 306"/>
                  <a:gd name="T44" fmla="*/ 77 w 171"/>
                  <a:gd name="T45" fmla="*/ 32 h 306"/>
                  <a:gd name="T46" fmla="*/ 71 w 171"/>
                  <a:gd name="T47" fmla="*/ 35 h 306"/>
                  <a:gd name="T48" fmla="*/ 64 w 171"/>
                  <a:gd name="T49" fmla="*/ 33 h 306"/>
                  <a:gd name="T50" fmla="*/ 60 w 171"/>
                  <a:gd name="T51" fmla="*/ 27 h 306"/>
                  <a:gd name="T52" fmla="*/ 60 w 171"/>
                  <a:gd name="T53" fmla="*/ 20 h 306"/>
                  <a:gd name="T54" fmla="*/ 59 w 171"/>
                  <a:gd name="T55" fmla="*/ 12 h 306"/>
                  <a:gd name="T56" fmla="*/ 52 w 171"/>
                  <a:gd name="T57" fmla="*/ 9 h 306"/>
                  <a:gd name="T58" fmla="*/ 44 w 171"/>
                  <a:gd name="T59" fmla="*/ 8 h 306"/>
                  <a:gd name="T60" fmla="*/ 38 w 171"/>
                  <a:gd name="T61" fmla="*/ 12 h 306"/>
                  <a:gd name="T62" fmla="*/ 36 w 171"/>
                  <a:gd name="T63" fmla="*/ 18 h 306"/>
                  <a:gd name="T64" fmla="*/ 34 w 171"/>
                  <a:gd name="T65" fmla="*/ 25 h 306"/>
                  <a:gd name="T66" fmla="*/ 35 w 171"/>
                  <a:gd name="T67" fmla="*/ 32 h 306"/>
                  <a:gd name="T68" fmla="*/ 41 w 171"/>
                  <a:gd name="T69" fmla="*/ 36 h 306"/>
                  <a:gd name="T70" fmla="*/ 47 w 171"/>
                  <a:gd name="T71" fmla="*/ 40 h 306"/>
                  <a:gd name="T72" fmla="*/ 50 w 171"/>
                  <a:gd name="T73" fmla="*/ 47 h 306"/>
                  <a:gd name="T74" fmla="*/ 47 w 171"/>
                  <a:gd name="T75" fmla="*/ 53 h 306"/>
                  <a:gd name="T76" fmla="*/ 41 w 171"/>
                  <a:gd name="T77" fmla="*/ 57 h 306"/>
                  <a:gd name="T78" fmla="*/ 35 w 171"/>
                  <a:gd name="T79" fmla="*/ 59 h 306"/>
                  <a:gd name="T80" fmla="*/ 26 w 171"/>
                  <a:gd name="T81" fmla="*/ 59 h 306"/>
                  <a:gd name="T82" fmla="*/ 18 w 171"/>
                  <a:gd name="T83" fmla="*/ 59 h 306"/>
                  <a:gd name="T84" fmla="*/ 12 w 171"/>
                  <a:gd name="T85" fmla="*/ 59 h 306"/>
                  <a:gd name="T86" fmla="*/ 5 w 171"/>
                  <a:gd name="T87" fmla="*/ 62 h 306"/>
                  <a:gd name="T88" fmla="*/ 0 w 171"/>
                  <a:gd name="T89" fmla="*/ 67 h 306"/>
                  <a:gd name="T90" fmla="*/ 1 w 171"/>
                  <a:gd name="T91" fmla="*/ 74 h 306"/>
                  <a:gd name="T92" fmla="*/ 10 w 171"/>
                  <a:gd name="T93" fmla="*/ 77 h 306"/>
                  <a:gd name="T94" fmla="*/ 17 w 171"/>
                  <a:gd name="T95" fmla="*/ 79 h 306"/>
                  <a:gd name="T96" fmla="*/ 24 w 171"/>
                  <a:gd name="T97" fmla="*/ 80 h 306"/>
                  <a:gd name="T98" fmla="*/ 30 w 171"/>
                  <a:gd name="T99" fmla="*/ 81 h 306"/>
                  <a:gd name="T100" fmla="*/ 38 w 171"/>
                  <a:gd name="T101" fmla="*/ 79 h 306"/>
                  <a:gd name="T102" fmla="*/ 47 w 171"/>
                  <a:gd name="T103" fmla="*/ 74 h 306"/>
                  <a:gd name="T104" fmla="*/ 54 w 171"/>
                  <a:gd name="T105" fmla="*/ 71 h 306"/>
                  <a:gd name="T106" fmla="*/ 61 w 171"/>
                  <a:gd name="T107" fmla="*/ 69 h 306"/>
                  <a:gd name="T108" fmla="*/ 94 w 171"/>
                  <a:gd name="T109" fmla="*/ 96 h 306"/>
                  <a:gd name="T110" fmla="*/ 127 w 171"/>
                  <a:gd name="T111" fmla="*/ 152 h 306"/>
                  <a:gd name="T112" fmla="*/ 140 w 171"/>
                  <a:gd name="T113" fmla="*/ 222 h 306"/>
                  <a:gd name="T114" fmla="*/ 129 w 171"/>
                  <a:gd name="T115" fmla="*/ 282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71" h="306">
                    <a:moveTo>
                      <a:pt x="127" y="295"/>
                    </a:moveTo>
                    <a:lnTo>
                      <a:pt x="129" y="302"/>
                    </a:lnTo>
                    <a:lnTo>
                      <a:pt x="139" y="306"/>
                    </a:lnTo>
                    <a:lnTo>
                      <a:pt x="152" y="302"/>
                    </a:lnTo>
                    <a:lnTo>
                      <a:pt x="163" y="299"/>
                    </a:lnTo>
                    <a:lnTo>
                      <a:pt x="168" y="287"/>
                    </a:lnTo>
                    <a:lnTo>
                      <a:pt x="171" y="265"/>
                    </a:lnTo>
                    <a:lnTo>
                      <a:pt x="170" y="236"/>
                    </a:lnTo>
                    <a:lnTo>
                      <a:pt x="166" y="199"/>
                    </a:lnTo>
                    <a:lnTo>
                      <a:pt x="161" y="172"/>
                    </a:lnTo>
                    <a:lnTo>
                      <a:pt x="148" y="137"/>
                    </a:lnTo>
                    <a:lnTo>
                      <a:pt x="129" y="107"/>
                    </a:lnTo>
                    <a:lnTo>
                      <a:pt x="109" y="86"/>
                    </a:lnTo>
                    <a:lnTo>
                      <a:pt x="97" y="68"/>
                    </a:lnTo>
                    <a:lnTo>
                      <a:pt x="90" y="55"/>
                    </a:lnTo>
                    <a:lnTo>
                      <a:pt x="88" y="47"/>
                    </a:lnTo>
                    <a:lnTo>
                      <a:pt x="90" y="44"/>
                    </a:lnTo>
                    <a:lnTo>
                      <a:pt x="90" y="40"/>
                    </a:lnTo>
                    <a:lnTo>
                      <a:pt x="93" y="38"/>
                    </a:lnTo>
                    <a:lnTo>
                      <a:pt x="94" y="35"/>
                    </a:lnTo>
                    <a:lnTo>
                      <a:pt x="98" y="33"/>
                    </a:lnTo>
                    <a:lnTo>
                      <a:pt x="101" y="32"/>
                    </a:lnTo>
                    <a:lnTo>
                      <a:pt x="104" y="30"/>
                    </a:lnTo>
                    <a:lnTo>
                      <a:pt x="108" y="29"/>
                    </a:lnTo>
                    <a:lnTo>
                      <a:pt x="109" y="25"/>
                    </a:lnTo>
                    <a:lnTo>
                      <a:pt x="113" y="22"/>
                    </a:lnTo>
                    <a:lnTo>
                      <a:pt x="115" y="19"/>
                    </a:lnTo>
                    <a:lnTo>
                      <a:pt x="116" y="15"/>
                    </a:lnTo>
                    <a:lnTo>
                      <a:pt x="116" y="12"/>
                    </a:lnTo>
                    <a:lnTo>
                      <a:pt x="116" y="9"/>
                    </a:lnTo>
                    <a:lnTo>
                      <a:pt x="116" y="6"/>
                    </a:lnTo>
                    <a:lnTo>
                      <a:pt x="113" y="3"/>
                    </a:lnTo>
                    <a:lnTo>
                      <a:pt x="109" y="0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99" y="2"/>
                    </a:lnTo>
                    <a:lnTo>
                      <a:pt x="97" y="5"/>
                    </a:lnTo>
                    <a:lnTo>
                      <a:pt x="93" y="7"/>
                    </a:lnTo>
                    <a:lnTo>
                      <a:pt x="92" y="10"/>
                    </a:lnTo>
                    <a:lnTo>
                      <a:pt x="89" y="12"/>
                    </a:lnTo>
                    <a:lnTo>
                      <a:pt x="87" y="15"/>
                    </a:lnTo>
                    <a:lnTo>
                      <a:pt x="86" y="19"/>
                    </a:lnTo>
                    <a:lnTo>
                      <a:pt x="84" y="22"/>
                    </a:lnTo>
                    <a:lnTo>
                      <a:pt x="82" y="25"/>
                    </a:lnTo>
                    <a:lnTo>
                      <a:pt x="81" y="29"/>
                    </a:lnTo>
                    <a:lnTo>
                      <a:pt x="77" y="32"/>
                    </a:lnTo>
                    <a:lnTo>
                      <a:pt x="74" y="34"/>
                    </a:lnTo>
                    <a:lnTo>
                      <a:pt x="71" y="35"/>
                    </a:lnTo>
                    <a:lnTo>
                      <a:pt x="67" y="35"/>
                    </a:lnTo>
                    <a:lnTo>
                      <a:pt x="64" y="33"/>
                    </a:lnTo>
                    <a:lnTo>
                      <a:pt x="60" y="30"/>
                    </a:lnTo>
                    <a:lnTo>
                      <a:pt x="60" y="27"/>
                    </a:lnTo>
                    <a:lnTo>
                      <a:pt x="60" y="23"/>
                    </a:lnTo>
                    <a:lnTo>
                      <a:pt x="60" y="20"/>
                    </a:lnTo>
                    <a:lnTo>
                      <a:pt x="60" y="15"/>
                    </a:lnTo>
                    <a:lnTo>
                      <a:pt x="59" y="12"/>
                    </a:lnTo>
                    <a:lnTo>
                      <a:pt x="55" y="10"/>
                    </a:lnTo>
                    <a:lnTo>
                      <a:pt x="52" y="9"/>
                    </a:lnTo>
                    <a:lnTo>
                      <a:pt x="49" y="8"/>
                    </a:lnTo>
                    <a:lnTo>
                      <a:pt x="44" y="8"/>
                    </a:lnTo>
                    <a:lnTo>
                      <a:pt x="41" y="9"/>
                    </a:lnTo>
                    <a:lnTo>
                      <a:pt x="38" y="12"/>
                    </a:lnTo>
                    <a:lnTo>
                      <a:pt x="37" y="15"/>
                    </a:lnTo>
                    <a:lnTo>
                      <a:pt x="36" y="18"/>
                    </a:lnTo>
                    <a:lnTo>
                      <a:pt x="36" y="22"/>
                    </a:lnTo>
                    <a:lnTo>
                      <a:pt x="34" y="25"/>
                    </a:lnTo>
                    <a:lnTo>
                      <a:pt x="34" y="29"/>
                    </a:lnTo>
                    <a:lnTo>
                      <a:pt x="35" y="32"/>
                    </a:lnTo>
                    <a:lnTo>
                      <a:pt x="38" y="34"/>
                    </a:lnTo>
                    <a:lnTo>
                      <a:pt x="41" y="36"/>
                    </a:lnTo>
                    <a:lnTo>
                      <a:pt x="44" y="39"/>
                    </a:lnTo>
                    <a:lnTo>
                      <a:pt x="47" y="40"/>
                    </a:lnTo>
                    <a:lnTo>
                      <a:pt x="50" y="44"/>
                    </a:lnTo>
                    <a:lnTo>
                      <a:pt x="50" y="47"/>
                    </a:lnTo>
                    <a:lnTo>
                      <a:pt x="50" y="50"/>
                    </a:lnTo>
                    <a:lnTo>
                      <a:pt x="47" y="53"/>
                    </a:lnTo>
                    <a:lnTo>
                      <a:pt x="44" y="55"/>
                    </a:lnTo>
                    <a:lnTo>
                      <a:pt x="41" y="57"/>
                    </a:lnTo>
                    <a:lnTo>
                      <a:pt x="38" y="59"/>
                    </a:lnTo>
                    <a:lnTo>
                      <a:pt x="35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9"/>
                    </a:lnTo>
                    <a:lnTo>
                      <a:pt x="18" y="59"/>
                    </a:lnTo>
                    <a:lnTo>
                      <a:pt x="15" y="59"/>
                    </a:lnTo>
                    <a:lnTo>
                      <a:pt x="12" y="59"/>
                    </a:lnTo>
                    <a:lnTo>
                      <a:pt x="9" y="59"/>
                    </a:lnTo>
                    <a:lnTo>
                      <a:pt x="5" y="62"/>
                    </a:lnTo>
                    <a:lnTo>
                      <a:pt x="2" y="64"/>
                    </a:lnTo>
                    <a:lnTo>
                      <a:pt x="0" y="67"/>
                    </a:lnTo>
                    <a:lnTo>
                      <a:pt x="0" y="70"/>
                    </a:lnTo>
                    <a:lnTo>
                      <a:pt x="1" y="74"/>
                    </a:lnTo>
                    <a:lnTo>
                      <a:pt x="5" y="75"/>
                    </a:lnTo>
                    <a:lnTo>
                      <a:pt x="10" y="77"/>
                    </a:lnTo>
                    <a:lnTo>
                      <a:pt x="14" y="79"/>
                    </a:lnTo>
                    <a:lnTo>
                      <a:pt x="17" y="79"/>
                    </a:lnTo>
                    <a:lnTo>
                      <a:pt x="20" y="80"/>
                    </a:lnTo>
                    <a:lnTo>
                      <a:pt x="24" y="80"/>
                    </a:lnTo>
                    <a:lnTo>
                      <a:pt x="27" y="81"/>
                    </a:lnTo>
                    <a:lnTo>
                      <a:pt x="30" y="81"/>
                    </a:lnTo>
                    <a:lnTo>
                      <a:pt x="34" y="80"/>
                    </a:lnTo>
                    <a:lnTo>
                      <a:pt x="38" y="79"/>
                    </a:lnTo>
                    <a:lnTo>
                      <a:pt x="42" y="77"/>
                    </a:lnTo>
                    <a:lnTo>
                      <a:pt x="47" y="74"/>
                    </a:lnTo>
                    <a:lnTo>
                      <a:pt x="51" y="72"/>
                    </a:lnTo>
                    <a:lnTo>
                      <a:pt x="54" y="71"/>
                    </a:lnTo>
                    <a:lnTo>
                      <a:pt x="57" y="71"/>
                    </a:lnTo>
                    <a:lnTo>
                      <a:pt x="61" y="69"/>
                    </a:lnTo>
                    <a:lnTo>
                      <a:pt x="74" y="72"/>
                    </a:lnTo>
                    <a:lnTo>
                      <a:pt x="94" y="96"/>
                    </a:lnTo>
                    <a:lnTo>
                      <a:pt x="115" y="125"/>
                    </a:lnTo>
                    <a:lnTo>
                      <a:pt x="127" y="152"/>
                    </a:lnTo>
                    <a:lnTo>
                      <a:pt x="136" y="182"/>
                    </a:lnTo>
                    <a:lnTo>
                      <a:pt x="140" y="222"/>
                    </a:lnTo>
                    <a:lnTo>
                      <a:pt x="137" y="257"/>
                    </a:lnTo>
                    <a:lnTo>
                      <a:pt x="129" y="282"/>
                    </a:lnTo>
                    <a:lnTo>
                      <a:pt x="127" y="295"/>
                    </a:lnTo>
                    <a:close/>
                  </a:path>
                </a:pathLst>
              </a:custGeom>
              <a:solidFill>
                <a:schemeClr val="tx2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80808"/>
                  </a:solidFill>
                </a:endParaRPr>
              </a:p>
            </p:txBody>
          </p:sp>
          <p:sp>
            <p:nvSpPr>
              <p:cNvPr id="44" name="Freeform 19"/>
              <p:cNvSpPr>
                <a:spLocks/>
              </p:cNvSpPr>
              <p:nvPr/>
            </p:nvSpPr>
            <p:spPr bwMode="auto">
              <a:xfrm>
                <a:off x="3771832" y="3719666"/>
                <a:ext cx="492125" cy="327025"/>
              </a:xfrm>
              <a:custGeom>
                <a:avLst/>
                <a:gdLst>
                  <a:gd name="T0" fmla="*/ 12 w 310"/>
                  <a:gd name="T1" fmla="*/ 6 h 206"/>
                  <a:gd name="T2" fmla="*/ 40 w 310"/>
                  <a:gd name="T3" fmla="*/ 0 h 206"/>
                  <a:gd name="T4" fmla="*/ 70 w 310"/>
                  <a:gd name="T5" fmla="*/ 5 h 206"/>
                  <a:gd name="T6" fmla="*/ 84 w 310"/>
                  <a:gd name="T7" fmla="*/ 13 h 206"/>
                  <a:gd name="T8" fmla="*/ 107 w 310"/>
                  <a:gd name="T9" fmla="*/ 21 h 206"/>
                  <a:gd name="T10" fmla="*/ 148 w 310"/>
                  <a:gd name="T11" fmla="*/ 21 h 206"/>
                  <a:gd name="T12" fmla="*/ 182 w 310"/>
                  <a:gd name="T13" fmla="*/ 18 h 206"/>
                  <a:gd name="T14" fmla="*/ 195 w 310"/>
                  <a:gd name="T15" fmla="*/ 18 h 206"/>
                  <a:gd name="T16" fmla="*/ 205 w 310"/>
                  <a:gd name="T17" fmla="*/ 22 h 206"/>
                  <a:gd name="T18" fmla="*/ 208 w 310"/>
                  <a:gd name="T19" fmla="*/ 33 h 206"/>
                  <a:gd name="T20" fmla="*/ 198 w 310"/>
                  <a:gd name="T21" fmla="*/ 53 h 206"/>
                  <a:gd name="T22" fmla="*/ 192 w 310"/>
                  <a:gd name="T23" fmla="*/ 78 h 206"/>
                  <a:gd name="T24" fmla="*/ 187 w 310"/>
                  <a:gd name="T25" fmla="*/ 108 h 206"/>
                  <a:gd name="T26" fmla="*/ 192 w 310"/>
                  <a:gd name="T27" fmla="*/ 132 h 206"/>
                  <a:gd name="T28" fmla="*/ 203 w 310"/>
                  <a:gd name="T29" fmla="*/ 150 h 206"/>
                  <a:gd name="T30" fmla="*/ 217 w 310"/>
                  <a:gd name="T31" fmla="*/ 161 h 206"/>
                  <a:gd name="T32" fmla="*/ 231 w 310"/>
                  <a:gd name="T33" fmla="*/ 165 h 206"/>
                  <a:gd name="T34" fmla="*/ 245 w 310"/>
                  <a:gd name="T35" fmla="*/ 159 h 206"/>
                  <a:gd name="T36" fmla="*/ 264 w 310"/>
                  <a:gd name="T37" fmla="*/ 134 h 206"/>
                  <a:gd name="T38" fmla="*/ 279 w 310"/>
                  <a:gd name="T39" fmla="*/ 119 h 206"/>
                  <a:gd name="T40" fmla="*/ 283 w 310"/>
                  <a:gd name="T41" fmla="*/ 118 h 206"/>
                  <a:gd name="T42" fmla="*/ 294 w 310"/>
                  <a:gd name="T43" fmla="*/ 113 h 206"/>
                  <a:gd name="T44" fmla="*/ 310 w 310"/>
                  <a:gd name="T45" fmla="*/ 126 h 206"/>
                  <a:gd name="T46" fmla="*/ 304 w 310"/>
                  <a:gd name="T47" fmla="*/ 144 h 206"/>
                  <a:gd name="T48" fmla="*/ 274 w 310"/>
                  <a:gd name="T49" fmla="*/ 168 h 206"/>
                  <a:gd name="T50" fmla="*/ 246 w 310"/>
                  <a:gd name="T51" fmla="*/ 194 h 206"/>
                  <a:gd name="T52" fmla="*/ 230 w 310"/>
                  <a:gd name="T53" fmla="*/ 204 h 206"/>
                  <a:gd name="T54" fmla="*/ 226 w 310"/>
                  <a:gd name="T55" fmla="*/ 206 h 206"/>
                  <a:gd name="T56" fmla="*/ 211 w 310"/>
                  <a:gd name="T57" fmla="*/ 201 h 206"/>
                  <a:gd name="T58" fmla="*/ 208 w 310"/>
                  <a:gd name="T59" fmla="*/ 201 h 206"/>
                  <a:gd name="T60" fmla="*/ 184 w 310"/>
                  <a:gd name="T61" fmla="*/ 169 h 206"/>
                  <a:gd name="T62" fmla="*/ 171 w 310"/>
                  <a:gd name="T63" fmla="*/ 138 h 206"/>
                  <a:gd name="T64" fmla="*/ 168 w 310"/>
                  <a:gd name="T65" fmla="*/ 103 h 206"/>
                  <a:gd name="T66" fmla="*/ 168 w 310"/>
                  <a:gd name="T67" fmla="*/ 66 h 206"/>
                  <a:gd name="T68" fmla="*/ 163 w 310"/>
                  <a:gd name="T69" fmla="*/ 48 h 206"/>
                  <a:gd name="T70" fmla="*/ 153 w 310"/>
                  <a:gd name="T71" fmla="*/ 45 h 206"/>
                  <a:gd name="T72" fmla="*/ 109 w 310"/>
                  <a:gd name="T73" fmla="*/ 46 h 206"/>
                  <a:gd name="T74" fmla="*/ 70 w 310"/>
                  <a:gd name="T75" fmla="*/ 46 h 206"/>
                  <a:gd name="T76" fmla="*/ 40 w 310"/>
                  <a:gd name="T77" fmla="*/ 43 h 206"/>
                  <a:gd name="T78" fmla="*/ 19 w 310"/>
                  <a:gd name="T79" fmla="*/ 38 h 206"/>
                  <a:gd name="T80" fmla="*/ 6 w 310"/>
                  <a:gd name="T81" fmla="*/ 26 h 206"/>
                  <a:gd name="T82" fmla="*/ 0 w 310"/>
                  <a:gd name="T83" fmla="*/ 15 h 206"/>
                  <a:gd name="T84" fmla="*/ 4 w 310"/>
                  <a:gd name="T85" fmla="*/ 8 h 206"/>
                  <a:gd name="T86" fmla="*/ 12 w 310"/>
                  <a:gd name="T87" fmla="*/ 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10" h="206">
                    <a:moveTo>
                      <a:pt x="12" y="6"/>
                    </a:moveTo>
                    <a:lnTo>
                      <a:pt x="40" y="0"/>
                    </a:lnTo>
                    <a:lnTo>
                      <a:pt x="70" y="5"/>
                    </a:lnTo>
                    <a:lnTo>
                      <a:pt x="84" y="13"/>
                    </a:lnTo>
                    <a:lnTo>
                      <a:pt x="107" y="21"/>
                    </a:lnTo>
                    <a:lnTo>
                      <a:pt x="148" y="21"/>
                    </a:lnTo>
                    <a:lnTo>
                      <a:pt x="182" y="18"/>
                    </a:lnTo>
                    <a:lnTo>
                      <a:pt x="195" y="18"/>
                    </a:lnTo>
                    <a:lnTo>
                      <a:pt x="205" y="22"/>
                    </a:lnTo>
                    <a:lnTo>
                      <a:pt x="208" y="33"/>
                    </a:lnTo>
                    <a:lnTo>
                      <a:pt x="198" y="53"/>
                    </a:lnTo>
                    <a:lnTo>
                      <a:pt x="192" y="78"/>
                    </a:lnTo>
                    <a:lnTo>
                      <a:pt x="187" y="108"/>
                    </a:lnTo>
                    <a:lnTo>
                      <a:pt x="192" y="132"/>
                    </a:lnTo>
                    <a:lnTo>
                      <a:pt x="203" y="150"/>
                    </a:lnTo>
                    <a:lnTo>
                      <a:pt x="217" y="161"/>
                    </a:lnTo>
                    <a:lnTo>
                      <a:pt x="231" y="165"/>
                    </a:lnTo>
                    <a:lnTo>
                      <a:pt x="245" y="159"/>
                    </a:lnTo>
                    <a:lnTo>
                      <a:pt x="264" y="134"/>
                    </a:lnTo>
                    <a:lnTo>
                      <a:pt x="279" y="119"/>
                    </a:lnTo>
                    <a:lnTo>
                      <a:pt x="283" y="118"/>
                    </a:lnTo>
                    <a:lnTo>
                      <a:pt x="294" y="113"/>
                    </a:lnTo>
                    <a:lnTo>
                      <a:pt x="310" y="126"/>
                    </a:lnTo>
                    <a:lnTo>
                      <a:pt x="304" y="144"/>
                    </a:lnTo>
                    <a:lnTo>
                      <a:pt x="274" y="168"/>
                    </a:lnTo>
                    <a:lnTo>
                      <a:pt x="246" y="194"/>
                    </a:lnTo>
                    <a:lnTo>
                      <a:pt x="230" y="204"/>
                    </a:lnTo>
                    <a:lnTo>
                      <a:pt x="226" y="206"/>
                    </a:lnTo>
                    <a:lnTo>
                      <a:pt x="211" y="201"/>
                    </a:lnTo>
                    <a:lnTo>
                      <a:pt x="208" y="201"/>
                    </a:lnTo>
                    <a:lnTo>
                      <a:pt x="184" y="169"/>
                    </a:lnTo>
                    <a:lnTo>
                      <a:pt x="171" y="138"/>
                    </a:lnTo>
                    <a:lnTo>
                      <a:pt x="168" y="103"/>
                    </a:lnTo>
                    <a:lnTo>
                      <a:pt x="168" y="66"/>
                    </a:lnTo>
                    <a:lnTo>
                      <a:pt x="163" y="48"/>
                    </a:lnTo>
                    <a:lnTo>
                      <a:pt x="153" y="45"/>
                    </a:lnTo>
                    <a:lnTo>
                      <a:pt x="109" y="46"/>
                    </a:lnTo>
                    <a:lnTo>
                      <a:pt x="70" y="46"/>
                    </a:lnTo>
                    <a:lnTo>
                      <a:pt x="40" y="43"/>
                    </a:lnTo>
                    <a:lnTo>
                      <a:pt x="19" y="38"/>
                    </a:lnTo>
                    <a:lnTo>
                      <a:pt x="6" y="26"/>
                    </a:lnTo>
                    <a:lnTo>
                      <a:pt x="0" y="15"/>
                    </a:lnTo>
                    <a:lnTo>
                      <a:pt x="4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chemeClr val="tx2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80808"/>
                  </a:solidFill>
                </a:endParaRPr>
              </a:p>
            </p:txBody>
          </p:sp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>
                <a:off x="3711507" y="3643466"/>
                <a:ext cx="492125" cy="442913"/>
              </a:xfrm>
              <a:custGeom>
                <a:avLst/>
                <a:gdLst>
                  <a:gd name="T0" fmla="*/ 14 w 310"/>
                  <a:gd name="T1" fmla="*/ 0 h 279"/>
                  <a:gd name="T2" fmla="*/ 5 w 310"/>
                  <a:gd name="T3" fmla="*/ 15 h 279"/>
                  <a:gd name="T4" fmla="*/ 0 w 310"/>
                  <a:gd name="T5" fmla="*/ 33 h 279"/>
                  <a:gd name="T6" fmla="*/ 0 w 310"/>
                  <a:gd name="T7" fmla="*/ 55 h 279"/>
                  <a:gd name="T8" fmla="*/ 7 w 310"/>
                  <a:gd name="T9" fmla="*/ 77 h 279"/>
                  <a:gd name="T10" fmla="*/ 20 w 310"/>
                  <a:gd name="T11" fmla="*/ 97 h 279"/>
                  <a:gd name="T12" fmla="*/ 47 w 310"/>
                  <a:gd name="T13" fmla="*/ 120 h 279"/>
                  <a:gd name="T14" fmla="*/ 83 w 310"/>
                  <a:gd name="T15" fmla="*/ 147 h 279"/>
                  <a:gd name="T16" fmla="*/ 115 w 310"/>
                  <a:gd name="T17" fmla="*/ 165 h 279"/>
                  <a:gd name="T18" fmla="*/ 147 w 310"/>
                  <a:gd name="T19" fmla="*/ 183 h 279"/>
                  <a:gd name="T20" fmla="*/ 171 w 310"/>
                  <a:gd name="T21" fmla="*/ 205 h 279"/>
                  <a:gd name="T22" fmla="*/ 191 w 310"/>
                  <a:gd name="T23" fmla="*/ 224 h 279"/>
                  <a:gd name="T24" fmla="*/ 206 w 310"/>
                  <a:gd name="T25" fmla="*/ 242 h 279"/>
                  <a:gd name="T26" fmla="*/ 213 w 310"/>
                  <a:gd name="T27" fmla="*/ 264 h 279"/>
                  <a:gd name="T28" fmla="*/ 219 w 310"/>
                  <a:gd name="T29" fmla="*/ 275 h 279"/>
                  <a:gd name="T30" fmla="*/ 228 w 310"/>
                  <a:gd name="T31" fmla="*/ 279 h 279"/>
                  <a:gd name="T32" fmla="*/ 238 w 310"/>
                  <a:gd name="T33" fmla="*/ 276 h 279"/>
                  <a:gd name="T34" fmla="*/ 248 w 310"/>
                  <a:gd name="T35" fmla="*/ 266 h 279"/>
                  <a:gd name="T36" fmla="*/ 258 w 310"/>
                  <a:gd name="T37" fmla="*/ 247 h 279"/>
                  <a:gd name="T38" fmla="*/ 273 w 310"/>
                  <a:gd name="T39" fmla="*/ 227 h 279"/>
                  <a:gd name="T40" fmla="*/ 299 w 310"/>
                  <a:gd name="T41" fmla="*/ 214 h 279"/>
                  <a:gd name="T42" fmla="*/ 310 w 310"/>
                  <a:gd name="T43" fmla="*/ 204 h 279"/>
                  <a:gd name="T44" fmla="*/ 310 w 310"/>
                  <a:gd name="T45" fmla="*/ 194 h 279"/>
                  <a:gd name="T46" fmla="*/ 300 w 310"/>
                  <a:gd name="T47" fmla="*/ 184 h 279"/>
                  <a:gd name="T48" fmla="*/ 276 w 310"/>
                  <a:gd name="T49" fmla="*/ 194 h 279"/>
                  <a:gd name="T50" fmla="*/ 258 w 310"/>
                  <a:gd name="T51" fmla="*/ 210 h 279"/>
                  <a:gd name="T52" fmla="*/ 243 w 310"/>
                  <a:gd name="T53" fmla="*/ 233 h 279"/>
                  <a:gd name="T54" fmla="*/ 232 w 310"/>
                  <a:gd name="T55" fmla="*/ 240 h 279"/>
                  <a:gd name="T56" fmla="*/ 223 w 310"/>
                  <a:gd name="T57" fmla="*/ 233 h 279"/>
                  <a:gd name="T58" fmla="*/ 210 w 310"/>
                  <a:gd name="T59" fmla="*/ 212 h 279"/>
                  <a:gd name="T60" fmla="*/ 192 w 310"/>
                  <a:gd name="T61" fmla="*/ 190 h 279"/>
                  <a:gd name="T62" fmla="*/ 167 w 310"/>
                  <a:gd name="T63" fmla="*/ 169 h 279"/>
                  <a:gd name="T64" fmla="*/ 143 w 310"/>
                  <a:gd name="T65" fmla="*/ 153 h 279"/>
                  <a:gd name="T66" fmla="*/ 113 w 310"/>
                  <a:gd name="T67" fmla="*/ 133 h 279"/>
                  <a:gd name="T68" fmla="*/ 92 w 310"/>
                  <a:gd name="T69" fmla="*/ 118 h 279"/>
                  <a:gd name="T70" fmla="*/ 75 w 310"/>
                  <a:gd name="T71" fmla="*/ 101 h 279"/>
                  <a:gd name="T72" fmla="*/ 56 w 310"/>
                  <a:gd name="T73" fmla="*/ 75 h 279"/>
                  <a:gd name="T74" fmla="*/ 41 w 310"/>
                  <a:gd name="T75" fmla="*/ 40 h 279"/>
                  <a:gd name="T76" fmla="*/ 27 w 310"/>
                  <a:gd name="T77" fmla="*/ 13 h 279"/>
                  <a:gd name="T78" fmla="*/ 14 w 310"/>
                  <a:gd name="T79" fmla="*/ 0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0" h="279">
                    <a:moveTo>
                      <a:pt x="14" y="0"/>
                    </a:moveTo>
                    <a:lnTo>
                      <a:pt x="5" y="15"/>
                    </a:lnTo>
                    <a:lnTo>
                      <a:pt x="0" y="33"/>
                    </a:lnTo>
                    <a:lnTo>
                      <a:pt x="0" y="55"/>
                    </a:lnTo>
                    <a:lnTo>
                      <a:pt x="7" y="77"/>
                    </a:lnTo>
                    <a:lnTo>
                      <a:pt x="20" y="97"/>
                    </a:lnTo>
                    <a:lnTo>
                      <a:pt x="47" y="120"/>
                    </a:lnTo>
                    <a:lnTo>
                      <a:pt x="83" y="147"/>
                    </a:lnTo>
                    <a:lnTo>
                      <a:pt x="115" y="165"/>
                    </a:lnTo>
                    <a:lnTo>
                      <a:pt x="147" y="183"/>
                    </a:lnTo>
                    <a:lnTo>
                      <a:pt x="171" y="205"/>
                    </a:lnTo>
                    <a:lnTo>
                      <a:pt x="191" y="224"/>
                    </a:lnTo>
                    <a:lnTo>
                      <a:pt x="206" y="242"/>
                    </a:lnTo>
                    <a:lnTo>
                      <a:pt x="213" y="264"/>
                    </a:lnTo>
                    <a:lnTo>
                      <a:pt x="219" y="275"/>
                    </a:lnTo>
                    <a:lnTo>
                      <a:pt x="228" y="279"/>
                    </a:lnTo>
                    <a:lnTo>
                      <a:pt x="238" y="276"/>
                    </a:lnTo>
                    <a:lnTo>
                      <a:pt x="248" y="266"/>
                    </a:lnTo>
                    <a:lnTo>
                      <a:pt x="258" y="247"/>
                    </a:lnTo>
                    <a:lnTo>
                      <a:pt x="273" y="227"/>
                    </a:lnTo>
                    <a:lnTo>
                      <a:pt x="299" y="214"/>
                    </a:lnTo>
                    <a:lnTo>
                      <a:pt x="310" y="204"/>
                    </a:lnTo>
                    <a:lnTo>
                      <a:pt x="310" y="194"/>
                    </a:lnTo>
                    <a:lnTo>
                      <a:pt x="300" y="184"/>
                    </a:lnTo>
                    <a:lnTo>
                      <a:pt x="276" y="194"/>
                    </a:lnTo>
                    <a:lnTo>
                      <a:pt x="258" y="210"/>
                    </a:lnTo>
                    <a:lnTo>
                      <a:pt x="243" y="233"/>
                    </a:lnTo>
                    <a:lnTo>
                      <a:pt x="232" y="240"/>
                    </a:lnTo>
                    <a:lnTo>
                      <a:pt x="223" y="233"/>
                    </a:lnTo>
                    <a:lnTo>
                      <a:pt x="210" y="212"/>
                    </a:lnTo>
                    <a:lnTo>
                      <a:pt x="192" y="190"/>
                    </a:lnTo>
                    <a:lnTo>
                      <a:pt x="167" y="169"/>
                    </a:lnTo>
                    <a:lnTo>
                      <a:pt x="143" y="153"/>
                    </a:lnTo>
                    <a:lnTo>
                      <a:pt x="113" y="133"/>
                    </a:lnTo>
                    <a:lnTo>
                      <a:pt x="92" y="118"/>
                    </a:lnTo>
                    <a:lnTo>
                      <a:pt x="75" y="101"/>
                    </a:lnTo>
                    <a:lnTo>
                      <a:pt x="56" y="75"/>
                    </a:lnTo>
                    <a:lnTo>
                      <a:pt x="41" y="40"/>
                    </a:lnTo>
                    <a:lnTo>
                      <a:pt x="27" y="1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tx2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80808"/>
                  </a:solidFill>
                </a:endParaRPr>
              </a:p>
            </p:txBody>
          </p:sp>
          <p:sp>
            <p:nvSpPr>
              <p:cNvPr id="46" name="Freeform 21"/>
              <p:cNvSpPr>
                <a:spLocks/>
              </p:cNvSpPr>
              <p:nvPr/>
            </p:nvSpPr>
            <p:spPr bwMode="auto">
              <a:xfrm>
                <a:off x="3959157" y="3302153"/>
                <a:ext cx="55563" cy="79375"/>
              </a:xfrm>
              <a:custGeom>
                <a:avLst/>
                <a:gdLst>
                  <a:gd name="T0" fmla="*/ 35 w 35"/>
                  <a:gd name="T1" fmla="*/ 0 h 50"/>
                  <a:gd name="T2" fmla="*/ 5 w 35"/>
                  <a:gd name="T3" fmla="*/ 24 h 50"/>
                  <a:gd name="T4" fmla="*/ 0 w 35"/>
                  <a:gd name="T5" fmla="*/ 39 h 50"/>
                  <a:gd name="T6" fmla="*/ 5 w 35"/>
                  <a:gd name="T7" fmla="*/ 47 h 50"/>
                  <a:gd name="T8" fmla="*/ 22 w 35"/>
                  <a:gd name="T9" fmla="*/ 50 h 50"/>
                  <a:gd name="T10" fmla="*/ 32 w 35"/>
                  <a:gd name="T11" fmla="*/ 50 h 50"/>
                  <a:gd name="T12" fmla="*/ 32 w 35"/>
                  <a:gd name="T13" fmla="*/ 27 h 50"/>
                  <a:gd name="T14" fmla="*/ 35 w 35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50">
                    <a:moveTo>
                      <a:pt x="35" y="0"/>
                    </a:moveTo>
                    <a:lnTo>
                      <a:pt x="5" y="24"/>
                    </a:lnTo>
                    <a:lnTo>
                      <a:pt x="0" y="39"/>
                    </a:lnTo>
                    <a:lnTo>
                      <a:pt x="5" y="47"/>
                    </a:lnTo>
                    <a:lnTo>
                      <a:pt x="22" y="50"/>
                    </a:lnTo>
                    <a:lnTo>
                      <a:pt x="32" y="50"/>
                    </a:lnTo>
                    <a:lnTo>
                      <a:pt x="32" y="27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64C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80808"/>
                  </a:solidFill>
                </a:endParaRPr>
              </a:p>
            </p:txBody>
          </p:sp>
          <p:sp>
            <p:nvSpPr>
              <p:cNvPr id="47" name="Freeform 22"/>
              <p:cNvSpPr>
                <a:spLocks/>
              </p:cNvSpPr>
              <p:nvPr/>
            </p:nvSpPr>
            <p:spPr bwMode="auto">
              <a:xfrm>
                <a:off x="4003607" y="3176741"/>
                <a:ext cx="212725" cy="123825"/>
              </a:xfrm>
              <a:custGeom>
                <a:avLst/>
                <a:gdLst>
                  <a:gd name="T0" fmla="*/ 0 w 134"/>
                  <a:gd name="T1" fmla="*/ 78 h 78"/>
                  <a:gd name="T2" fmla="*/ 6 w 134"/>
                  <a:gd name="T3" fmla="*/ 54 h 78"/>
                  <a:gd name="T4" fmla="*/ 24 w 134"/>
                  <a:gd name="T5" fmla="*/ 27 h 78"/>
                  <a:gd name="T6" fmla="*/ 46 w 134"/>
                  <a:gd name="T7" fmla="*/ 10 h 78"/>
                  <a:gd name="T8" fmla="*/ 69 w 134"/>
                  <a:gd name="T9" fmla="*/ 0 h 78"/>
                  <a:gd name="T10" fmla="*/ 94 w 134"/>
                  <a:gd name="T11" fmla="*/ 2 h 78"/>
                  <a:gd name="T12" fmla="*/ 112 w 134"/>
                  <a:gd name="T13" fmla="*/ 9 h 78"/>
                  <a:gd name="T14" fmla="*/ 126 w 134"/>
                  <a:gd name="T15" fmla="*/ 25 h 78"/>
                  <a:gd name="T16" fmla="*/ 132 w 134"/>
                  <a:gd name="T17" fmla="*/ 44 h 78"/>
                  <a:gd name="T18" fmla="*/ 134 w 134"/>
                  <a:gd name="T19" fmla="*/ 57 h 78"/>
                  <a:gd name="T20" fmla="*/ 94 w 134"/>
                  <a:gd name="T21" fmla="*/ 57 h 78"/>
                  <a:gd name="T22" fmla="*/ 54 w 134"/>
                  <a:gd name="T23" fmla="*/ 60 h 78"/>
                  <a:gd name="T24" fmla="*/ 23 w 134"/>
                  <a:gd name="T25" fmla="*/ 69 h 78"/>
                  <a:gd name="T26" fmla="*/ 0 w 134"/>
                  <a:gd name="T2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4" h="78">
                    <a:moveTo>
                      <a:pt x="0" y="78"/>
                    </a:moveTo>
                    <a:lnTo>
                      <a:pt x="6" y="54"/>
                    </a:lnTo>
                    <a:lnTo>
                      <a:pt x="24" y="27"/>
                    </a:lnTo>
                    <a:lnTo>
                      <a:pt x="46" y="10"/>
                    </a:lnTo>
                    <a:lnTo>
                      <a:pt x="69" y="0"/>
                    </a:lnTo>
                    <a:lnTo>
                      <a:pt x="94" y="2"/>
                    </a:lnTo>
                    <a:lnTo>
                      <a:pt x="112" y="9"/>
                    </a:lnTo>
                    <a:lnTo>
                      <a:pt x="126" y="25"/>
                    </a:lnTo>
                    <a:lnTo>
                      <a:pt x="132" y="44"/>
                    </a:lnTo>
                    <a:lnTo>
                      <a:pt x="134" y="57"/>
                    </a:lnTo>
                    <a:lnTo>
                      <a:pt x="94" y="57"/>
                    </a:lnTo>
                    <a:lnTo>
                      <a:pt x="54" y="60"/>
                    </a:lnTo>
                    <a:lnTo>
                      <a:pt x="23" y="69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75A3D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80808"/>
                  </a:solidFill>
                </a:endParaRPr>
              </a:p>
            </p:txBody>
          </p:sp>
          <p:sp>
            <p:nvSpPr>
              <p:cNvPr id="48" name="Freeform 23"/>
              <p:cNvSpPr>
                <a:spLocks/>
              </p:cNvSpPr>
              <p:nvPr/>
            </p:nvSpPr>
            <p:spPr bwMode="auto">
              <a:xfrm>
                <a:off x="3955982" y="3170391"/>
                <a:ext cx="268288" cy="220663"/>
              </a:xfrm>
              <a:custGeom>
                <a:avLst/>
                <a:gdLst>
                  <a:gd name="T0" fmla="*/ 162 w 169"/>
                  <a:gd name="T1" fmla="*/ 67 h 139"/>
                  <a:gd name="T2" fmla="*/ 139 w 169"/>
                  <a:gd name="T3" fmla="*/ 63 h 139"/>
                  <a:gd name="T4" fmla="*/ 98 w 169"/>
                  <a:gd name="T5" fmla="*/ 65 h 139"/>
                  <a:gd name="T6" fmla="*/ 61 w 169"/>
                  <a:gd name="T7" fmla="*/ 74 h 139"/>
                  <a:gd name="T8" fmla="*/ 38 w 169"/>
                  <a:gd name="T9" fmla="*/ 87 h 139"/>
                  <a:gd name="T10" fmla="*/ 29 w 169"/>
                  <a:gd name="T11" fmla="*/ 92 h 139"/>
                  <a:gd name="T12" fmla="*/ 15 w 169"/>
                  <a:gd name="T13" fmla="*/ 104 h 139"/>
                  <a:gd name="T14" fmla="*/ 10 w 169"/>
                  <a:gd name="T15" fmla="*/ 116 h 139"/>
                  <a:gd name="T16" fmla="*/ 10 w 169"/>
                  <a:gd name="T17" fmla="*/ 125 h 139"/>
                  <a:gd name="T18" fmla="*/ 18 w 169"/>
                  <a:gd name="T19" fmla="*/ 127 h 139"/>
                  <a:gd name="T20" fmla="*/ 29 w 169"/>
                  <a:gd name="T21" fmla="*/ 129 h 139"/>
                  <a:gd name="T22" fmla="*/ 43 w 169"/>
                  <a:gd name="T23" fmla="*/ 124 h 139"/>
                  <a:gd name="T24" fmla="*/ 41 w 169"/>
                  <a:gd name="T25" fmla="*/ 137 h 139"/>
                  <a:gd name="T26" fmla="*/ 27 w 169"/>
                  <a:gd name="T27" fmla="*/ 139 h 139"/>
                  <a:gd name="T28" fmla="*/ 8 w 169"/>
                  <a:gd name="T29" fmla="*/ 137 h 139"/>
                  <a:gd name="T30" fmla="*/ 0 w 169"/>
                  <a:gd name="T31" fmla="*/ 129 h 139"/>
                  <a:gd name="T32" fmla="*/ 0 w 169"/>
                  <a:gd name="T33" fmla="*/ 112 h 139"/>
                  <a:gd name="T34" fmla="*/ 7 w 169"/>
                  <a:gd name="T35" fmla="*/ 97 h 139"/>
                  <a:gd name="T36" fmla="*/ 27 w 169"/>
                  <a:gd name="T37" fmla="*/ 82 h 139"/>
                  <a:gd name="T38" fmla="*/ 59 w 169"/>
                  <a:gd name="T39" fmla="*/ 67 h 139"/>
                  <a:gd name="T40" fmla="*/ 100 w 169"/>
                  <a:gd name="T41" fmla="*/ 55 h 139"/>
                  <a:gd name="T42" fmla="*/ 132 w 169"/>
                  <a:gd name="T43" fmla="*/ 55 h 139"/>
                  <a:gd name="T44" fmla="*/ 154 w 169"/>
                  <a:gd name="T45" fmla="*/ 58 h 139"/>
                  <a:gd name="T46" fmla="*/ 161 w 169"/>
                  <a:gd name="T47" fmla="*/ 57 h 139"/>
                  <a:gd name="T48" fmla="*/ 156 w 169"/>
                  <a:gd name="T49" fmla="*/ 43 h 139"/>
                  <a:gd name="T50" fmla="*/ 149 w 169"/>
                  <a:gd name="T51" fmla="*/ 29 h 139"/>
                  <a:gd name="T52" fmla="*/ 136 w 169"/>
                  <a:gd name="T53" fmla="*/ 17 h 139"/>
                  <a:gd name="T54" fmla="*/ 121 w 169"/>
                  <a:gd name="T55" fmla="*/ 10 h 139"/>
                  <a:gd name="T56" fmla="*/ 93 w 169"/>
                  <a:gd name="T57" fmla="*/ 10 h 139"/>
                  <a:gd name="T58" fmla="*/ 68 w 169"/>
                  <a:gd name="T59" fmla="*/ 25 h 139"/>
                  <a:gd name="T60" fmla="*/ 53 w 169"/>
                  <a:gd name="T61" fmla="*/ 43 h 139"/>
                  <a:gd name="T62" fmla="*/ 42 w 169"/>
                  <a:gd name="T63" fmla="*/ 60 h 139"/>
                  <a:gd name="T64" fmla="*/ 38 w 169"/>
                  <a:gd name="T65" fmla="*/ 70 h 139"/>
                  <a:gd name="T66" fmla="*/ 38 w 169"/>
                  <a:gd name="T67" fmla="*/ 76 h 139"/>
                  <a:gd name="T68" fmla="*/ 27 w 169"/>
                  <a:gd name="T69" fmla="*/ 82 h 139"/>
                  <a:gd name="T70" fmla="*/ 30 w 169"/>
                  <a:gd name="T71" fmla="*/ 65 h 139"/>
                  <a:gd name="T72" fmla="*/ 38 w 169"/>
                  <a:gd name="T73" fmla="*/ 48 h 139"/>
                  <a:gd name="T74" fmla="*/ 48 w 169"/>
                  <a:gd name="T75" fmla="*/ 31 h 139"/>
                  <a:gd name="T76" fmla="*/ 66 w 169"/>
                  <a:gd name="T77" fmla="*/ 16 h 139"/>
                  <a:gd name="T78" fmla="*/ 85 w 169"/>
                  <a:gd name="T79" fmla="*/ 7 h 139"/>
                  <a:gd name="T80" fmla="*/ 106 w 169"/>
                  <a:gd name="T81" fmla="*/ 0 h 139"/>
                  <a:gd name="T82" fmla="*/ 127 w 169"/>
                  <a:gd name="T83" fmla="*/ 2 h 139"/>
                  <a:gd name="T84" fmla="*/ 144 w 169"/>
                  <a:gd name="T85" fmla="*/ 10 h 139"/>
                  <a:gd name="T86" fmla="*/ 156 w 169"/>
                  <a:gd name="T87" fmla="*/ 19 h 139"/>
                  <a:gd name="T88" fmla="*/ 162 w 169"/>
                  <a:gd name="T89" fmla="*/ 32 h 139"/>
                  <a:gd name="T90" fmla="*/ 167 w 169"/>
                  <a:gd name="T91" fmla="*/ 49 h 139"/>
                  <a:gd name="T92" fmla="*/ 169 w 169"/>
                  <a:gd name="T93" fmla="*/ 67 h 139"/>
                  <a:gd name="T94" fmla="*/ 162 w 169"/>
                  <a:gd name="T95" fmla="*/ 67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9" h="139">
                    <a:moveTo>
                      <a:pt x="162" y="67"/>
                    </a:moveTo>
                    <a:lnTo>
                      <a:pt x="139" y="63"/>
                    </a:lnTo>
                    <a:lnTo>
                      <a:pt x="98" y="65"/>
                    </a:lnTo>
                    <a:lnTo>
                      <a:pt x="61" y="74"/>
                    </a:lnTo>
                    <a:lnTo>
                      <a:pt x="38" y="87"/>
                    </a:lnTo>
                    <a:lnTo>
                      <a:pt x="29" y="92"/>
                    </a:lnTo>
                    <a:lnTo>
                      <a:pt x="15" y="104"/>
                    </a:lnTo>
                    <a:lnTo>
                      <a:pt x="10" y="116"/>
                    </a:lnTo>
                    <a:lnTo>
                      <a:pt x="10" y="125"/>
                    </a:lnTo>
                    <a:lnTo>
                      <a:pt x="18" y="127"/>
                    </a:lnTo>
                    <a:lnTo>
                      <a:pt x="29" y="129"/>
                    </a:lnTo>
                    <a:lnTo>
                      <a:pt x="43" y="124"/>
                    </a:lnTo>
                    <a:lnTo>
                      <a:pt x="41" y="137"/>
                    </a:lnTo>
                    <a:lnTo>
                      <a:pt x="27" y="139"/>
                    </a:lnTo>
                    <a:lnTo>
                      <a:pt x="8" y="137"/>
                    </a:lnTo>
                    <a:lnTo>
                      <a:pt x="0" y="129"/>
                    </a:lnTo>
                    <a:lnTo>
                      <a:pt x="0" y="112"/>
                    </a:lnTo>
                    <a:lnTo>
                      <a:pt x="7" y="97"/>
                    </a:lnTo>
                    <a:lnTo>
                      <a:pt x="27" y="82"/>
                    </a:lnTo>
                    <a:lnTo>
                      <a:pt x="59" y="67"/>
                    </a:lnTo>
                    <a:lnTo>
                      <a:pt x="100" y="55"/>
                    </a:lnTo>
                    <a:lnTo>
                      <a:pt x="132" y="55"/>
                    </a:lnTo>
                    <a:lnTo>
                      <a:pt x="154" y="58"/>
                    </a:lnTo>
                    <a:lnTo>
                      <a:pt x="161" y="57"/>
                    </a:lnTo>
                    <a:lnTo>
                      <a:pt x="156" y="43"/>
                    </a:lnTo>
                    <a:lnTo>
                      <a:pt x="149" y="29"/>
                    </a:lnTo>
                    <a:lnTo>
                      <a:pt x="136" y="17"/>
                    </a:lnTo>
                    <a:lnTo>
                      <a:pt x="121" y="10"/>
                    </a:lnTo>
                    <a:lnTo>
                      <a:pt x="93" y="10"/>
                    </a:lnTo>
                    <a:lnTo>
                      <a:pt x="68" y="25"/>
                    </a:lnTo>
                    <a:lnTo>
                      <a:pt x="53" y="43"/>
                    </a:lnTo>
                    <a:lnTo>
                      <a:pt x="42" y="60"/>
                    </a:lnTo>
                    <a:lnTo>
                      <a:pt x="38" y="70"/>
                    </a:lnTo>
                    <a:lnTo>
                      <a:pt x="38" y="76"/>
                    </a:lnTo>
                    <a:lnTo>
                      <a:pt x="27" y="82"/>
                    </a:lnTo>
                    <a:lnTo>
                      <a:pt x="30" y="65"/>
                    </a:lnTo>
                    <a:lnTo>
                      <a:pt x="38" y="48"/>
                    </a:lnTo>
                    <a:lnTo>
                      <a:pt x="48" y="31"/>
                    </a:lnTo>
                    <a:lnTo>
                      <a:pt x="66" y="16"/>
                    </a:lnTo>
                    <a:lnTo>
                      <a:pt x="85" y="7"/>
                    </a:lnTo>
                    <a:lnTo>
                      <a:pt x="106" y="0"/>
                    </a:lnTo>
                    <a:lnTo>
                      <a:pt x="127" y="2"/>
                    </a:lnTo>
                    <a:lnTo>
                      <a:pt x="144" y="10"/>
                    </a:lnTo>
                    <a:lnTo>
                      <a:pt x="156" y="19"/>
                    </a:lnTo>
                    <a:lnTo>
                      <a:pt x="162" y="32"/>
                    </a:lnTo>
                    <a:lnTo>
                      <a:pt x="167" y="49"/>
                    </a:lnTo>
                    <a:lnTo>
                      <a:pt x="169" y="67"/>
                    </a:lnTo>
                    <a:lnTo>
                      <a:pt x="162" y="6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80808"/>
                  </a:solidFill>
                </a:endParaRPr>
              </a:p>
            </p:txBody>
          </p:sp>
          <p:sp>
            <p:nvSpPr>
              <p:cNvPr id="49" name="Freeform 24"/>
              <p:cNvSpPr>
                <a:spLocks/>
              </p:cNvSpPr>
              <p:nvPr/>
            </p:nvSpPr>
            <p:spPr bwMode="auto">
              <a:xfrm>
                <a:off x="3727382" y="4029228"/>
                <a:ext cx="52388" cy="50800"/>
              </a:xfrm>
              <a:custGeom>
                <a:avLst/>
                <a:gdLst>
                  <a:gd name="T0" fmla="*/ 2 w 33"/>
                  <a:gd name="T1" fmla="*/ 16 h 32"/>
                  <a:gd name="T2" fmla="*/ 0 w 33"/>
                  <a:gd name="T3" fmla="*/ 12 h 32"/>
                  <a:gd name="T4" fmla="*/ 0 w 33"/>
                  <a:gd name="T5" fmla="*/ 9 h 32"/>
                  <a:gd name="T6" fmla="*/ 3 w 33"/>
                  <a:gd name="T7" fmla="*/ 6 h 32"/>
                  <a:gd name="T8" fmla="*/ 6 w 33"/>
                  <a:gd name="T9" fmla="*/ 3 h 32"/>
                  <a:gd name="T10" fmla="*/ 10 w 33"/>
                  <a:gd name="T11" fmla="*/ 1 h 32"/>
                  <a:gd name="T12" fmla="*/ 14 w 33"/>
                  <a:gd name="T13" fmla="*/ 1 h 32"/>
                  <a:gd name="T14" fmla="*/ 17 w 33"/>
                  <a:gd name="T15" fmla="*/ 0 h 32"/>
                  <a:gd name="T16" fmla="*/ 20 w 33"/>
                  <a:gd name="T17" fmla="*/ 0 h 32"/>
                  <a:gd name="T18" fmla="*/ 24 w 33"/>
                  <a:gd name="T19" fmla="*/ 1 h 32"/>
                  <a:gd name="T20" fmla="*/ 27 w 33"/>
                  <a:gd name="T21" fmla="*/ 3 h 32"/>
                  <a:gd name="T22" fmla="*/ 30 w 33"/>
                  <a:gd name="T23" fmla="*/ 6 h 32"/>
                  <a:gd name="T24" fmla="*/ 32 w 33"/>
                  <a:gd name="T25" fmla="*/ 10 h 32"/>
                  <a:gd name="T26" fmla="*/ 33 w 33"/>
                  <a:gd name="T27" fmla="*/ 13 h 32"/>
                  <a:gd name="T28" fmla="*/ 33 w 33"/>
                  <a:gd name="T29" fmla="*/ 17 h 32"/>
                  <a:gd name="T30" fmla="*/ 33 w 33"/>
                  <a:gd name="T31" fmla="*/ 21 h 32"/>
                  <a:gd name="T32" fmla="*/ 32 w 33"/>
                  <a:gd name="T33" fmla="*/ 23 h 32"/>
                  <a:gd name="T34" fmla="*/ 30 w 33"/>
                  <a:gd name="T35" fmla="*/ 26 h 32"/>
                  <a:gd name="T36" fmla="*/ 25 w 33"/>
                  <a:gd name="T37" fmla="*/ 29 h 32"/>
                  <a:gd name="T38" fmla="*/ 22 w 33"/>
                  <a:gd name="T39" fmla="*/ 32 h 32"/>
                  <a:gd name="T40" fmla="*/ 18 w 33"/>
                  <a:gd name="T41" fmla="*/ 32 h 32"/>
                  <a:gd name="T42" fmla="*/ 12 w 33"/>
                  <a:gd name="T43" fmla="*/ 31 h 32"/>
                  <a:gd name="T44" fmla="*/ 9 w 33"/>
                  <a:gd name="T45" fmla="*/ 29 h 32"/>
                  <a:gd name="T46" fmla="*/ 6 w 33"/>
                  <a:gd name="T47" fmla="*/ 29 h 32"/>
                  <a:gd name="T48" fmla="*/ 3 w 33"/>
                  <a:gd name="T49" fmla="*/ 26 h 32"/>
                  <a:gd name="T50" fmla="*/ 2 w 33"/>
                  <a:gd name="T51" fmla="*/ 22 h 32"/>
                  <a:gd name="T52" fmla="*/ 2 w 33"/>
                  <a:gd name="T53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3" h="32">
                    <a:moveTo>
                      <a:pt x="2" y="16"/>
                    </a:moveTo>
                    <a:lnTo>
                      <a:pt x="0" y="12"/>
                    </a:lnTo>
                    <a:lnTo>
                      <a:pt x="0" y="9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10" y="1"/>
                    </a:lnTo>
                    <a:lnTo>
                      <a:pt x="14" y="1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4" y="1"/>
                    </a:lnTo>
                    <a:lnTo>
                      <a:pt x="27" y="3"/>
                    </a:lnTo>
                    <a:lnTo>
                      <a:pt x="30" y="6"/>
                    </a:lnTo>
                    <a:lnTo>
                      <a:pt x="32" y="10"/>
                    </a:lnTo>
                    <a:lnTo>
                      <a:pt x="33" y="13"/>
                    </a:lnTo>
                    <a:lnTo>
                      <a:pt x="33" y="17"/>
                    </a:lnTo>
                    <a:lnTo>
                      <a:pt x="33" y="21"/>
                    </a:lnTo>
                    <a:lnTo>
                      <a:pt x="32" y="23"/>
                    </a:lnTo>
                    <a:lnTo>
                      <a:pt x="30" y="26"/>
                    </a:lnTo>
                    <a:lnTo>
                      <a:pt x="25" y="29"/>
                    </a:lnTo>
                    <a:lnTo>
                      <a:pt x="22" y="32"/>
                    </a:lnTo>
                    <a:lnTo>
                      <a:pt x="18" y="32"/>
                    </a:lnTo>
                    <a:lnTo>
                      <a:pt x="12" y="31"/>
                    </a:lnTo>
                    <a:lnTo>
                      <a:pt x="9" y="29"/>
                    </a:lnTo>
                    <a:lnTo>
                      <a:pt x="6" y="29"/>
                    </a:lnTo>
                    <a:lnTo>
                      <a:pt x="3" y="26"/>
                    </a:lnTo>
                    <a:lnTo>
                      <a:pt x="2" y="22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tx2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80808"/>
                  </a:solidFill>
                </a:endParaRPr>
              </a:p>
            </p:txBody>
          </p:sp>
          <p:sp>
            <p:nvSpPr>
              <p:cNvPr id="50" name="Freeform 25"/>
              <p:cNvSpPr>
                <a:spLocks/>
              </p:cNvSpPr>
              <p:nvPr/>
            </p:nvSpPr>
            <p:spPr bwMode="auto">
              <a:xfrm>
                <a:off x="3641657" y="4126066"/>
                <a:ext cx="50800" cy="50800"/>
              </a:xfrm>
              <a:custGeom>
                <a:avLst/>
                <a:gdLst>
                  <a:gd name="T0" fmla="*/ 1 w 32"/>
                  <a:gd name="T1" fmla="*/ 16 h 32"/>
                  <a:gd name="T2" fmla="*/ 0 w 32"/>
                  <a:gd name="T3" fmla="*/ 11 h 32"/>
                  <a:gd name="T4" fmla="*/ 0 w 32"/>
                  <a:gd name="T5" fmla="*/ 8 h 32"/>
                  <a:gd name="T6" fmla="*/ 2 w 32"/>
                  <a:gd name="T7" fmla="*/ 5 h 32"/>
                  <a:gd name="T8" fmla="*/ 5 w 32"/>
                  <a:gd name="T9" fmla="*/ 3 h 32"/>
                  <a:gd name="T10" fmla="*/ 10 w 32"/>
                  <a:gd name="T11" fmla="*/ 1 h 32"/>
                  <a:gd name="T12" fmla="*/ 13 w 32"/>
                  <a:gd name="T13" fmla="*/ 1 h 32"/>
                  <a:gd name="T14" fmla="*/ 16 w 32"/>
                  <a:gd name="T15" fmla="*/ 0 h 32"/>
                  <a:gd name="T16" fmla="*/ 19 w 32"/>
                  <a:gd name="T17" fmla="*/ 0 h 32"/>
                  <a:gd name="T18" fmla="*/ 22 w 32"/>
                  <a:gd name="T19" fmla="*/ 1 h 32"/>
                  <a:gd name="T20" fmla="*/ 26 w 32"/>
                  <a:gd name="T21" fmla="*/ 3 h 32"/>
                  <a:gd name="T22" fmla="*/ 29 w 32"/>
                  <a:gd name="T23" fmla="*/ 6 h 32"/>
                  <a:gd name="T24" fmla="*/ 31 w 32"/>
                  <a:gd name="T25" fmla="*/ 9 h 32"/>
                  <a:gd name="T26" fmla="*/ 32 w 32"/>
                  <a:gd name="T27" fmla="*/ 13 h 32"/>
                  <a:gd name="T28" fmla="*/ 32 w 32"/>
                  <a:gd name="T29" fmla="*/ 16 h 32"/>
                  <a:gd name="T30" fmla="*/ 32 w 32"/>
                  <a:gd name="T31" fmla="*/ 20 h 32"/>
                  <a:gd name="T32" fmla="*/ 31 w 32"/>
                  <a:gd name="T33" fmla="*/ 23 h 32"/>
                  <a:gd name="T34" fmla="*/ 29 w 32"/>
                  <a:gd name="T35" fmla="*/ 26 h 32"/>
                  <a:gd name="T36" fmla="*/ 24 w 32"/>
                  <a:gd name="T37" fmla="*/ 30 h 32"/>
                  <a:gd name="T38" fmla="*/ 21 w 32"/>
                  <a:gd name="T39" fmla="*/ 32 h 32"/>
                  <a:gd name="T40" fmla="*/ 17 w 32"/>
                  <a:gd name="T41" fmla="*/ 32 h 32"/>
                  <a:gd name="T42" fmla="*/ 11 w 32"/>
                  <a:gd name="T43" fmla="*/ 31 h 32"/>
                  <a:gd name="T44" fmla="*/ 8 w 32"/>
                  <a:gd name="T45" fmla="*/ 30 h 32"/>
                  <a:gd name="T46" fmla="*/ 5 w 32"/>
                  <a:gd name="T47" fmla="*/ 28 h 32"/>
                  <a:gd name="T48" fmla="*/ 2 w 32"/>
                  <a:gd name="T49" fmla="*/ 25 h 32"/>
                  <a:gd name="T50" fmla="*/ 1 w 32"/>
                  <a:gd name="T51" fmla="*/ 22 h 32"/>
                  <a:gd name="T52" fmla="*/ 1 w 32"/>
                  <a:gd name="T53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" h="32">
                    <a:moveTo>
                      <a:pt x="1" y="16"/>
                    </a:moveTo>
                    <a:lnTo>
                      <a:pt x="0" y="11"/>
                    </a:lnTo>
                    <a:lnTo>
                      <a:pt x="0" y="8"/>
                    </a:lnTo>
                    <a:lnTo>
                      <a:pt x="2" y="5"/>
                    </a:lnTo>
                    <a:lnTo>
                      <a:pt x="5" y="3"/>
                    </a:lnTo>
                    <a:lnTo>
                      <a:pt x="10" y="1"/>
                    </a:lnTo>
                    <a:lnTo>
                      <a:pt x="13" y="1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2" y="1"/>
                    </a:lnTo>
                    <a:lnTo>
                      <a:pt x="26" y="3"/>
                    </a:lnTo>
                    <a:lnTo>
                      <a:pt x="29" y="6"/>
                    </a:lnTo>
                    <a:lnTo>
                      <a:pt x="31" y="9"/>
                    </a:lnTo>
                    <a:lnTo>
                      <a:pt x="32" y="13"/>
                    </a:lnTo>
                    <a:lnTo>
                      <a:pt x="32" y="16"/>
                    </a:lnTo>
                    <a:lnTo>
                      <a:pt x="32" y="20"/>
                    </a:lnTo>
                    <a:lnTo>
                      <a:pt x="31" y="23"/>
                    </a:lnTo>
                    <a:lnTo>
                      <a:pt x="29" y="26"/>
                    </a:lnTo>
                    <a:lnTo>
                      <a:pt x="24" y="30"/>
                    </a:lnTo>
                    <a:lnTo>
                      <a:pt x="21" y="32"/>
                    </a:lnTo>
                    <a:lnTo>
                      <a:pt x="17" y="32"/>
                    </a:lnTo>
                    <a:lnTo>
                      <a:pt x="11" y="31"/>
                    </a:lnTo>
                    <a:lnTo>
                      <a:pt x="8" y="30"/>
                    </a:lnTo>
                    <a:lnTo>
                      <a:pt x="5" y="28"/>
                    </a:lnTo>
                    <a:lnTo>
                      <a:pt x="2" y="25"/>
                    </a:lnTo>
                    <a:lnTo>
                      <a:pt x="1" y="22"/>
                    </a:lnTo>
                    <a:lnTo>
                      <a:pt x="1" y="16"/>
                    </a:lnTo>
                    <a:close/>
                  </a:path>
                </a:pathLst>
              </a:custGeom>
              <a:solidFill>
                <a:schemeClr val="tx2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80808"/>
                  </a:solidFill>
                </a:endParaRPr>
              </a:p>
            </p:txBody>
          </p:sp>
          <p:sp>
            <p:nvSpPr>
              <p:cNvPr id="51" name="Freeform 26"/>
              <p:cNvSpPr>
                <a:spLocks/>
              </p:cNvSpPr>
              <p:nvPr/>
            </p:nvSpPr>
            <p:spPr bwMode="auto">
              <a:xfrm>
                <a:off x="3578157" y="4234016"/>
                <a:ext cx="50800" cy="52388"/>
              </a:xfrm>
              <a:custGeom>
                <a:avLst/>
                <a:gdLst>
                  <a:gd name="T0" fmla="*/ 1 w 32"/>
                  <a:gd name="T1" fmla="*/ 17 h 33"/>
                  <a:gd name="T2" fmla="*/ 0 w 32"/>
                  <a:gd name="T3" fmla="*/ 12 h 33"/>
                  <a:gd name="T4" fmla="*/ 0 w 32"/>
                  <a:gd name="T5" fmla="*/ 9 h 33"/>
                  <a:gd name="T6" fmla="*/ 2 w 32"/>
                  <a:gd name="T7" fmla="*/ 5 h 33"/>
                  <a:gd name="T8" fmla="*/ 6 w 32"/>
                  <a:gd name="T9" fmla="*/ 3 h 33"/>
                  <a:gd name="T10" fmla="*/ 10 w 32"/>
                  <a:gd name="T11" fmla="*/ 1 h 33"/>
                  <a:gd name="T12" fmla="*/ 14 w 32"/>
                  <a:gd name="T13" fmla="*/ 1 h 33"/>
                  <a:gd name="T14" fmla="*/ 17 w 32"/>
                  <a:gd name="T15" fmla="*/ 0 h 33"/>
                  <a:gd name="T16" fmla="*/ 20 w 32"/>
                  <a:gd name="T17" fmla="*/ 0 h 33"/>
                  <a:gd name="T18" fmla="*/ 23 w 32"/>
                  <a:gd name="T19" fmla="*/ 1 h 33"/>
                  <a:gd name="T20" fmla="*/ 26 w 32"/>
                  <a:gd name="T21" fmla="*/ 3 h 33"/>
                  <a:gd name="T22" fmla="*/ 29 w 32"/>
                  <a:gd name="T23" fmla="*/ 7 h 33"/>
                  <a:gd name="T24" fmla="*/ 32 w 32"/>
                  <a:gd name="T25" fmla="*/ 10 h 33"/>
                  <a:gd name="T26" fmla="*/ 32 w 32"/>
                  <a:gd name="T27" fmla="*/ 14 h 33"/>
                  <a:gd name="T28" fmla="*/ 32 w 32"/>
                  <a:gd name="T29" fmla="*/ 17 h 33"/>
                  <a:gd name="T30" fmla="*/ 32 w 32"/>
                  <a:gd name="T31" fmla="*/ 21 h 33"/>
                  <a:gd name="T32" fmla="*/ 32 w 32"/>
                  <a:gd name="T33" fmla="*/ 24 h 33"/>
                  <a:gd name="T34" fmla="*/ 29 w 32"/>
                  <a:gd name="T35" fmla="*/ 28 h 33"/>
                  <a:gd name="T36" fmla="*/ 25 w 32"/>
                  <a:gd name="T37" fmla="*/ 31 h 33"/>
                  <a:gd name="T38" fmla="*/ 22 w 32"/>
                  <a:gd name="T39" fmla="*/ 33 h 33"/>
                  <a:gd name="T40" fmla="*/ 17 w 32"/>
                  <a:gd name="T41" fmla="*/ 33 h 33"/>
                  <a:gd name="T42" fmla="*/ 12 w 32"/>
                  <a:gd name="T43" fmla="*/ 32 h 33"/>
                  <a:gd name="T44" fmla="*/ 9 w 32"/>
                  <a:gd name="T45" fmla="*/ 31 h 33"/>
                  <a:gd name="T46" fmla="*/ 6 w 32"/>
                  <a:gd name="T47" fmla="*/ 30 h 33"/>
                  <a:gd name="T48" fmla="*/ 2 w 32"/>
                  <a:gd name="T49" fmla="*/ 26 h 33"/>
                  <a:gd name="T50" fmla="*/ 1 w 32"/>
                  <a:gd name="T51" fmla="*/ 23 h 33"/>
                  <a:gd name="T52" fmla="*/ 1 w 32"/>
                  <a:gd name="T53" fmla="*/ 1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" h="33">
                    <a:moveTo>
                      <a:pt x="1" y="17"/>
                    </a:moveTo>
                    <a:lnTo>
                      <a:pt x="0" y="12"/>
                    </a:lnTo>
                    <a:lnTo>
                      <a:pt x="0" y="9"/>
                    </a:lnTo>
                    <a:lnTo>
                      <a:pt x="2" y="5"/>
                    </a:lnTo>
                    <a:lnTo>
                      <a:pt x="6" y="3"/>
                    </a:lnTo>
                    <a:lnTo>
                      <a:pt x="10" y="1"/>
                    </a:lnTo>
                    <a:lnTo>
                      <a:pt x="14" y="1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6" y="3"/>
                    </a:lnTo>
                    <a:lnTo>
                      <a:pt x="29" y="7"/>
                    </a:lnTo>
                    <a:lnTo>
                      <a:pt x="32" y="10"/>
                    </a:lnTo>
                    <a:lnTo>
                      <a:pt x="32" y="14"/>
                    </a:lnTo>
                    <a:lnTo>
                      <a:pt x="32" y="17"/>
                    </a:lnTo>
                    <a:lnTo>
                      <a:pt x="32" y="21"/>
                    </a:lnTo>
                    <a:lnTo>
                      <a:pt x="32" y="24"/>
                    </a:lnTo>
                    <a:lnTo>
                      <a:pt x="29" y="28"/>
                    </a:lnTo>
                    <a:lnTo>
                      <a:pt x="25" y="31"/>
                    </a:lnTo>
                    <a:lnTo>
                      <a:pt x="22" y="33"/>
                    </a:lnTo>
                    <a:lnTo>
                      <a:pt x="17" y="33"/>
                    </a:lnTo>
                    <a:lnTo>
                      <a:pt x="12" y="32"/>
                    </a:lnTo>
                    <a:lnTo>
                      <a:pt x="9" y="31"/>
                    </a:lnTo>
                    <a:lnTo>
                      <a:pt x="6" y="30"/>
                    </a:lnTo>
                    <a:lnTo>
                      <a:pt x="2" y="26"/>
                    </a:lnTo>
                    <a:lnTo>
                      <a:pt x="1" y="23"/>
                    </a:lnTo>
                    <a:lnTo>
                      <a:pt x="1" y="17"/>
                    </a:lnTo>
                    <a:close/>
                  </a:path>
                </a:pathLst>
              </a:custGeom>
              <a:solidFill>
                <a:schemeClr val="tx2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80808"/>
                  </a:solidFill>
                </a:endParaRPr>
              </a:p>
            </p:txBody>
          </p:sp>
          <p:sp>
            <p:nvSpPr>
              <p:cNvPr id="52" name="Freeform 27"/>
              <p:cNvSpPr>
                <a:spLocks/>
              </p:cNvSpPr>
              <p:nvPr/>
            </p:nvSpPr>
            <p:spPr bwMode="auto">
              <a:xfrm>
                <a:off x="3541644" y="4375303"/>
                <a:ext cx="52388" cy="52388"/>
              </a:xfrm>
              <a:custGeom>
                <a:avLst/>
                <a:gdLst>
                  <a:gd name="T0" fmla="*/ 2 w 33"/>
                  <a:gd name="T1" fmla="*/ 16 h 33"/>
                  <a:gd name="T2" fmla="*/ 0 w 33"/>
                  <a:gd name="T3" fmla="*/ 12 h 33"/>
                  <a:gd name="T4" fmla="*/ 0 w 33"/>
                  <a:gd name="T5" fmla="*/ 9 h 33"/>
                  <a:gd name="T6" fmla="*/ 3 w 33"/>
                  <a:gd name="T7" fmla="*/ 6 h 33"/>
                  <a:gd name="T8" fmla="*/ 6 w 33"/>
                  <a:gd name="T9" fmla="*/ 3 h 33"/>
                  <a:gd name="T10" fmla="*/ 10 w 33"/>
                  <a:gd name="T11" fmla="*/ 1 h 33"/>
                  <a:gd name="T12" fmla="*/ 14 w 33"/>
                  <a:gd name="T13" fmla="*/ 1 h 33"/>
                  <a:gd name="T14" fmla="*/ 17 w 33"/>
                  <a:gd name="T15" fmla="*/ 0 h 33"/>
                  <a:gd name="T16" fmla="*/ 20 w 33"/>
                  <a:gd name="T17" fmla="*/ 0 h 33"/>
                  <a:gd name="T18" fmla="*/ 24 w 33"/>
                  <a:gd name="T19" fmla="*/ 1 h 33"/>
                  <a:gd name="T20" fmla="*/ 27 w 33"/>
                  <a:gd name="T21" fmla="*/ 3 h 33"/>
                  <a:gd name="T22" fmla="*/ 30 w 33"/>
                  <a:gd name="T23" fmla="*/ 6 h 33"/>
                  <a:gd name="T24" fmla="*/ 32 w 33"/>
                  <a:gd name="T25" fmla="*/ 9 h 33"/>
                  <a:gd name="T26" fmla="*/ 33 w 33"/>
                  <a:gd name="T27" fmla="*/ 13 h 33"/>
                  <a:gd name="T28" fmla="*/ 33 w 33"/>
                  <a:gd name="T29" fmla="*/ 17 h 33"/>
                  <a:gd name="T30" fmla="*/ 33 w 33"/>
                  <a:gd name="T31" fmla="*/ 21 h 33"/>
                  <a:gd name="T32" fmla="*/ 32 w 33"/>
                  <a:gd name="T33" fmla="*/ 24 h 33"/>
                  <a:gd name="T34" fmla="*/ 30 w 33"/>
                  <a:gd name="T35" fmla="*/ 27 h 33"/>
                  <a:gd name="T36" fmla="*/ 25 w 33"/>
                  <a:gd name="T37" fmla="*/ 30 h 33"/>
                  <a:gd name="T38" fmla="*/ 22 w 33"/>
                  <a:gd name="T39" fmla="*/ 33 h 33"/>
                  <a:gd name="T40" fmla="*/ 18 w 33"/>
                  <a:gd name="T41" fmla="*/ 33 h 33"/>
                  <a:gd name="T42" fmla="*/ 12 w 33"/>
                  <a:gd name="T43" fmla="*/ 31 h 33"/>
                  <a:gd name="T44" fmla="*/ 9 w 33"/>
                  <a:gd name="T45" fmla="*/ 30 h 33"/>
                  <a:gd name="T46" fmla="*/ 6 w 33"/>
                  <a:gd name="T47" fmla="*/ 29 h 33"/>
                  <a:gd name="T48" fmla="*/ 3 w 33"/>
                  <a:gd name="T49" fmla="*/ 26 h 33"/>
                  <a:gd name="T50" fmla="*/ 2 w 33"/>
                  <a:gd name="T51" fmla="*/ 23 h 33"/>
                  <a:gd name="T52" fmla="*/ 2 w 33"/>
                  <a:gd name="T53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3" h="33">
                    <a:moveTo>
                      <a:pt x="2" y="16"/>
                    </a:moveTo>
                    <a:lnTo>
                      <a:pt x="0" y="12"/>
                    </a:lnTo>
                    <a:lnTo>
                      <a:pt x="0" y="9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10" y="1"/>
                    </a:lnTo>
                    <a:lnTo>
                      <a:pt x="14" y="1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4" y="1"/>
                    </a:lnTo>
                    <a:lnTo>
                      <a:pt x="27" y="3"/>
                    </a:lnTo>
                    <a:lnTo>
                      <a:pt x="30" y="6"/>
                    </a:lnTo>
                    <a:lnTo>
                      <a:pt x="32" y="9"/>
                    </a:lnTo>
                    <a:lnTo>
                      <a:pt x="33" y="13"/>
                    </a:lnTo>
                    <a:lnTo>
                      <a:pt x="33" y="17"/>
                    </a:lnTo>
                    <a:lnTo>
                      <a:pt x="33" y="21"/>
                    </a:lnTo>
                    <a:lnTo>
                      <a:pt x="32" y="24"/>
                    </a:lnTo>
                    <a:lnTo>
                      <a:pt x="30" y="27"/>
                    </a:lnTo>
                    <a:lnTo>
                      <a:pt x="25" y="30"/>
                    </a:lnTo>
                    <a:lnTo>
                      <a:pt x="22" y="33"/>
                    </a:lnTo>
                    <a:lnTo>
                      <a:pt x="18" y="33"/>
                    </a:lnTo>
                    <a:lnTo>
                      <a:pt x="12" y="31"/>
                    </a:lnTo>
                    <a:lnTo>
                      <a:pt x="9" y="30"/>
                    </a:lnTo>
                    <a:lnTo>
                      <a:pt x="6" y="29"/>
                    </a:lnTo>
                    <a:lnTo>
                      <a:pt x="3" y="26"/>
                    </a:lnTo>
                    <a:lnTo>
                      <a:pt x="2" y="23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tx2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80808"/>
                  </a:solidFill>
                </a:endParaRPr>
              </a:p>
            </p:txBody>
          </p:sp>
          <p:sp>
            <p:nvSpPr>
              <p:cNvPr id="53" name="Freeform 28"/>
              <p:cNvSpPr>
                <a:spLocks/>
              </p:cNvSpPr>
              <p:nvPr/>
            </p:nvSpPr>
            <p:spPr bwMode="auto">
              <a:xfrm>
                <a:off x="3538469" y="4494366"/>
                <a:ext cx="50800" cy="50800"/>
              </a:xfrm>
              <a:custGeom>
                <a:avLst/>
                <a:gdLst>
                  <a:gd name="T0" fmla="*/ 1 w 32"/>
                  <a:gd name="T1" fmla="*/ 15 h 32"/>
                  <a:gd name="T2" fmla="*/ 0 w 32"/>
                  <a:gd name="T3" fmla="*/ 11 h 32"/>
                  <a:gd name="T4" fmla="*/ 0 w 32"/>
                  <a:gd name="T5" fmla="*/ 8 h 32"/>
                  <a:gd name="T6" fmla="*/ 2 w 32"/>
                  <a:gd name="T7" fmla="*/ 5 h 32"/>
                  <a:gd name="T8" fmla="*/ 5 w 32"/>
                  <a:gd name="T9" fmla="*/ 3 h 32"/>
                  <a:gd name="T10" fmla="*/ 10 w 32"/>
                  <a:gd name="T11" fmla="*/ 0 h 32"/>
                  <a:gd name="T12" fmla="*/ 13 w 32"/>
                  <a:gd name="T13" fmla="*/ 0 h 32"/>
                  <a:gd name="T14" fmla="*/ 16 w 32"/>
                  <a:gd name="T15" fmla="*/ 0 h 32"/>
                  <a:gd name="T16" fmla="*/ 19 w 32"/>
                  <a:gd name="T17" fmla="*/ 0 h 32"/>
                  <a:gd name="T18" fmla="*/ 22 w 32"/>
                  <a:gd name="T19" fmla="*/ 0 h 32"/>
                  <a:gd name="T20" fmla="*/ 26 w 32"/>
                  <a:gd name="T21" fmla="*/ 3 h 32"/>
                  <a:gd name="T22" fmla="*/ 29 w 32"/>
                  <a:gd name="T23" fmla="*/ 6 h 32"/>
                  <a:gd name="T24" fmla="*/ 31 w 32"/>
                  <a:gd name="T25" fmla="*/ 9 h 32"/>
                  <a:gd name="T26" fmla="*/ 32 w 32"/>
                  <a:gd name="T27" fmla="*/ 12 h 32"/>
                  <a:gd name="T28" fmla="*/ 32 w 32"/>
                  <a:gd name="T29" fmla="*/ 16 h 32"/>
                  <a:gd name="T30" fmla="*/ 32 w 32"/>
                  <a:gd name="T31" fmla="*/ 20 h 32"/>
                  <a:gd name="T32" fmla="*/ 31 w 32"/>
                  <a:gd name="T33" fmla="*/ 23 h 32"/>
                  <a:gd name="T34" fmla="*/ 29 w 32"/>
                  <a:gd name="T35" fmla="*/ 26 h 32"/>
                  <a:gd name="T36" fmla="*/ 24 w 32"/>
                  <a:gd name="T37" fmla="*/ 30 h 32"/>
                  <a:gd name="T38" fmla="*/ 21 w 32"/>
                  <a:gd name="T39" fmla="*/ 32 h 32"/>
                  <a:gd name="T40" fmla="*/ 17 w 32"/>
                  <a:gd name="T41" fmla="*/ 32 h 32"/>
                  <a:gd name="T42" fmla="*/ 11 w 32"/>
                  <a:gd name="T43" fmla="*/ 30 h 32"/>
                  <a:gd name="T44" fmla="*/ 8 w 32"/>
                  <a:gd name="T45" fmla="*/ 30 h 32"/>
                  <a:gd name="T46" fmla="*/ 5 w 32"/>
                  <a:gd name="T47" fmla="*/ 28 h 32"/>
                  <a:gd name="T48" fmla="*/ 2 w 32"/>
                  <a:gd name="T49" fmla="*/ 25 h 32"/>
                  <a:gd name="T50" fmla="*/ 1 w 32"/>
                  <a:gd name="T51" fmla="*/ 22 h 32"/>
                  <a:gd name="T52" fmla="*/ 1 w 32"/>
                  <a:gd name="T53" fmla="*/ 1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" h="32">
                    <a:moveTo>
                      <a:pt x="1" y="15"/>
                    </a:moveTo>
                    <a:lnTo>
                      <a:pt x="0" y="11"/>
                    </a:lnTo>
                    <a:lnTo>
                      <a:pt x="0" y="8"/>
                    </a:lnTo>
                    <a:lnTo>
                      <a:pt x="2" y="5"/>
                    </a:lnTo>
                    <a:lnTo>
                      <a:pt x="5" y="3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6" y="3"/>
                    </a:lnTo>
                    <a:lnTo>
                      <a:pt x="29" y="6"/>
                    </a:lnTo>
                    <a:lnTo>
                      <a:pt x="31" y="9"/>
                    </a:lnTo>
                    <a:lnTo>
                      <a:pt x="32" y="12"/>
                    </a:lnTo>
                    <a:lnTo>
                      <a:pt x="32" y="16"/>
                    </a:lnTo>
                    <a:lnTo>
                      <a:pt x="32" y="20"/>
                    </a:lnTo>
                    <a:lnTo>
                      <a:pt x="31" y="23"/>
                    </a:lnTo>
                    <a:lnTo>
                      <a:pt x="29" y="26"/>
                    </a:lnTo>
                    <a:lnTo>
                      <a:pt x="24" y="30"/>
                    </a:lnTo>
                    <a:lnTo>
                      <a:pt x="21" y="32"/>
                    </a:lnTo>
                    <a:lnTo>
                      <a:pt x="17" y="32"/>
                    </a:lnTo>
                    <a:lnTo>
                      <a:pt x="11" y="30"/>
                    </a:lnTo>
                    <a:lnTo>
                      <a:pt x="8" y="30"/>
                    </a:lnTo>
                    <a:lnTo>
                      <a:pt x="5" y="28"/>
                    </a:lnTo>
                    <a:lnTo>
                      <a:pt x="2" y="25"/>
                    </a:lnTo>
                    <a:lnTo>
                      <a:pt x="1" y="22"/>
                    </a:lnTo>
                    <a:lnTo>
                      <a:pt x="1" y="15"/>
                    </a:lnTo>
                    <a:close/>
                  </a:path>
                </a:pathLst>
              </a:custGeom>
              <a:solidFill>
                <a:schemeClr val="tx2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80808"/>
                  </a:solidFill>
                </a:endParaRPr>
              </a:p>
            </p:txBody>
          </p:sp>
          <p:sp>
            <p:nvSpPr>
              <p:cNvPr id="54" name="Freeform 29"/>
              <p:cNvSpPr>
                <a:spLocks/>
              </p:cNvSpPr>
              <p:nvPr/>
            </p:nvSpPr>
            <p:spPr bwMode="auto">
              <a:xfrm>
                <a:off x="3890894" y="3899053"/>
                <a:ext cx="400050" cy="379413"/>
              </a:xfrm>
              <a:custGeom>
                <a:avLst/>
                <a:gdLst>
                  <a:gd name="T0" fmla="*/ 55 w 252"/>
                  <a:gd name="T1" fmla="*/ 126 h 239"/>
                  <a:gd name="T2" fmla="*/ 103 w 252"/>
                  <a:gd name="T3" fmla="*/ 79 h 239"/>
                  <a:gd name="T4" fmla="*/ 131 w 252"/>
                  <a:gd name="T5" fmla="*/ 49 h 239"/>
                  <a:gd name="T6" fmla="*/ 151 w 252"/>
                  <a:gd name="T7" fmla="*/ 30 h 239"/>
                  <a:gd name="T8" fmla="*/ 191 w 252"/>
                  <a:gd name="T9" fmla="*/ 6 h 239"/>
                  <a:gd name="T10" fmla="*/ 220 w 252"/>
                  <a:gd name="T11" fmla="*/ 0 h 239"/>
                  <a:gd name="T12" fmla="*/ 236 w 252"/>
                  <a:gd name="T13" fmla="*/ 4 h 239"/>
                  <a:gd name="T14" fmla="*/ 245 w 252"/>
                  <a:gd name="T15" fmla="*/ 18 h 239"/>
                  <a:gd name="T16" fmla="*/ 252 w 252"/>
                  <a:gd name="T17" fmla="*/ 40 h 239"/>
                  <a:gd name="T18" fmla="*/ 248 w 252"/>
                  <a:gd name="T19" fmla="*/ 60 h 239"/>
                  <a:gd name="T20" fmla="*/ 235 w 252"/>
                  <a:gd name="T21" fmla="*/ 79 h 239"/>
                  <a:gd name="T22" fmla="*/ 192 w 252"/>
                  <a:gd name="T23" fmla="*/ 127 h 239"/>
                  <a:gd name="T24" fmla="*/ 142 w 252"/>
                  <a:gd name="T25" fmla="*/ 177 h 239"/>
                  <a:gd name="T26" fmla="*/ 103 w 252"/>
                  <a:gd name="T27" fmla="*/ 208 h 239"/>
                  <a:gd name="T28" fmla="*/ 66 w 252"/>
                  <a:gd name="T29" fmla="*/ 230 h 239"/>
                  <a:gd name="T30" fmla="*/ 42 w 252"/>
                  <a:gd name="T31" fmla="*/ 239 h 239"/>
                  <a:gd name="T32" fmla="*/ 22 w 252"/>
                  <a:gd name="T33" fmla="*/ 234 h 239"/>
                  <a:gd name="T34" fmla="*/ 7 w 252"/>
                  <a:gd name="T35" fmla="*/ 222 h 239"/>
                  <a:gd name="T36" fmla="*/ 1 w 252"/>
                  <a:gd name="T37" fmla="*/ 205 h 239"/>
                  <a:gd name="T38" fmla="*/ 0 w 252"/>
                  <a:gd name="T39" fmla="*/ 183 h 239"/>
                  <a:gd name="T40" fmla="*/ 13 w 252"/>
                  <a:gd name="T41" fmla="*/ 162 h 239"/>
                  <a:gd name="T42" fmla="*/ 35 w 252"/>
                  <a:gd name="T43" fmla="*/ 143 h 239"/>
                  <a:gd name="T44" fmla="*/ 55 w 252"/>
                  <a:gd name="T45" fmla="*/ 126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52" h="239">
                    <a:moveTo>
                      <a:pt x="55" y="126"/>
                    </a:moveTo>
                    <a:lnTo>
                      <a:pt x="103" y="79"/>
                    </a:lnTo>
                    <a:lnTo>
                      <a:pt x="131" y="49"/>
                    </a:lnTo>
                    <a:lnTo>
                      <a:pt x="151" y="30"/>
                    </a:lnTo>
                    <a:lnTo>
                      <a:pt x="191" y="6"/>
                    </a:lnTo>
                    <a:lnTo>
                      <a:pt x="220" y="0"/>
                    </a:lnTo>
                    <a:lnTo>
                      <a:pt x="236" y="4"/>
                    </a:lnTo>
                    <a:lnTo>
                      <a:pt x="245" y="18"/>
                    </a:lnTo>
                    <a:lnTo>
                      <a:pt x="252" y="40"/>
                    </a:lnTo>
                    <a:lnTo>
                      <a:pt x="248" y="60"/>
                    </a:lnTo>
                    <a:lnTo>
                      <a:pt x="235" y="79"/>
                    </a:lnTo>
                    <a:lnTo>
                      <a:pt x="192" y="127"/>
                    </a:lnTo>
                    <a:lnTo>
                      <a:pt x="142" y="177"/>
                    </a:lnTo>
                    <a:lnTo>
                      <a:pt x="103" y="208"/>
                    </a:lnTo>
                    <a:lnTo>
                      <a:pt x="66" y="230"/>
                    </a:lnTo>
                    <a:lnTo>
                      <a:pt x="42" y="239"/>
                    </a:lnTo>
                    <a:lnTo>
                      <a:pt x="22" y="234"/>
                    </a:lnTo>
                    <a:lnTo>
                      <a:pt x="7" y="222"/>
                    </a:lnTo>
                    <a:lnTo>
                      <a:pt x="1" y="205"/>
                    </a:lnTo>
                    <a:lnTo>
                      <a:pt x="0" y="183"/>
                    </a:lnTo>
                    <a:lnTo>
                      <a:pt x="13" y="162"/>
                    </a:lnTo>
                    <a:lnTo>
                      <a:pt x="35" y="143"/>
                    </a:lnTo>
                    <a:lnTo>
                      <a:pt x="55" y="126"/>
                    </a:lnTo>
                    <a:close/>
                  </a:path>
                </a:pathLst>
              </a:custGeom>
              <a:solidFill>
                <a:srgbClr val="CB96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80808"/>
                  </a:solidFill>
                </a:endParaRPr>
              </a:p>
            </p:txBody>
          </p:sp>
          <p:sp>
            <p:nvSpPr>
              <p:cNvPr id="55" name="Freeform 30"/>
              <p:cNvSpPr>
                <a:spLocks/>
              </p:cNvSpPr>
              <p:nvPr/>
            </p:nvSpPr>
            <p:spPr bwMode="auto">
              <a:xfrm>
                <a:off x="4109969" y="3941916"/>
                <a:ext cx="90488" cy="82550"/>
              </a:xfrm>
              <a:custGeom>
                <a:avLst/>
                <a:gdLst>
                  <a:gd name="T0" fmla="*/ 0 w 57"/>
                  <a:gd name="T1" fmla="*/ 40 h 52"/>
                  <a:gd name="T2" fmla="*/ 14 w 57"/>
                  <a:gd name="T3" fmla="*/ 20 h 52"/>
                  <a:gd name="T4" fmla="*/ 35 w 57"/>
                  <a:gd name="T5" fmla="*/ 5 h 52"/>
                  <a:gd name="T6" fmla="*/ 45 w 57"/>
                  <a:gd name="T7" fmla="*/ 0 h 52"/>
                  <a:gd name="T8" fmla="*/ 57 w 57"/>
                  <a:gd name="T9" fmla="*/ 15 h 52"/>
                  <a:gd name="T10" fmla="*/ 48 w 57"/>
                  <a:gd name="T11" fmla="*/ 32 h 52"/>
                  <a:gd name="T12" fmla="*/ 29 w 57"/>
                  <a:gd name="T13" fmla="*/ 45 h 52"/>
                  <a:gd name="T14" fmla="*/ 11 w 57"/>
                  <a:gd name="T15" fmla="*/ 52 h 52"/>
                  <a:gd name="T16" fmla="*/ 0 w 57"/>
                  <a:gd name="T17" fmla="*/ 4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2">
                    <a:moveTo>
                      <a:pt x="0" y="40"/>
                    </a:moveTo>
                    <a:lnTo>
                      <a:pt x="14" y="20"/>
                    </a:lnTo>
                    <a:lnTo>
                      <a:pt x="35" y="5"/>
                    </a:lnTo>
                    <a:lnTo>
                      <a:pt x="45" y="0"/>
                    </a:lnTo>
                    <a:lnTo>
                      <a:pt x="57" y="15"/>
                    </a:lnTo>
                    <a:lnTo>
                      <a:pt x="48" y="32"/>
                    </a:lnTo>
                    <a:lnTo>
                      <a:pt x="29" y="45"/>
                    </a:lnTo>
                    <a:lnTo>
                      <a:pt x="11" y="5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80808"/>
                  </a:solidFill>
                </a:endParaRPr>
              </a:p>
            </p:txBody>
          </p:sp>
          <p:sp>
            <p:nvSpPr>
              <p:cNvPr id="56" name="Freeform 31"/>
              <p:cNvSpPr>
                <a:spLocks/>
              </p:cNvSpPr>
              <p:nvPr/>
            </p:nvSpPr>
            <p:spPr bwMode="auto">
              <a:xfrm>
                <a:off x="4175057" y="3991128"/>
                <a:ext cx="88900" cy="84138"/>
              </a:xfrm>
              <a:custGeom>
                <a:avLst/>
                <a:gdLst>
                  <a:gd name="T0" fmla="*/ 0 w 56"/>
                  <a:gd name="T1" fmla="*/ 41 h 53"/>
                  <a:gd name="T2" fmla="*/ 14 w 56"/>
                  <a:gd name="T3" fmla="*/ 21 h 53"/>
                  <a:gd name="T4" fmla="*/ 35 w 56"/>
                  <a:gd name="T5" fmla="*/ 6 h 53"/>
                  <a:gd name="T6" fmla="*/ 44 w 56"/>
                  <a:gd name="T7" fmla="*/ 0 h 53"/>
                  <a:gd name="T8" fmla="*/ 56 w 56"/>
                  <a:gd name="T9" fmla="*/ 15 h 53"/>
                  <a:gd name="T10" fmla="*/ 48 w 56"/>
                  <a:gd name="T11" fmla="*/ 33 h 53"/>
                  <a:gd name="T12" fmla="*/ 29 w 56"/>
                  <a:gd name="T13" fmla="*/ 45 h 53"/>
                  <a:gd name="T14" fmla="*/ 11 w 56"/>
                  <a:gd name="T15" fmla="*/ 53 h 53"/>
                  <a:gd name="T16" fmla="*/ 0 w 56"/>
                  <a:gd name="T17" fmla="*/ 4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53">
                    <a:moveTo>
                      <a:pt x="0" y="41"/>
                    </a:moveTo>
                    <a:lnTo>
                      <a:pt x="14" y="21"/>
                    </a:lnTo>
                    <a:lnTo>
                      <a:pt x="35" y="6"/>
                    </a:lnTo>
                    <a:lnTo>
                      <a:pt x="44" y="0"/>
                    </a:lnTo>
                    <a:lnTo>
                      <a:pt x="56" y="15"/>
                    </a:lnTo>
                    <a:lnTo>
                      <a:pt x="48" y="33"/>
                    </a:lnTo>
                    <a:lnTo>
                      <a:pt x="29" y="45"/>
                    </a:lnTo>
                    <a:lnTo>
                      <a:pt x="11" y="53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80808"/>
                  </a:solidFill>
                </a:endParaRPr>
              </a:p>
            </p:txBody>
          </p:sp>
          <p:sp>
            <p:nvSpPr>
              <p:cNvPr id="57" name="Freeform 32"/>
              <p:cNvSpPr>
                <a:spLocks/>
              </p:cNvSpPr>
              <p:nvPr/>
            </p:nvSpPr>
            <p:spPr bwMode="auto">
              <a:xfrm>
                <a:off x="3967094" y="4172103"/>
                <a:ext cx="88900" cy="84138"/>
              </a:xfrm>
              <a:custGeom>
                <a:avLst/>
                <a:gdLst>
                  <a:gd name="T0" fmla="*/ 0 w 56"/>
                  <a:gd name="T1" fmla="*/ 41 h 53"/>
                  <a:gd name="T2" fmla="*/ 14 w 56"/>
                  <a:gd name="T3" fmla="*/ 20 h 53"/>
                  <a:gd name="T4" fmla="*/ 35 w 56"/>
                  <a:gd name="T5" fmla="*/ 5 h 53"/>
                  <a:gd name="T6" fmla="*/ 44 w 56"/>
                  <a:gd name="T7" fmla="*/ 0 h 53"/>
                  <a:gd name="T8" fmla="*/ 56 w 56"/>
                  <a:gd name="T9" fmla="*/ 15 h 53"/>
                  <a:gd name="T10" fmla="*/ 48 w 56"/>
                  <a:gd name="T11" fmla="*/ 32 h 53"/>
                  <a:gd name="T12" fmla="*/ 29 w 56"/>
                  <a:gd name="T13" fmla="*/ 45 h 53"/>
                  <a:gd name="T14" fmla="*/ 11 w 56"/>
                  <a:gd name="T15" fmla="*/ 53 h 53"/>
                  <a:gd name="T16" fmla="*/ 0 w 56"/>
                  <a:gd name="T17" fmla="*/ 4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53">
                    <a:moveTo>
                      <a:pt x="0" y="41"/>
                    </a:moveTo>
                    <a:lnTo>
                      <a:pt x="14" y="20"/>
                    </a:lnTo>
                    <a:lnTo>
                      <a:pt x="35" y="5"/>
                    </a:lnTo>
                    <a:lnTo>
                      <a:pt x="44" y="0"/>
                    </a:lnTo>
                    <a:lnTo>
                      <a:pt x="56" y="15"/>
                    </a:lnTo>
                    <a:lnTo>
                      <a:pt x="48" y="32"/>
                    </a:lnTo>
                    <a:lnTo>
                      <a:pt x="29" y="45"/>
                    </a:lnTo>
                    <a:lnTo>
                      <a:pt x="11" y="53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80808"/>
                  </a:solidFill>
                </a:endParaRPr>
              </a:p>
            </p:txBody>
          </p:sp>
          <p:sp>
            <p:nvSpPr>
              <p:cNvPr id="58" name="Freeform 33"/>
              <p:cNvSpPr>
                <a:spLocks/>
              </p:cNvSpPr>
              <p:nvPr/>
            </p:nvSpPr>
            <p:spPr bwMode="auto">
              <a:xfrm>
                <a:off x="3924232" y="4119716"/>
                <a:ext cx="92075" cy="84138"/>
              </a:xfrm>
              <a:custGeom>
                <a:avLst/>
                <a:gdLst>
                  <a:gd name="T0" fmla="*/ 0 w 58"/>
                  <a:gd name="T1" fmla="*/ 41 h 53"/>
                  <a:gd name="T2" fmla="*/ 14 w 58"/>
                  <a:gd name="T3" fmla="*/ 20 h 53"/>
                  <a:gd name="T4" fmla="*/ 36 w 58"/>
                  <a:gd name="T5" fmla="*/ 5 h 53"/>
                  <a:gd name="T6" fmla="*/ 45 w 58"/>
                  <a:gd name="T7" fmla="*/ 0 h 53"/>
                  <a:gd name="T8" fmla="*/ 58 w 58"/>
                  <a:gd name="T9" fmla="*/ 15 h 53"/>
                  <a:gd name="T10" fmla="*/ 48 w 58"/>
                  <a:gd name="T11" fmla="*/ 32 h 53"/>
                  <a:gd name="T12" fmla="*/ 30 w 58"/>
                  <a:gd name="T13" fmla="*/ 45 h 53"/>
                  <a:gd name="T14" fmla="*/ 11 w 58"/>
                  <a:gd name="T15" fmla="*/ 53 h 53"/>
                  <a:gd name="T16" fmla="*/ 0 w 58"/>
                  <a:gd name="T17" fmla="*/ 4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" h="53">
                    <a:moveTo>
                      <a:pt x="0" y="41"/>
                    </a:moveTo>
                    <a:lnTo>
                      <a:pt x="14" y="20"/>
                    </a:lnTo>
                    <a:lnTo>
                      <a:pt x="36" y="5"/>
                    </a:lnTo>
                    <a:lnTo>
                      <a:pt x="45" y="0"/>
                    </a:lnTo>
                    <a:lnTo>
                      <a:pt x="58" y="15"/>
                    </a:lnTo>
                    <a:lnTo>
                      <a:pt x="48" y="32"/>
                    </a:lnTo>
                    <a:lnTo>
                      <a:pt x="30" y="45"/>
                    </a:lnTo>
                    <a:lnTo>
                      <a:pt x="11" y="53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80808"/>
                  </a:solidFill>
                </a:endParaRPr>
              </a:p>
            </p:txBody>
          </p:sp>
          <p:sp>
            <p:nvSpPr>
              <p:cNvPr id="59" name="Freeform 34"/>
              <p:cNvSpPr>
                <a:spLocks/>
              </p:cNvSpPr>
              <p:nvPr/>
            </p:nvSpPr>
            <p:spPr bwMode="auto">
              <a:xfrm>
                <a:off x="3906769" y="3892703"/>
                <a:ext cx="392113" cy="392113"/>
              </a:xfrm>
              <a:custGeom>
                <a:avLst/>
                <a:gdLst>
                  <a:gd name="T0" fmla="*/ 99 w 247"/>
                  <a:gd name="T1" fmla="*/ 68 h 247"/>
                  <a:gd name="T2" fmla="*/ 121 w 247"/>
                  <a:gd name="T3" fmla="*/ 44 h 247"/>
                  <a:gd name="T4" fmla="*/ 144 w 247"/>
                  <a:gd name="T5" fmla="*/ 26 h 247"/>
                  <a:gd name="T6" fmla="*/ 169 w 247"/>
                  <a:gd name="T7" fmla="*/ 12 h 247"/>
                  <a:gd name="T8" fmla="*/ 193 w 247"/>
                  <a:gd name="T9" fmla="*/ 3 h 247"/>
                  <a:gd name="T10" fmla="*/ 214 w 247"/>
                  <a:gd name="T11" fmla="*/ 0 h 247"/>
                  <a:gd name="T12" fmla="*/ 224 w 247"/>
                  <a:gd name="T13" fmla="*/ 1 h 247"/>
                  <a:gd name="T14" fmla="*/ 236 w 247"/>
                  <a:gd name="T15" fmla="*/ 12 h 247"/>
                  <a:gd name="T16" fmla="*/ 245 w 247"/>
                  <a:gd name="T17" fmla="*/ 33 h 247"/>
                  <a:gd name="T18" fmla="*/ 247 w 247"/>
                  <a:gd name="T19" fmla="*/ 57 h 247"/>
                  <a:gd name="T20" fmla="*/ 236 w 247"/>
                  <a:gd name="T21" fmla="*/ 80 h 247"/>
                  <a:gd name="T22" fmla="*/ 204 w 247"/>
                  <a:gd name="T23" fmla="*/ 117 h 247"/>
                  <a:gd name="T24" fmla="*/ 158 w 247"/>
                  <a:gd name="T25" fmla="*/ 165 h 247"/>
                  <a:gd name="T26" fmla="*/ 113 w 247"/>
                  <a:gd name="T27" fmla="*/ 203 h 247"/>
                  <a:gd name="T28" fmla="*/ 73 w 247"/>
                  <a:gd name="T29" fmla="*/ 235 h 247"/>
                  <a:gd name="T30" fmla="*/ 42 w 247"/>
                  <a:gd name="T31" fmla="*/ 245 h 247"/>
                  <a:gd name="T32" fmla="*/ 23 w 247"/>
                  <a:gd name="T33" fmla="*/ 247 h 247"/>
                  <a:gd name="T34" fmla="*/ 9 w 247"/>
                  <a:gd name="T35" fmla="*/ 243 h 247"/>
                  <a:gd name="T36" fmla="*/ 0 w 247"/>
                  <a:gd name="T37" fmla="*/ 232 h 247"/>
                  <a:gd name="T38" fmla="*/ 4 w 247"/>
                  <a:gd name="T39" fmla="*/ 225 h 247"/>
                  <a:gd name="T40" fmla="*/ 13 w 247"/>
                  <a:gd name="T41" fmla="*/ 229 h 247"/>
                  <a:gd name="T42" fmla="*/ 26 w 247"/>
                  <a:gd name="T43" fmla="*/ 235 h 247"/>
                  <a:gd name="T44" fmla="*/ 44 w 247"/>
                  <a:gd name="T45" fmla="*/ 233 h 247"/>
                  <a:gd name="T46" fmla="*/ 67 w 247"/>
                  <a:gd name="T47" fmla="*/ 225 h 247"/>
                  <a:gd name="T48" fmla="*/ 87 w 247"/>
                  <a:gd name="T49" fmla="*/ 212 h 247"/>
                  <a:gd name="T50" fmla="*/ 126 w 247"/>
                  <a:gd name="T51" fmla="*/ 180 h 247"/>
                  <a:gd name="T52" fmla="*/ 154 w 247"/>
                  <a:gd name="T53" fmla="*/ 151 h 247"/>
                  <a:gd name="T54" fmla="*/ 186 w 247"/>
                  <a:gd name="T55" fmla="*/ 119 h 247"/>
                  <a:gd name="T56" fmla="*/ 209 w 247"/>
                  <a:gd name="T57" fmla="*/ 93 h 247"/>
                  <a:gd name="T58" fmla="*/ 231 w 247"/>
                  <a:gd name="T59" fmla="*/ 67 h 247"/>
                  <a:gd name="T60" fmla="*/ 238 w 247"/>
                  <a:gd name="T61" fmla="*/ 50 h 247"/>
                  <a:gd name="T62" fmla="*/ 233 w 247"/>
                  <a:gd name="T63" fmla="*/ 31 h 247"/>
                  <a:gd name="T64" fmla="*/ 224 w 247"/>
                  <a:gd name="T65" fmla="*/ 20 h 247"/>
                  <a:gd name="T66" fmla="*/ 213 w 247"/>
                  <a:gd name="T67" fmla="*/ 13 h 247"/>
                  <a:gd name="T68" fmla="*/ 195 w 247"/>
                  <a:gd name="T69" fmla="*/ 13 h 247"/>
                  <a:gd name="T70" fmla="*/ 173 w 247"/>
                  <a:gd name="T71" fmla="*/ 22 h 247"/>
                  <a:gd name="T72" fmla="*/ 146 w 247"/>
                  <a:gd name="T73" fmla="*/ 38 h 247"/>
                  <a:gd name="T74" fmla="*/ 124 w 247"/>
                  <a:gd name="T75" fmla="*/ 57 h 247"/>
                  <a:gd name="T76" fmla="*/ 106 w 247"/>
                  <a:gd name="T77" fmla="*/ 82 h 247"/>
                  <a:gd name="T78" fmla="*/ 81 w 247"/>
                  <a:gd name="T79" fmla="*/ 107 h 247"/>
                  <a:gd name="T80" fmla="*/ 99 w 247"/>
                  <a:gd name="T81" fmla="*/ 68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7" h="247">
                    <a:moveTo>
                      <a:pt x="99" y="68"/>
                    </a:moveTo>
                    <a:lnTo>
                      <a:pt x="121" y="44"/>
                    </a:lnTo>
                    <a:lnTo>
                      <a:pt x="144" y="26"/>
                    </a:lnTo>
                    <a:lnTo>
                      <a:pt x="169" y="12"/>
                    </a:lnTo>
                    <a:lnTo>
                      <a:pt x="193" y="3"/>
                    </a:lnTo>
                    <a:lnTo>
                      <a:pt x="214" y="0"/>
                    </a:lnTo>
                    <a:lnTo>
                      <a:pt x="224" y="1"/>
                    </a:lnTo>
                    <a:lnTo>
                      <a:pt x="236" y="12"/>
                    </a:lnTo>
                    <a:lnTo>
                      <a:pt x="245" y="33"/>
                    </a:lnTo>
                    <a:lnTo>
                      <a:pt x="247" y="57"/>
                    </a:lnTo>
                    <a:lnTo>
                      <a:pt x="236" y="80"/>
                    </a:lnTo>
                    <a:lnTo>
                      <a:pt x="204" y="117"/>
                    </a:lnTo>
                    <a:lnTo>
                      <a:pt x="158" y="165"/>
                    </a:lnTo>
                    <a:lnTo>
                      <a:pt x="113" y="203"/>
                    </a:lnTo>
                    <a:lnTo>
                      <a:pt x="73" y="235"/>
                    </a:lnTo>
                    <a:lnTo>
                      <a:pt x="42" y="245"/>
                    </a:lnTo>
                    <a:lnTo>
                      <a:pt x="23" y="247"/>
                    </a:lnTo>
                    <a:lnTo>
                      <a:pt x="9" y="243"/>
                    </a:lnTo>
                    <a:lnTo>
                      <a:pt x="0" y="232"/>
                    </a:lnTo>
                    <a:lnTo>
                      <a:pt x="4" y="225"/>
                    </a:lnTo>
                    <a:lnTo>
                      <a:pt x="13" y="229"/>
                    </a:lnTo>
                    <a:lnTo>
                      <a:pt x="26" y="235"/>
                    </a:lnTo>
                    <a:lnTo>
                      <a:pt x="44" y="233"/>
                    </a:lnTo>
                    <a:lnTo>
                      <a:pt x="67" y="225"/>
                    </a:lnTo>
                    <a:lnTo>
                      <a:pt x="87" y="212"/>
                    </a:lnTo>
                    <a:lnTo>
                      <a:pt x="126" y="180"/>
                    </a:lnTo>
                    <a:lnTo>
                      <a:pt x="154" y="151"/>
                    </a:lnTo>
                    <a:lnTo>
                      <a:pt x="186" y="119"/>
                    </a:lnTo>
                    <a:lnTo>
                      <a:pt x="209" y="93"/>
                    </a:lnTo>
                    <a:lnTo>
                      <a:pt x="231" y="67"/>
                    </a:lnTo>
                    <a:lnTo>
                      <a:pt x="238" y="50"/>
                    </a:lnTo>
                    <a:lnTo>
                      <a:pt x="233" y="31"/>
                    </a:lnTo>
                    <a:lnTo>
                      <a:pt x="224" y="20"/>
                    </a:lnTo>
                    <a:lnTo>
                      <a:pt x="213" y="13"/>
                    </a:lnTo>
                    <a:lnTo>
                      <a:pt x="195" y="13"/>
                    </a:lnTo>
                    <a:lnTo>
                      <a:pt x="173" y="22"/>
                    </a:lnTo>
                    <a:lnTo>
                      <a:pt x="146" y="38"/>
                    </a:lnTo>
                    <a:lnTo>
                      <a:pt x="124" y="57"/>
                    </a:lnTo>
                    <a:lnTo>
                      <a:pt x="106" y="82"/>
                    </a:lnTo>
                    <a:lnTo>
                      <a:pt x="81" y="107"/>
                    </a:lnTo>
                    <a:lnTo>
                      <a:pt x="99" y="68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80808"/>
                  </a:solidFill>
                </a:endParaRPr>
              </a:p>
            </p:txBody>
          </p:sp>
          <p:sp>
            <p:nvSpPr>
              <p:cNvPr id="60" name="Freeform 35"/>
              <p:cNvSpPr>
                <a:spLocks/>
              </p:cNvSpPr>
              <p:nvPr/>
            </p:nvSpPr>
            <p:spPr bwMode="auto">
              <a:xfrm>
                <a:off x="3881369" y="3972078"/>
                <a:ext cx="220663" cy="307975"/>
              </a:xfrm>
              <a:custGeom>
                <a:avLst/>
                <a:gdLst>
                  <a:gd name="T0" fmla="*/ 92 w 139"/>
                  <a:gd name="T1" fmla="*/ 40 h 194"/>
                  <a:gd name="T2" fmla="*/ 115 w 139"/>
                  <a:gd name="T3" fmla="*/ 18 h 194"/>
                  <a:gd name="T4" fmla="*/ 139 w 139"/>
                  <a:gd name="T5" fmla="*/ 0 h 194"/>
                  <a:gd name="T6" fmla="*/ 123 w 139"/>
                  <a:gd name="T7" fmla="*/ 27 h 194"/>
                  <a:gd name="T8" fmla="*/ 100 w 139"/>
                  <a:gd name="T9" fmla="*/ 53 h 194"/>
                  <a:gd name="T10" fmla="*/ 77 w 139"/>
                  <a:gd name="T11" fmla="*/ 75 h 194"/>
                  <a:gd name="T12" fmla="*/ 45 w 139"/>
                  <a:gd name="T13" fmla="*/ 101 h 194"/>
                  <a:gd name="T14" fmla="*/ 22 w 139"/>
                  <a:gd name="T15" fmla="*/ 125 h 194"/>
                  <a:gd name="T16" fmla="*/ 14 w 139"/>
                  <a:gd name="T17" fmla="*/ 141 h 194"/>
                  <a:gd name="T18" fmla="*/ 14 w 139"/>
                  <a:gd name="T19" fmla="*/ 156 h 194"/>
                  <a:gd name="T20" fmla="*/ 17 w 139"/>
                  <a:gd name="T21" fmla="*/ 167 h 194"/>
                  <a:gd name="T22" fmla="*/ 22 w 139"/>
                  <a:gd name="T23" fmla="*/ 175 h 194"/>
                  <a:gd name="T24" fmla="*/ 36 w 139"/>
                  <a:gd name="T25" fmla="*/ 187 h 194"/>
                  <a:gd name="T26" fmla="*/ 48 w 139"/>
                  <a:gd name="T27" fmla="*/ 192 h 194"/>
                  <a:gd name="T28" fmla="*/ 45 w 139"/>
                  <a:gd name="T29" fmla="*/ 194 h 194"/>
                  <a:gd name="T30" fmla="*/ 25 w 139"/>
                  <a:gd name="T31" fmla="*/ 192 h 194"/>
                  <a:gd name="T32" fmla="*/ 14 w 139"/>
                  <a:gd name="T33" fmla="*/ 186 h 194"/>
                  <a:gd name="T34" fmla="*/ 4 w 139"/>
                  <a:gd name="T35" fmla="*/ 172 h 194"/>
                  <a:gd name="T36" fmla="*/ 1 w 139"/>
                  <a:gd name="T37" fmla="*/ 156 h 194"/>
                  <a:gd name="T38" fmla="*/ 0 w 139"/>
                  <a:gd name="T39" fmla="*/ 139 h 194"/>
                  <a:gd name="T40" fmla="*/ 9 w 139"/>
                  <a:gd name="T41" fmla="*/ 122 h 194"/>
                  <a:gd name="T42" fmla="*/ 20 w 139"/>
                  <a:gd name="T43" fmla="*/ 109 h 194"/>
                  <a:gd name="T44" fmla="*/ 38 w 139"/>
                  <a:gd name="T45" fmla="*/ 94 h 194"/>
                  <a:gd name="T46" fmla="*/ 54 w 139"/>
                  <a:gd name="T47" fmla="*/ 79 h 194"/>
                  <a:gd name="T48" fmla="*/ 74 w 139"/>
                  <a:gd name="T49" fmla="*/ 59 h 194"/>
                  <a:gd name="T50" fmla="*/ 87 w 139"/>
                  <a:gd name="T51" fmla="*/ 47 h 194"/>
                  <a:gd name="T52" fmla="*/ 92 w 139"/>
                  <a:gd name="T53" fmla="*/ 4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9" h="194">
                    <a:moveTo>
                      <a:pt x="92" y="40"/>
                    </a:moveTo>
                    <a:lnTo>
                      <a:pt x="115" y="18"/>
                    </a:lnTo>
                    <a:lnTo>
                      <a:pt x="139" y="0"/>
                    </a:lnTo>
                    <a:lnTo>
                      <a:pt x="123" y="27"/>
                    </a:lnTo>
                    <a:lnTo>
                      <a:pt x="100" y="53"/>
                    </a:lnTo>
                    <a:lnTo>
                      <a:pt x="77" y="75"/>
                    </a:lnTo>
                    <a:lnTo>
                      <a:pt x="45" y="101"/>
                    </a:lnTo>
                    <a:lnTo>
                      <a:pt x="22" y="125"/>
                    </a:lnTo>
                    <a:lnTo>
                      <a:pt x="14" y="141"/>
                    </a:lnTo>
                    <a:lnTo>
                      <a:pt x="14" y="156"/>
                    </a:lnTo>
                    <a:lnTo>
                      <a:pt x="17" y="167"/>
                    </a:lnTo>
                    <a:lnTo>
                      <a:pt x="22" y="175"/>
                    </a:lnTo>
                    <a:lnTo>
                      <a:pt x="36" y="187"/>
                    </a:lnTo>
                    <a:lnTo>
                      <a:pt x="48" y="192"/>
                    </a:lnTo>
                    <a:lnTo>
                      <a:pt x="45" y="194"/>
                    </a:lnTo>
                    <a:lnTo>
                      <a:pt x="25" y="192"/>
                    </a:lnTo>
                    <a:lnTo>
                      <a:pt x="14" y="186"/>
                    </a:lnTo>
                    <a:lnTo>
                      <a:pt x="4" y="172"/>
                    </a:lnTo>
                    <a:lnTo>
                      <a:pt x="1" y="156"/>
                    </a:lnTo>
                    <a:lnTo>
                      <a:pt x="0" y="139"/>
                    </a:lnTo>
                    <a:lnTo>
                      <a:pt x="9" y="122"/>
                    </a:lnTo>
                    <a:lnTo>
                      <a:pt x="20" y="109"/>
                    </a:lnTo>
                    <a:lnTo>
                      <a:pt x="38" y="94"/>
                    </a:lnTo>
                    <a:lnTo>
                      <a:pt x="54" y="79"/>
                    </a:lnTo>
                    <a:lnTo>
                      <a:pt x="74" y="59"/>
                    </a:lnTo>
                    <a:lnTo>
                      <a:pt x="87" y="47"/>
                    </a:lnTo>
                    <a:lnTo>
                      <a:pt x="92" y="4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80808"/>
                  </a:solidFill>
                </a:endParaRPr>
              </a:p>
            </p:txBody>
          </p:sp>
          <p:sp>
            <p:nvSpPr>
              <p:cNvPr id="61" name="Freeform 36"/>
              <p:cNvSpPr>
                <a:spLocks/>
              </p:cNvSpPr>
              <p:nvPr/>
            </p:nvSpPr>
            <p:spPr bwMode="auto">
              <a:xfrm>
                <a:off x="3917882" y="4113366"/>
                <a:ext cx="104775" cy="98425"/>
              </a:xfrm>
              <a:custGeom>
                <a:avLst/>
                <a:gdLst>
                  <a:gd name="T0" fmla="*/ 7 w 66"/>
                  <a:gd name="T1" fmla="*/ 36 h 62"/>
                  <a:gd name="T2" fmla="*/ 17 w 66"/>
                  <a:gd name="T3" fmla="*/ 20 h 62"/>
                  <a:gd name="T4" fmla="*/ 32 w 66"/>
                  <a:gd name="T5" fmla="*/ 8 h 62"/>
                  <a:gd name="T6" fmla="*/ 49 w 66"/>
                  <a:gd name="T7" fmla="*/ 0 h 62"/>
                  <a:gd name="T8" fmla="*/ 66 w 66"/>
                  <a:gd name="T9" fmla="*/ 16 h 62"/>
                  <a:gd name="T10" fmla="*/ 58 w 66"/>
                  <a:gd name="T11" fmla="*/ 35 h 62"/>
                  <a:gd name="T12" fmla="*/ 40 w 66"/>
                  <a:gd name="T13" fmla="*/ 51 h 62"/>
                  <a:gd name="T14" fmla="*/ 18 w 66"/>
                  <a:gd name="T15" fmla="*/ 62 h 62"/>
                  <a:gd name="T16" fmla="*/ 12 w 66"/>
                  <a:gd name="T17" fmla="*/ 58 h 62"/>
                  <a:gd name="T18" fmla="*/ 2 w 66"/>
                  <a:gd name="T19" fmla="*/ 48 h 62"/>
                  <a:gd name="T20" fmla="*/ 10 w 66"/>
                  <a:gd name="T21" fmla="*/ 41 h 62"/>
                  <a:gd name="T22" fmla="*/ 20 w 66"/>
                  <a:gd name="T23" fmla="*/ 52 h 62"/>
                  <a:gd name="T24" fmla="*/ 37 w 66"/>
                  <a:gd name="T25" fmla="*/ 42 h 62"/>
                  <a:gd name="T26" fmla="*/ 50 w 66"/>
                  <a:gd name="T27" fmla="*/ 31 h 62"/>
                  <a:gd name="T28" fmla="*/ 55 w 66"/>
                  <a:gd name="T29" fmla="*/ 18 h 62"/>
                  <a:gd name="T30" fmla="*/ 47 w 66"/>
                  <a:gd name="T31" fmla="*/ 10 h 62"/>
                  <a:gd name="T32" fmla="*/ 37 w 66"/>
                  <a:gd name="T33" fmla="*/ 23 h 62"/>
                  <a:gd name="T34" fmla="*/ 25 w 66"/>
                  <a:gd name="T35" fmla="*/ 35 h 62"/>
                  <a:gd name="T36" fmla="*/ 8 w 66"/>
                  <a:gd name="T37" fmla="*/ 43 h 62"/>
                  <a:gd name="T38" fmla="*/ 0 w 66"/>
                  <a:gd name="T39" fmla="*/ 46 h 62"/>
                  <a:gd name="T40" fmla="*/ 7 w 66"/>
                  <a:gd name="T41" fmla="*/ 3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6" h="62">
                    <a:moveTo>
                      <a:pt x="7" y="36"/>
                    </a:moveTo>
                    <a:lnTo>
                      <a:pt x="17" y="20"/>
                    </a:lnTo>
                    <a:lnTo>
                      <a:pt x="32" y="8"/>
                    </a:lnTo>
                    <a:lnTo>
                      <a:pt x="49" y="0"/>
                    </a:lnTo>
                    <a:lnTo>
                      <a:pt x="66" y="16"/>
                    </a:lnTo>
                    <a:lnTo>
                      <a:pt x="58" y="35"/>
                    </a:lnTo>
                    <a:lnTo>
                      <a:pt x="40" y="51"/>
                    </a:lnTo>
                    <a:lnTo>
                      <a:pt x="18" y="62"/>
                    </a:lnTo>
                    <a:lnTo>
                      <a:pt x="12" y="58"/>
                    </a:lnTo>
                    <a:lnTo>
                      <a:pt x="2" y="48"/>
                    </a:lnTo>
                    <a:lnTo>
                      <a:pt x="10" y="41"/>
                    </a:lnTo>
                    <a:lnTo>
                      <a:pt x="20" y="52"/>
                    </a:lnTo>
                    <a:lnTo>
                      <a:pt x="37" y="42"/>
                    </a:lnTo>
                    <a:lnTo>
                      <a:pt x="50" y="31"/>
                    </a:lnTo>
                    <a:lnTo>
                      <a:pt x="55" y="18"/>
                    </a:lnTo>
                    <a:lnTo>
                      <a:pt x="47" y="10"/>
                    </a:lnTo>
                    <a:lnTo>
                      <a:pt x="37" y="23"/>
                    </a:lnTo>
                    <a:lnTo>
                      <a:pt x="25" y="35"/>
                    </a:lnTo>
                    <a:lnTo>
                      <a:pt x="8" y="43"/>
                    </a:lnTo>
                    <a:lnTo>
                      <a:pt x="0" y="46"/>
                    </a:lnTo>
                    <a:lnTo>
                      <a:pt x="7" y="36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80808"/>
                  </a:solidFill>
                </a:endParaRPr>
              </a:p>
            </p:txBody>
          </p:sp>
          <p:sp>
            <p:nvSpPr>
              <p:cNvPr id="62" name="Freeform 37"/>
              <p:cNvSpPr>
                <a:spLocks/>
              </p:cNvSpPr>
              <p:nvPr/>
            </p:nvSpPr>
            <p:spPr bwMode="auto">
              <a:xfrm>
                <a:off x="3963919" y="4162578"/>
                <a:ext cx="104775" cy="98425"/>
              </a:xfrm>
              <a:custGeom>
                <a:avLst/>
                <a:gdLst>
                  <a:gd name="T0" fmla="*/ 7 w 66"/>
                  <a:gd name="T1" fmla="*/ 36 h 62"/>
                  <a:gd name="T2" fmla="*/ 17 w 66"/>
                  <a:gd name="T3" fmla="*/ 20 h 62"/>
                  <a:gd name="T4" fmla="*/ 32 w 66"/>
                  <a:gd name="T5" fmla="*/ 8 h 62"/>
                  <a:gd name="T6" fmla="*/ 49 w 66"/>
                  <a:gd name="T7" fmla="*/ 0 h 62"/>
                  <a:gd name="T8" fmla="*/ 66 w 66"/>
                  <a:gd name="T9" fmla="*/ 17 h 62"/>
                  <a:gd name="T10" fmla="*/ 57 w 66"/>
                  <a:gd name="T11" fmla="*/ 35 h 62"/>
                  <a:gd name="T12" fmla="*/ 40 w 66"/>
                  <a:gd name="T13" fmla="*/ 51 h 62"/>
                  <a:gd name="T14" fmla="*/ 17 w 66"/>
                  <a:gd name="T15" fmla="*/ 62 h 62"/>
                  <a:gd name="T16" fmla="*/ 12 w 66"/>
                  <a:gd name="T17" fmla="*/ 59 h 62"/>
                  <a:gd name="T18" fmla="*/ 1 w 66"/>
                  <a:gd name="T19" fmla="*/ 48 h 62"/>
                  <a:gd name="T20" fmla="*/ 10 w 66"/>
                  <a:gd name="T21" fmla="*/ 41 h 62"/>
                  <a:gd name="T22" fmla="*/ 20 w 66"/>
                  <a:gd name="T23" fmla="*/ 53 h 62"/>
                  <a:gd name="T24" fmla="*/ 36 w 66"/>
                  <a:gd name="T25" fmla="*/ 43 h 62"/>
                  <a:gd name="T26" fmla="*/ 50 w 66"/>
                  <a:gd name="T27" fmla="*/ 32 h 62"/>
                  <a:gd name="T28" fmla="*/ 56 w 66"/>
                  <a:gd name="T29" fmla="*/ 18 h 62"/>
                  <a:gd name="T30" fmla="*/ 47 w 66"/>
                  <a:gd name="T31" fmla="*/ 11 h 62"/>
                  <a:gd name="T32" fmla="*/ 36 w 66"/>
                  <a:gd name="T33" fmla="*/ 23 h 62"/>
                  <a:gd name="T34" fmla="*/ 24 w 66"/>
                  <a:gd name="T35" fmla="*/ 35 h 62"/>
                  <a:gd name="T36" fmla="*/ 8 w 66"/>
                  <a:gd name="T37" fmla="*/ 44 h 62"/>
                  <a:gd name="T38" fmla="*/ 0 w 66"/>
                  <a:gd name="T39" fmla="*/ 47 h 62"/>
                  <a:gd name="T40" fmla="*/ 7 w 66"/>
                  <a:gd name="T41" fmla="*/ 3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6" h="62">
                    <a:moveTo>
                      <a:pt x="7" y="36"/>
                    </a:moveTo>
                    <a:lnTo>
                      <a:pt x="17" y="20"/>
                    </a:lnTo>
                    <a:lnTo>
                      <a:pt x="32" y="8"/>
                    </a:lnTo>
                    <a:lnTo>
                      <a:pt x="49" y="0"/>
                    </a:lnTo>
                    <a:lnTo>
                      <a:pt x="66" y="17"/>
                    </a:lnTo>
                    <a:lnTo>
                      <a:pt x="57" y="35"/>
                    </a:lnTo>
                    <a:lnTo>
                      <a:pt x="40" y="51"/>
                    </a:lnTo>
                    <a:lnTo>
                      <a:pt x="17" y="62"/>
                    </a:lnTo>
                    <a:lnTo>
                      <a:pt x="12" y="59"/>
                    </a:lnTo>
                    <a:lnTo>
                      <a:pt x="1" y="48"/>
                    </a:lnTo>
                    <a:lnTo>
                      <a:pt x="10" y="41"/>
                    </a:lnTo>
                    <a:lnTo>
                      <a:pt x="20" y="53"/>
                    </a:lnTo>
                    <a:lnTo>
                      <a:pt x="36" y="43"/>
                    </a:lnTo>
                    <a:lnTo>
                      <a:pt x="50" y="32"/>
                    </a:lnTo>
                    <a:lnTo>
                      <a:pt x="56" y="18"/>
                    </a:lnTo>
                    <a:lnTo>
                      <a:pt x="47" y="11"/>
                    </a:lnTo>
                    <a:lnTo>
                      <a:pt x="36" y="23"/>
                    </a:lnTo>
                    <a:lnTo>
                      <a:pt x="24" y="35"/>
                    </a:lnTo>
                    <a:lnTo>
                      <a:pt x="8" y="44"/>
                    </a:lnTo>
                    <a:lnTo>
                      <a:pt x="0" y="47"/>
                    </a:lnTo>
                    <a:lnTo>
                      <a:pt x="7" y="36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80808"/>
                  </a:solidFill>
                </a:endParaRPr>
              </a:p>
            </p:txBody>
          </p:sp>
          <p:sp>
            <p:nvSpPr>
              <p:cNvPr id="63" name="Freeform 38"/>
              <p:cNvSpPr>
                <a:spLocks/>
              </p:cNvSpPr>
              <p:nvPr/>
            </p:nvSpPr>
            <p:spPr bwMode="auto">
              <a:xfrm>
                <a:off x="4165532" y="3984778"/>
                <a:ext cx="104775" cy="98425"/>
              </a:xfrm>
              <a:custGeom>
                <a:avLst/>
                <a:gdLst>
                  <a:gd name="T0" fmla="*/ 7 w 66"/>
                  <a:gd name="T1" fmla="*/ 36 h 62"/>
                  <a:gd name="T2" fmla="*/ 17 w 66"/>
                  <a:gd name="T3" fmla="*/ 20 h 62"/>
                  <a:gd name="T4" fmla="*/ 32 w 66"/>
                  <a:gd name="T5" fmla="*/ 8 h 62"/>
                  <a:gd name="T6" fmla="*/ 49 w 66"/>
                  <a:gd name="T7" fmla="*/ 0 h 62"/>
                  <a:gd name="T8" fmla="*/ 66 w 66"/>
                  <a:gd name="T9" fmla="*/ 16 h 62"/>
                  <a:gd name="T10" fmla="*/ 57 w 66"/>
                  <a:gd name="T11" fmla="*/ 35 h 62"/>
                  <a:gd name="T12" fmla="*/ 40 w 66"/>
                  <a:gd name="T13" fmla="*/ 51 h 62"/>
                  <a:gd name="T14" fmla="*/ 17 w 66"/>
                  <a:gd name="T15" fmla="*/ 62 h 62"/>
                  <a:gd name="T16" fmla="*/ 12 w 66"/>
                  <a:gd name="T17" fmla="*/ 58 h 62"/>
                  <a:gd name="T18" fmla="*/ 1 w 66"/>
                  <a:gd name="T19" fmla="*/ 48 h 62"/>
                  <a:gd name="T20" fmla="*/ 10 w 66"/>
                  <a:gd name="T21" fmla="*/ 41 h 62"/>
                  <a:gd name="T22" fmla="*/ 20 w 66"/>
                  <a:gd name="T23" fmla="*/ 52 h 62"/>
                  <a:gd name="T24" fmla="*/ 36 w 66"/>
                  <a:gd name="T25" fmla="*/ 43 h 62"/>
                  <a:gd name="T26" fmla="*/ 50 w 66"/>
                  <a:gd name="T27" fmla="*/ 31 h 62"/>
                  <a:gd name="T28" fmla="*/ 55 w 66"/>
                  <a:gd name="T29" fmla="*/ 18 h 62"/>
                  <a:gd name="T30" fmla="*/ 47 w 66"/>
                  <a:gd name="T31" fmla="*/ 10 h 62"/>
                  <a:gd name="T32" fmla="*/ 36 w 66"/>
                  <a:gd name="T33" fmla="*/ 23 h 62"/>
                  <a:gd name="T34" fmla="*/ 24 w 66"/>
                  <a:gd name="T35" fmla="*/ 35 h 62"/>
                  <a:gd name="T36" fmla="*/ 7 w 66"/>
                  <a:gd name="T37" fmla="*/ 43 h 62"/>
                  <a:gd name="T38" fmla="*/ 0 w 66"/>
                  <a:gd name="T39" fmla="*/ 46 h 62"/>
                  <a:gd name="T40" fmla="*/ 7 w 66"/>
                  <a:gd name="T41" fmla="*/ 3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6" h="62">
                    <a:moveTo>
                      <a:pt x="7" y="36"/>
                    </a:moveTo>
                    <a:lnTo>
                      <a:pt x="17" y="20"/>
                    </a:lnTo>
                    <a:lnTo>
                      <a:pt x="32" y="8"/>
                    </a:lnTo>
                    <a:lnTo>
                      <a:pt x="49" y="0"/>
                    </a:lnTo>
                    <a:lnTo>
                      <a:pt x="66" y="16"/>
                    </a:lnTo>
                    <a:lnTo>
                      <a:pt x="57" y="35"/>
                    </a:lnTo>
                    <a:lnTo>
                      <a:pt x="40" y="51"/>
                    </a:lnTo>
                    <a:lnTo>
                      <a:pt x="17" y="62"/>
                    </a:lnTo>
                    <a:lnTo>
                      <a:pt x="12" y="58"/>
                    </a:lnTo>
                    <a:lnTo>
                      <a:pt x="1" y="48"/>
                    </a:lnTo>
                    <a:lnTo>
                      <a:pt x="10" y="41"/>
                    </a:lnTo>
                    <a:lnTo>
                      <a:pt x="20" y="52"/>
                    </a:lnTo>
                    <a:lnTo>
                      <a:pt x="36" y="43"/>
                    </a:lnTo>
                    <a:lnTo>
                      <a:pt x="50" y="31"/>
                    </a:lnTo>
                    <a:lnTo>
                      <a:pt x="55" y="18"/>
                    </a:lnTo>
                    <a:lnTo>
                      <a:pt x="47" y="10"/>
                    </a:lnTo>
                    <a:lnTo>
                      <a:pt x="36" y="23"/>
                    </a:lnTo>
                    <a:lnTo>
                      <a:pt x="24" y="35"/>
                    </a:lnTo>
                    <a:lnTo>
                      <a:pt x="7" y="43"/>
                    </a:lnTo>
                    <a:lnTo>
                      <a:pt x="0" y="46"/>
                    </a:lnTo>
                    <a:lnTo>
                      <a:pt x="7" y="36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80808"/>
                  </a:solidFill>
                </a:endParaRPr>
              </a:p>
            </p:txBody>
          </p:sp>
          <p:sp>
            <p:nvSpPr>
              <p:cNvPr id="64" name="Freeform 39"/>
              <p:cNvSpPr>
                <a:spLocks/>
              </p:cNvSpPr>
              <p:nvPr/>
            </p:nvSpPr>
            <p:spPr bwMode="auto">
              <a:xfrm>
                <a:off x="4103619" y="3933978"/>
                <a:ext cx="106363" cy="96838"/>
              </a:xfrm>
              <a:custGeom>
                <a:avLst/>
                <a:gdLst>
                  <a:gd name="T0" fmla="*/ 7 w 67"/>
                  <a:gd name="T1" fmla="*/ 36 h 61"/>
                  <a:gd name="T2" fmla="*/ 17 w 67"/>
                  <a:gd name="T3" fmla="*/ 20 h 61"/>
                  <a:gd name="T4" fmla="*/ 32 w 67"/>
                  <a:gd name="T5" fmla="*/ 8 h 61"/>
                  <a:gd name="T6" fmla="*/ 49 w 67"/>
                  <a:gd name="T7" fmla="*/ 0 h 61"/>
                  <a:gd name="T8" fmla="*/ 67 w 67"/>
                  <a:gd name="T9" fmla="*/ 17 h 61"/>
                  <a:gd name="T10" fmla="*/ 58 w 67"/>
                  <a:gd name="T11" fmla="*/ 35 h 61"/>
                  <a:gd name="T12" fmla="*/ 40 w 67"/>
                  <a:gd name="T13" fmla="*/ 51 h 61"/>
                  <a:gd name="T14" fmla="*/ 18 w 67"/>
                  <a:gd name="T15" fmla="*/ 61 h 61"/>
                  <a:gd name="T16" fmla="*/ 12 w 67"/>
                  <a:gd name="T17" fmla="*/ 58 h 61"/>
                  <a:gd name="T18" fmla="*/ 1 w 67"/>
                  <a:gd name="T19" fmla="*/ 48 h 61"/>
                  <a:gd name="T20" fmla="*/ 10 w 67"/>
                  <a:gd name="T21" fmla="*/ 41 h 61"/>
                  <a:gd name="T22" fmla="*/ 20 w 67"/>
                  <a:gd name="T23" fmla="*/ 51 h 61"/>
                  <a:gd name="T24" fmla="*/ 37 w 67"/>
                  <a:gd name="T25" fmla="*/ 42 h 61"/>
                  <a:gd name="T26" fmla="*/ 50 w 67"/>
                  <a:gd name="T27" fmla="*/ 31 h 61"/>
                  <a:gd name="T28" fmla="*/ 56 w 67"/>
                  <a:gd name="T29" fmla="*/ 18 h 61"/>
                  <a:gd name="T30" fmla="*/ 47 w 67"/>
                  <a:gd name="T31" fmla="*/ 10 h 61"/>
                  <a:gd name="T32" fmla="*/ 37 w 67"/>
                  <a:gd name="T33" fmla="*/ 23 h 61"/>
                  <a:gd name="T34" fmla="*/ 25 w 67"/>
                  <a:gd name="T35" fmla="*/ 35 h 61"/>
                  <a:gd name="T36" fmla="*/ 8 w 67"/>
                  <a:gd name="T37" fmla="*/ 43 h 61"/>
                  <a:gd name="T38" fmla="*/ 0 w 67"/>
                  <a:gd name="T39" fmla="*/ 46 h 61"/>
                  <a:gd name="T40" fmla="*/ 7 w 67"/>
                  <a:gd name="T41" fmla="*/ 3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7" h="61">
                    <a:moveTo>
                      <a:pt x="7" y="36"/>
                    </a:moveTo>
                    <a:lnTo>
                      <a:pt x="17" y="20"/>
                    </a:lnTo>
                    <a:lnTo>
                      <a:pt x="32" y="8"/>
                    </a:lnTo>
                    <a:lnTo>
                      <a:pt x="49" y="0"/>
                    </a:lnTo>
                    <a:lnTo>
                      <a:pt x="67" y="17"/>
                    </a:lnTo>
                    <a:lnTo>
                      <a:pt x="58" y="35"/>
                    </a:lnTo>
                    <a:lnTo>
                      <a:pt x="40" y="51"/>
                    </a:lnTo>
                    <a:lnTo>
                      <a:pt x="18" y="61"/>
                    </a:lnTo>
                    <a:lnTo>
                      <a:pt x="12" y="58"/>
                    </a:lnTo>
                    <a:lnTo>
                      <a:pt x="1" y="48"/>
                    </a:lnTo>
                    <a:lnTo>
                      <a:pt x="10" y="41"/>
                    </a:lnTo>
                    <a:lnTo>
                      <a:pt x="20" y="51"/>
                    </a:lnTo>
                    <a:lnTo>
                      <a:pt x="37" y="42"/>
                    </a:lnTo>
                    <a:lnTo>
                      <a:pt x="50" y="31"/>
                    </a:lnTo>
                    <a:lnTo>
                      <a:pt x="56" y="18"/>
                    </a:lnTo>
                    <a:lnTo>
                      <a:pt x="47" y="10"/>
                    </a:lnTo>
                    <a:lnTo>
                      <a:pt x="37" y="23"/>
                    </a:lnTo>
                    <a:lnTo>
                      <a:pt x="25" y="35"/>
                    </a:lnTo>
                    <a:lnTo>
                      <a:pt x="8" y="43"/>
                    </a:lnTo>
                    <a:lnTo>
                      <a:pt x="0" y="46"/>
                    </a:lnTo>
                    <a:lnTo>
                      <a:pt x="7" y="36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80808"/>
                  </a:solidFill>
                </a:endParaRPr>
              </a:p>
            </p:txBody>
          </p:sp>
        </p:grpSp>
        <p:sp>
          <p:nvSpPr>
            <p:cNvPr id="38" name="Freeform 70"/>
            <p:cNvSpPr>
              <a:spLocks/>
            </p:cNvSpPr>
            <p:nvPr/>
          </p:nvSpPr>
          <p:spPr bwMode="auto">
            <a:xfrm rot="5400000">
              <a:off x="2164953" y="2156044"/>
              <a:ext cx="1207294" cy="1179688"/>
            </a:xfrm>
            <a:custGeom>
              <a:avLst/>
              <a:gdLst>
                <a:gd name="T0" fmla="*/ 2162 w 2584"/>
                <a:gd name="T1" fmla="*/ 169 h 1114"/>
                <a:gd name="T2" fmla="*/ 2111 w 2584"/>
                <a:gd name="T3" fmla="*/ 91 h 1114"/>
                <a:gd name="T4" fmla="*/ 1851 w 2584"/>
                <a:gd name="T5" fmla="*/ 34 h 1114"/>
                <a:gd name="T6" fmla="*/ 1654 w 2584"/>
                <a:gd name="T7" fmla="*/ 157 h 1114"/>
                <a:gd name="T8" fmla="*/ 1625 w 2584"/>
                <a:gd name="T9" fmla="*/ 190 h 1114"/>
                <a:gd name="T10" fmla="*/ 1592 w 2584"/>
                <a:gd name="T11" fmla="*/ 111 h 1114"/>
                <a:gd name="T12" fmla="*/ 1491 w 2584"/>
                <a:gd name="T13" fmla="*/ 109 h 1114"/>
                <a:gd name="T14" fmla="*/ 1455 w 2584"/>
                <a:gd name="T15" fmla="*/ 154 h 1114"/>
                <a:gd name="T16" fmla="*/ 1428 w 2584"/>
                <a:gd name="T17" fmla="*/ 85 h 1114"/>
                <a:gd name="T18" fmla="*/ 1108 w 2584"/>
                <a:gd name="T19" fmla="*/ 50 h 1114"/>
                <a:gd name="T20" fmla="*/ 1003 w 2584"/>
                <a:gd name="T21" fmla="*/ 157 h 1114"/>
                <a:gd name="T22" fmla="*/ 976 w 2584"/>
                <a:gd name="T23" fmla="*/ 149 h 1114"/>
                <a:gd name="T24" fmla="*/ 815 w 2584"/>
                <a:gd name="T25" fmla="*/ 4 h 1114"/>
                <a:gd name="T26" fmla="*/ 622 w 2584"/>
                <a:gd name="T27" fmla="*/ 65 h 1114"/>
                <a:gd name="T28" fmla="*/ 598 w 2584"/>
                <a:gd name="T29" fmla="*/ 120 h 1114"/>
                <a:gd name="T30" fmla="*/ 562 w 2584"/>
                <a:gd name="T31" fmla="*/ 37 h 1114"/>
                <a:gd name="T32" fmla="*/ 368 w 2584"/>
                <a:gd name="T33" fmla="*/ 37 h 1114"/>
                <a:gd name="T34" fmla="*/ 297 w 2584"/>
                <a:gd name="T35" fmla="*/ 200 h 1114"/>
                <a:gd name="T36" fmla="*/ 207 w 2584"/>
                <a:gd name="T37" fmla="*/ 224 h 1114"/>
                <a:gd name="T38" fmla="*/ 29 w 2584"/>
                <a:gd name="T39" fmla="*/ 438 h 1114"/>
                <a:gd name="T40" fmla="*/ 89 w 2584"/>
                <a:gd name="T41" fmla="*/ 570 h 1114"/>
                <a:gd name="T42" fmla="*/ 82 w 2584"/>
                <a:gd name="T43" fmla="*/ 589 h 1114"/>
                <a:gd name="T44" fmla="*/ 0 w 2584"/>
                <a:gd name="T45" fmla="*/ 656 h 1114"/>
                <a:gd name="T46" fmla="*/ 82 w 2584"/>
                <a:gd name="T47" fmla="*/ 740 h 1114"/>
                <a:gd name="T48" fmla="*/ 63 w 2584"/>
                <a:gd name="T49" fmla="*/ 794 h 1114"/>
                <a:gd name="T50" fmla="*/ 85 w 2584"/>
                <a:gd name="T51" fmla="*/ 1022 h 1114"/>
                <a:gd name="T52" fmla="*/ 373 w 2584"/>
                <a:gd name="T53" fmla="*/ 1080 h 1114"/>
                <a:gd name="T54" fmla="*/ 447 w 2584"/>
                <a:gd name="T55" fmla="*/ 1018 h 1114"/>
                <a:gd name="T56" fmla="*/ 487 w 2584"/>
                <a:gd name="T57" fmla="*/ 1104 h 1114"/>
                <a:gd name="T58" fmla="*/ 613 w 2584"/>
                <a:gd name="T59" fmla="*/ 1084 h 1114"/>
                <a:gd name="T60" fmla="*/ 620 w 2584"/>
                <a:gd name="T61" fmla="*/ 1018 h 1114"/>
                <a:gd name="T62" fmla="*/ 664 w 2584"/>
                <a:gd name="T63" fmla="*/ 1037 h 1114"/>
                <a:gd name="T64" fmla="*/ 951 w 2584"/>
                <a:gd name="T65" fmla="*/ 1080 h 1114"/>
                <a:gd name="T66" fmla="*/ 1065 w 2584"/>
                <a:gd name="T67" fmla="*/ 891 h 1114"/>
                <a:gd name="T68" fmla="*/ 1051 w 2584"/>
                <a:gd name="T69" fmla="*/ 815 h 1114"/>
                <a:gd name="T70" fmla="*/ 1143 w 2584"/>
                <a:gd name="T71" fmla="*/ 900 h 1114"/>
                <a:gd name="T72" fmla="*/ 1433 w 2584"/>
                <a:gd name="T73" fmla="*/ 833 h 1114"/>
                <a:gd name="T74" fmla="*/ 1442 w 2584"/>
                <a:gd name="T75" fmla="*/ 788 h 1114"/>
                <a:gd name="T76" fmla="*/ 1473 w 2584"/>
                <a:gd name="T77" fmla="*/ 777 h 1114"/>
                <a:gd name="T78" fmla="*/ 1502 w 2584"/>
                <a:gd name="T79" fmla="*/ 833 h 1114"/>
                <a:gd name="T80" fmla="*/ 1592 w 2584"/>
                <a:gd name="T81" fmla="*/ 822 h 1114"/>
                <a:gd name="T82" fmla="*/ 1592 w 2584"/>
                <a:gd name="T83" fmla="*/ 776 h 1114"/>
                <a:gd name="T84" fmla="*/ 1615 w 2584"/>
                <a:gd name="T85" fmla="*/ 869 h 1114"/>
                <a:gd name="T86" fmla="*/ 1763 w 2584"/>
                <a:gd name="T87" fmla="*/ 898 h 1114"/>
                <a:gd name="T88" fmla="*/ 1789 w 2584"/>
                <a:gd name="T89" fmla="*/ 839 h 1114"/>
                <a:gd name="T90" fmla="*/ 1800 w 2584"/>
                <a:gd name="T91" fmla="*/ 912 h 1114"/>
                <a:gd name="T92" fmla="*/ 2035 w 2584"/>
                <a:gd name="T93" fmla="*/ 993 h 1114"/>
                <a:gd name="T94" fmla="*/ 2150 w 2584"/>
                <a:gd name="T95" fmla="*/ 828 h 1114"/>
                <a:gd name="T96" fmla="*/ 2174 w 2584"/>
                <a:gd name="T97" fmla="*/ 832 h 1114"/>
                <a:gd name="T98" fmla="*/ 2228 w 2584"/>
                <a:gd name="T99" fmla="*/ 900 h 1114"/>
                <a:gd name="T100" fmla="*/ 2305 w 2584"/>
                <a:gd name="T101" fmla="*/ 853 h 1114"/>
                <a:gd name="T102" fmla="*/ 2304 w 2584"/>
                <a:gd name="T103" fmla="*/ 798 h 1114"/>
                <a:gd name="T104" fmla="*/ 2427 w 2584"/>
                <a:gd name="T105" fmla="*/ 818 h 1114"/>
                <a:gd name="T106" fmla="*/ 2584 w 2584"/>
                <a:gd name="T107" fmla="*/ 569 h 1114"/>
                <a:gd name="T108" fmla="*/ 2384 w 2584"/>
                <a:gd name="T109" fmla="*/ 312 h 1114"/>
                <a:gd name="T110" fmla="*/ 2347 w 2584"/>
                <a:gd name="T111" fmla="*/ 309 h 1114"/>
                <a:gd name="T112" fmla="*/ 2373 w 2584"/>
                <a:gd name="T113" fmla="*/ 211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84" h="1114">
                  <a:moveTo>
                    <a:pt x="2329" y="139"/>
                  </a:moveTo>
                  <a:lnTo>
                    <a:pt x="2320" y="134"/>
                  </a:lnTo>
                  <a:lnTo>
                    <a:pt x="2311" y="129"/>
                  </a:lnTo>
                  <a:lnTo>
                    <a:pt x="2290" y="125"/>
                  </a:lnTo>
                  <a:lnTo>
                    <a:pt x="2280" y="124"/>
                  </a:lnTo>
                  <a:lnTo>
                    <a:pt x="2248" y="126"/>
                  </a:lnTo>
                  <a:lnTo>
                    <a:pt x="2227" y="134"/>
                  </a:lnTo>
                  <a:lnTo>
                    <a:pt x="2162" y="169"/>
                  </a:lnTo>
                  <a:lnTo>
                    <a:pt x="2151" y="178"/>
                  </a:lnTo>
                  <a:lnTo>
                    <a:pt x="2148" y="179"/>
                  </a:lnTo>
                  <a:lnTo>
                    <a:pt x="2146" y="179"/>
                  </a:lnTo>
                  <a:lnTo>
                    <a:pt x="2144" y="177"/>
                  </a:lnTo>
                  <a:lnTo>
                    <a:pt x="2140" y="173"/>
                  </a:lnTo>
                  <a:lnTo>
                    <a:pt x="2137" y="167"/>
                  </a:lnTo>
                  <a:lnTo>
                    <a:pt x="2121" y="108"/>
                  </a:lnTo>
                  <a:lnTo>
                    <a:pt x="2111" y="91"/>
                  </a:lnTo>
                  <a:lnTo>
                    <a:pt x="2107" y="86"/>
                  </a:lnTo>
                  <a:lnTo>
                    <a:pt x="2085" y="69"/>
                  </a:lnTo>
                  <a:lnTo>
                    <a:pt x="2057" y="52"/>
                  </a:lnTo>
                  <a:lnTo>
                    <a:pt x="2024" y="39"/>
                  </a:lnTo>
                  <a:lnTo>
                    <a:pt x="2006" y="34"/>
                  </a:lnTo>
                  <a:lnTo>
                    <a:pt x="1964" y="29"/>
                  </a:lnTo>
                  <a:lnTo>
                    <a:pt x="1909" y="30"/>
                  </a:lnTo>
                  <a:lnTo>
                    <a:pt x="1851" y="34"/>
                  </a:lnTo>
                  <a:lnTo>
                    <a:pt x="1798" y="43"/>
                  </a:lnTo>
                  <a:lnTo>
                    <a:pt x="1756" y="56"/>
                  </a:lnTo>
                  <a:lnTo>
                    <a:pt x="1738" y="66"/>
                  </a:lnTo>
                  <a:lnTo>
                    <a:pt x="1707" y="87"/>
                  </a:lnTo>
                  <a:lnTo>
                    <a:pt x="1665" y="129"/>
                  </a:lnTo>
                  <a:lnTo>
                    <a:pt x="1657" y="141"/>
                  </a:lnTo>
                  <a:lnTo>
                    <a:pt x="1654" y="151"/>
                  </a:lnTo>
                  <a:lnTo>
                    <a:pt x="1654" y="157"/>
                  </a:lnTo>
                  <a:lnTo>
                    <a:pt x="1654" y="163"/>
                  </a:lnTo>
                  <a:lnTo>
                    <a:pt x="1654" y="172"/>
                  </a:lnTo>
                  <a:lnTo>
                    <a:pt x="1652" y="176"/>
                  </a:lnTo>
                  <a:lnTo>
                    <a:pt x="1649" y="180"/>
                  </a:lnTo>
                  <a:lnTo>
                    <a:pt x="1641" y="186"/>
                  </a:lnTo>
                  <a:lnTo>
                    <a:pt x="1632" y="190"/>
                  </a:lnTo>
                  <a:lnTo>
                    <a:pt x="1628" y="190"/>
                  </a:lnTo>
                  <a:lnTo>
                    <a:pt x="1625" y="190"/>
                  </a:lnTo>
                  <a:lnTo>
                    <a:pt x="1621" y="188"/>
                  </a:lnTo>
                  <a:lnTo>
                    <a:pt x="1620" y="186"/>
                  </a:lnTo>
                  <a:lnTo>
                    <a:pt x="1619" y="181"/>
                  </a:lnTo>
                  <a:lnTo>
                    <a:pt x="1619" y="158"/>
                  </a:lnTo>
                  <a:lnTo>
                    <a:pt x="1618" y="151"/>
                  </a:lnTo>
                  <a:lnTo>
                    <a:pt x="1615" y="145"/>
                  </a:lnTo>
                  <a:lnTo>
                    <a:pt x="1603" y="125"/>
                  </a:lnTo>
                  <a:lnTo>
                    <a:pt x="1592" y="111"/>
                  </a:lnTo>
                  <a:lnTo>
                    <a:pt x="1579" y="99"/>
                  </a:lnTo>
                  <a:lnTo>
                    <a:pt x="1572" y="96"/>
                  </a:lnTo>
                  <a:lnTo>
                    <a:pt x="1555" y="93"/>
                  </a:lnTo>
                  <a:lnTo>
                    <a:pt x="1535" y="93"/>
                  </a:lnTo>
                  <a:lnTo>
                    <a:pt x="1525" y="95"/>
                  </a:lnTo>
                  <a:lnTo>
                    <a:pt x="1501" y="102"/>
                  </a:lnTo>
                  <a:lnTo>
                    <a:pt x="1495" y="105"/>
                  </a:lnTo>
                  <a:lnTo>
                    <a:pt x="1491" y="109"/>
                  </a:lnTo>
                  <a:lnTo>
                    <a:pt x="1486" y="120"/>
                  </a:lnTo>
                  <a:lnTo>
                    <a:pt x="1484" y="125"/>
                  </a:lnTo>
                  <a:lnTo>
                    <a:pt x="1480" y="135"/>
                  </a:lnTo>
                  <a:lnTo>
                    <a:pt x="1473" y="142"/>
                  </a:lnTo>
                  <a:lnTo>
                    <a:pt x="1468" y="145"/>
                  </a:lnTo>
                  <a:lnTo>
                    <a:pt x="1464" y="149"/>
                  </a:lnTo>
                  <a:lnTo>
                    <a:pt x="1460" y="152"/>
                  </a:lnTo>
                  <a:lnTo>
                    <a:pt x="1455" y="154"/>
                  </a:lnTo>
                  <a:lnTo>
                    <a:pt x="1450" y="154"/>
                  </a:lnTo>
                  <a:lnTo>
                    <a:pt x="1446" y="154"/>
                  </a:lnTo>
                  <a:lnTo>
                    <a:pt x="1442" y="151"/>
                  </a:lnTo>
                  <a:lnTo>
                    <a:pt x="1440" y="147"/>
                  </a:lnTo>
                  <a:lnTo>
                    <a:pt x="1439" y="139"/>
                  </a:lnTo>
                  <a:lnTo>
                    <a:pt x="1439" y="120"/>
                  </a:lnTo>
                  <a:lnTo>
                    <a:pt x="1436" y="99"/>
                  </a:lnTo>
                  <a:lnTo>
                    <a:pt x="1428" y="85"/>
                  </a:lnTo>
                  <a:lnTo>
                    <a:pt x="1419" y="76"/>
                  </a:lnTo>
                  <a:lnTo>
                    <a:pt x="1386" y="57"/>
                  </a:lnTo>
                  <a:lnTo>
                    <a:pt x="1370" y="49"/>
                  </a:lnTo>
                  <a:lnTo>
                    <a:pt x="1300" y="28"/>
                  </a:lnTo>
                  <a:lnTo>
                    <a:pt x="1249" y="24"/>
                  </a:lnTo>
                  <a:lnTo>
                    <a:pt x="1195" y="27"/>
                  </a:lnTo>
                  <a:lnTo>
                    <a:pt x="1161" y="34"/>
                  </a:lnTo>
                  <a:lnTo>
                    <a:pt x="1108" y="50"/>
                  </a:lnTo>
                  <a:lnTo>
                    <a:pt x="1059" y="73"/>
                  </a:lnTo>
                  <a:lnTo>
                    <a:pt x="1040" y="85"/>
                  </a:lnTo>
                  <a:lnTo>
                    <a:pt x="1030" y="93"/>
                  </a:lnTo>
                  <a:lnTo>
                    <a:pt x="1026" y="98"/>
                  </a:lnTo>
                  <a:lnTo>
                    <a:pt x="1020" y="107"/>
                  </a:lnTo>
                  <a:lnTo>
                    <a:pt x="1013" y="127"/>
                  </a:lnTo>
                  <a:lnTo>
                    <a:pt x="1006" y="152"/>
                  </a:lnTo>
                  <a:lnTo>
                    <a:pt x="1003" y="157"/>
                  </a:lnTo>
                  <a:lnTo>
                    <a:pt x="1000" y="161"/>
                  </a:lnTo>
                  <a:lnTo>
                    <a:pt x="996" y="163"/>
                  </a:lnTo>
                  <a:lnTo>
                    <a:pt x="993" y="164"/>
                  </a:lnTo>
                  <a:lnTo>
                    <a:pt x="989" y="164"/>
                  </a:lnTo>
                  <a:lnTo>
                    <a:pt x="986" y="164"/>
                  </a:lnTo>
                  <a:lnTo>
                    <a:pt x="983" y="163"/>
                  </a:lnTo>
                  <a:lnTo>
                    <a:pt x="979" y="157"/>
                  </a:lnTo>
                  <a:lnTo>
                    <a:pt x="976" y="149"/>
                  </a:lnTo>
                  <a:lnTo>
                    <a:pt x="975" y="115"/>
                  </a:lnTo>
                  <a:lnTo>
                    <a:pt x="960" y="75"/>
                  </a:lnTo>
                  <a:lnTo>
                    <a:pt x="950" y="58"/>
                  </a:lnTo>
                  <a:lnTo>
                    <a:pt x="944" y="50"/>
                  </a:lnTo>
                  <a:lnTo>
                    <a:pt x="926" y="37"/>
                  </a:lnTo>
                  <a:lnTo>
                    <a:pt x="902" y="25"/>
                  </a:lnTo>
                  <a:lnTo>
                    <a:pt x="860" y="12"/>
                  </a:lnTo>
                  <a:lnTo>
                    <a:pt x="815" y="4"/>
                  </a:lnTo>
                  <a:lnTo>
                    <a:pt x="728" y="0"/>
                  </a:lnTo>
                  <a:lnTo>
                    <a:pt x="704" y="2"/>
                  </a:lnTo>
                  <a:lnTo>
                    <a:pt x="675" y="8"/>
                  </a:lnTo>
                  <a:lnTo>
                    <a:pt x="648" y="22"/>
                  </a:lnTo>
                  <a:lnTo>
                    <a:pt x="635" y="33"/>
                  </a:lnTo>
                  <a:lnTo>
                    <a:pt x="630" y="40"/>
                  </a:lnTo>
                  <a:lnTo>
                    <a:pt x="626" y="47"/>
                  </a:lnTo>
                  <a:lnTo>
                    <a:pt x="622" y="65"/>
                  </a:lnTo>
                  <a:lnTo>
                    <a:pt x="620" y="92"/>
                  </a:lnTo>
                  <a:lnTo>
                    <a:pt x="619" y="99"/>
                  </a:lnTo>
                  <a:lnTo>
                    <a:pt x="618" y="105"/>
                  </a:lnTo>
                  <a:lnTo>
                    <a:pt x="615" y="109"/>
                  </a:lnTo>
                  <a:lnTo>
                    <a:pt x="609" y="116"/>
                  </a:lnTo>
                  <a:lnTo>
                    <a:pt x="605" y="118"/>
                  </a:lnTo>
                  <a:lnTo>
                    <a:pt x="601" y="120"/>
                  </a:lnTo>
                  <a:lnTo>
                    <a:pt x="598" y="120"/>
                  </a:lnTo>
                  <a:lnTo>
                    <a:pt x="593" y="117"/>
                  </a:lnTo>
                  <a:lnTo>
                    <a:pt x="590" y="114"/>
                  </a:lnTo>
                  <a:lnTo>
                    <a:pt x="588" y="112"/>
                  </a:lnTo>
                  <a:lnTo>
                    <a:pt x="587" y="108"/>
                  </a:lnTo>
                  <a:lnTo>
                    <a:pt x="585" y="104"/>
                  </a:lnTo>
                  <a:lnTo>
                    <a:pt x="573" y="54"/>
                  </a:lnTo>
                  <a:lnTo>
                    <a:pt x="568" y="44"/>
                  </a:lnTo>
                  <a:lnTo>
                    <a:pt x="562" y="37"/>
                  </a:lnTo>
                  <a:lnTo>
                    <a:pt x="555" y="31"/>
                  </a:lnTo>
                  <a:lnTo>
                    <a:pt x="547" y="26"/>
                  </a:lnTo>
                  <a:lnTo>
                    <a:pt x="528" y="20"/>
                  </a:lnTo>
                  <a:lnTo>
                    <a:pt x="506" y="16"/>
                  </a:lnTo>
                  <a:lnTo>
                    <a:pt x="481" y="15"/>
                  </a:lnTo>
                  <a:lnTo>
                    <a:pt x="435" y="20"/>
                  </a:lnTo>
                  <a:lnTo>
                    <a:pt x="400" y="27"/>
                  </a:lnTo>
                  <a:lnTo>
                    <a:pt x="368" y="37"/>
                  </a:lnTo>
                  <a:lnTo>
                    <a:pt x="361" y="40"/>
                  </a:lnTo>
                  <a:lnTo>
                    <a:pt x="344" y="51"/>
                  </a:lnTo>
                  <a:lnTo>
                    <a:pt x="324" y="70"/>
                  </a:lnTo>
                  <a:lnTo>
                    <a:pt x="303" y="104"/>
                  </a:lnTo>
                  <a:lnTo>
                    <a:pt x="297" y="115"/>
                  </a:lnTo>
                  <a:lnTo>
                    <a:pt x="291" y="132"/>
                  </a:lnTo>
                  <a:lnTo>
                    <a:pt x="290" y="151"/>
                  </a:lnTo>
                  <a:lnTo>
                    <a:pt x="297" y="200"/>
                  </a:lnTo>
                  <a:lnTo>
                    <a:pt x="297" y="213"/>
                  </a:lnTo>
                  <a:lnTo>
                    <a:pt x="295" y="219"/>
                  </a:lnTo>
                  <a:lnTo>
                    <a:pt x="293" y="221"/>
                  </a:lnTo>
                  <a:lnTo>
                    <a:pt x="289" y="222"/>
                  </a:lnTo>
                  <a:lnTo>
                    <a:pt x="285" y="222"/>
                  </a:lnTo>
                  <a:lnTo>
                    <a:pt x="261" y="216"/>
                  </a:lnTo>
                  <a:lnTo>
                    <a:pt x="253" y="216"/>
                  </a:lnTo>
                  <a:lnTo>
                    <a:pt x="207" y="224"/>
                  </a:lnTo>
                  <a:lnTo>
                    <a:pt x="166" y="236"/>
                  </a:lnTo>
                  <a:lnTo>
                    <a:pt x="130" y="255"/>
                  </a:lnTo>
                  <a:lnTo>
                    <a:pt x="96" y="280"/>
                  </a:lnTo>
                  <a:lnTo>
                    <a:pt x="76" y="301"/>
                  </a:lnTo>
                  <a:lnTo>
                    <a:pt x="54" y="337"/>
                  </a:lnTo>
                  <a:lnTo>
                    <a:pt x="43" y="366"/>
                  </a:lnTo>
                  <a:lnTo>
                    <a:pt x="32" y="410"/>
                  </a:lnTo>
                  <a:lnTo>
                    <a:pt x="29" y="438"/>
                  </a:lnTo>
                  <a:lnTo>
                    <a:pt x="30" y="467"/>
                  </a:lnTo>
                  <a:lnTo>
                    <a:pt x="37" y="508"/>
                  </a:lnTo>
                  <a:lnTo>
                    <a:pt x="43" y="529"/>
                  </a:lnTo>
                  <a:lnTo>
                    <a:pt x="47" y="537"/>
                  </a:lnTo>
                  <a:lnTo>
                    <a:pt x="52" y="544"/>
                  </a:lnTo>
                  <a:lnTo>
                    <a:pt x="65" y="553"/>
                  </a:lnTo>
                  <a:lnTo>
                    <a:pt x="82" y="563"/>
                  </a:lnTo>
                  <a:lnTo>
                    <a:pt x="89" y="570"/>
                  </a:lnTo>
                  <a:lnTo>
                    <a:pt x="92" y="572"/>
                  </a:lnTo>
                  <a:lnTo>
                    <a:pt x="94" y="574"/>
                  </a:lnTo>
                  <a:lnTo>
                    <a:pt x="96" y="576"/>
                  </a:lnTo>
                  <a:lnTo>
                    <a:pt x="97" y="579"/>
                  </a:lnTo>
                  <a:lnTo>
                    <a:pt x="97" y="580"/>
                  </a:lnTo>
                  <a:lnTo>
                    <a:pt x="93" y="584"/>
                  </a:lnTo>
                  <a:lnTo>
                    <a:pt x="91" y="585"/>
                  </a:lnTo>
                  <a:lnTo>
                    <a:pt x="82" y="589"/>
                  </a:lnTo>
                  <a:lnTo>
                    <a:pt x="48" y="596"/>
                  </a:lnTo>
                  <a:lnTo>
                    <a:pt x="40" y="599"/>
                  </a:lnTo>
                  <a:lnTo>
                    <a:pt x="34" y="603"/>
                  </a:lnTo>
                  <a:lnTo>
                    <a:pt x="22" y="613"/>
                  </a:lnTo>
                  <a:lnTo>
                    <a:pt x="7" y="634"/>
                  </a:lnTo>
                  <a:lnTo>
                    <a:pt x="4" y="641"/>
                  </a:lnTo>
                  <a:lnTo>
                    <a:pt x="1" y="648"/>
                  </a:lnTo>
                  <a:lnTo>
                    <a:pt x="0" y="656"/>
                  </a:lnTo>
                  <a:lnTo>
                    <a:pt x="2" y="674"/>
                  </a:lnTo>
                  <a:lnTo>
                    <a:pt x="13" y="704"/>
                  </a:lnTo>
                  <a:lnTo>
                    <a:pt x="18" y="713"/>
                  </a:lnTo>
                  <a:lnTo>
                    <a:pt x="28" y="727"/>
                  </a:lnTo>
                  <a:lnTo>
                    <a:pt x="33" y="731"/>
                  </a:lnTo>
                  <a:lnTo>
                    <a:pt x="39" y="734"/>
                  </a:lnTo>
                  <a:lnTo>
                    <a:pt x="52" y="737"/>
                  </a:lnTo>
                  <a:lnTo>
                    <a:pt x="82" y="740"/>
                  </a:lnTo>
                  <a:lnTo>
                    <a:pt x="90" y="739"/>
                  </a:lnTo>
                  <a:lnTo>
                    <a:pt x="94" y="738"/>
                  </a:lnTo>
                  <a:lnTo>
                    <a:pt x="97" y="738"/>
                  </a:lnTo>
                  <a:lnTo>
                    <a:pt x="99" y="738"/>
                  </a:lnTo>
                  <a:lnTo>
                    <a:pt x="100" y="741"/>
                  </a:lnTo>
                  <a:lnTo>
                    <a:pt x="98" y="745"/>
                  </a:lnTo>
                  <a:lnTo>
                    <a:pt x="97" y="748"/>
                  </a:lnTo>
                  <a:lnTo>
                    <a:pt x="63" y="794"/>
                  </a:lnTo>
                  <a:lnTo>
                    <a:pt x="48" y="820"/>
                  </a:lnTo>
                  <a:lnTo>
                    <a:pt x="43" y="832"/>
                  </a:lnTo>
                  <a:lnTo>
                    <a:pt x="38" y="858"/>
                  </a:lnTo>
                  <a:lnTo>
                    <a:pt x="38" y="886"/>
                  </a:lnTo>
                  <a:lnTo>
                    <a:pt x="43" y="927"/>
                  </a:lnTo>
                  <a:lnTo>
                    <a:pt x="53" y="965"/>
                  </a:lnTo>
                  <a:lnTo>
                    <a:pt x="69" y="1001"/>
                  </a:lnTo>
                  <a:lnTo>
                    <a:pt x="85" y="1022"/>
                  </a:lnTo>
                  <a:lnTo>
                    <a:pt x="108" y="1044"/>
                  </a:lnTo>
                  <a:lnTo>
                    <a:pt x="139" y="1065"/>
                  </a:lnTo>
                  <a:lnTo>
                    <a:pt x="192" y="1091"/>
                  </a:lnTo>
                  <a:lnTo>
                    <a:pt x="220" y="1100"/>
                  </a:lnTo>
                  <a:lnTo>
                    <a:pt x="237" y="1103"/>
                  </a:lnTo>
                  <a:lnTo>
                    <a:pt x="266" y="1103"/>
                  </a:lnTo>
                  <a:lnTo>
                    <a:pt x="306" y="1098"/>
                  </a:lnTo>
                  <a:lnTo>
                    <a:pt x="373" y="1080"/>
                  </a:lnTo>
                  <a:lnTo>
                    <a:pt x="385" y="1074"/>
                  </a:lnTo>
                  <a:lnTo>
                    <a:pt x="393" y="1068"/>
                  </a:lnTo>
                  <a:lnTo>
                    <a:pt x="401" y="1061"/>
                  </a:lnTo>
                  <a:lnTo>
                    <a:pt x="421" y="1035"/>
                  </a:lnTo>
                  <a:lnTo>
                    <a:pt x="426" y="1030"/>
                  </a:lnTo>
                  <a:lnTo>
                    <a:pt x="441" y="1019"/>
                  </a:lnTo>
                  <a:lnTo>
                    <a:pt x="444" y="1018"/>
                  </a:lnTo>
                  <a:lnTo>
                    <a:pt x="447" y="1018"/>
                  </a:lnTo>
                  <a:lnTo>
                    <a:pt x="449" y="1019"/>
                  </a:lnTo>
                  <a:lnTo>
                    <a:pt x="451" y="1021"/>
                  </a:lnTo>
                  <a:lnTo>
                    <a:pt x="453" y="1023"/>
                  </a:lnTo>
                  <a:lnTo>
                    <a:pt x="455" y="1061"/>
                  </a:lnTo>
                  <a:lnTo>
                    <a:pt x="457" y="1067"/>
                  </a:lnTo>
                  <a:lnTo>
                    <a:pt x="471" y="1090"/>
                  </a:lnTo>
                  <a:lnTo>
                    <a:pt x="475" y="1096"/>
                  </a:lnTo>
                  <a:lnTo>
                    <a:pt x="487" y="1104"/>
                  </a:lnTo>
                  <a:lnTo>
                    <a:pt x="494" y="1108"/>
                  </a:lnTo>
                  <a:lnTo>
                    <a:pt x="512" y="1112"/>
                  </a:lnTo>
                  <a:lnTo>
                    <a:pt x="533" y="1114"/>
                  </a:lnTo>
                  <a:lnTo>
                    <a:pt x="566" y="1113"/>
                  </a:lnTo>
                  <a:lnTo>
                    <a:pt x="575" y="1110"/>
                  </a:lnTo>
                  <a:lnTo>
                    <a:pt x="591" y="1102"/>
                  </a:lnTo>
                  <a:lnTo>
                    <a:pt x="599" y="1097"/>
                  </a:lnTo>
                  <a:lnTo>
                    <a:pt x="613" y="1084"/>
                  </a:lnTo>
                  <a:lnTo>
                    <a:pt x="619" y="1077"/>
                  </a:lnTo>
                  <a:lnTo>
                    <a:pt x="627" y="1064"/>
                  </a:lnTo>
                  <a:lnTo>
                    <a:pt x="629" y="1058"/>
                  </a:lnTo>
                  <a:lnTo>
                    <a:pt x="629" y="1052"/>
                  </a:lnTo>
                  <a:lnTo>
                    <a:pt x="628" y="1045"/>
                  </a:lnTo>
                  <a:lnTo>
                    <a:pt x="622" y="1027"/>
                  </a:lnTo>
                  <a:lnTo>
                    <a:pt x="620" y="1022"/>
                  </a:lnTo>
                  <a:lnTo>
                    <a:pt x="620" y="1018"/>
                  </a:lnTo>
                  <a:lnTo>
                    <a:pt x="623" y="1010"/>
                  </a:lnTo>
                  <a:lnTo>
                    <a:pt x="627" y="1006"/>
                  </a:lnTo>
                  <a:lnTo>
                    <a:pt x="629" y="1004"/>
                  </a:lnTo>
                  <a:lnTo>
                    <a:pt x="632" y="1003"/>
                  </a:lnTo>
                  <a:lnTo>
                    <a:pt x="639" y="1005"/>
                  </a:lnTo>
                  <a:lnTo>
                    <a:pt x="642" y="1008"/>
                  </a:lnTo>
                  <a:lnTo>
                    <a:pt x="654" y="1023"/>
                  </a:lnTo>
                  <a:lnTo>
                    <a:pt x="664" y="1037"/>
                  </a:lnTo>
                  <a:lnTo>
                    <a:pt x="670" y="1043"/>
                  </a:lnTo>
                  <a:lnTo>
                    <a:pt x="704" y="1072"/>
                  </a:lnTo>
                  <a:lnTo>
                    <a:pt x="724" y="1083"/>
                  </a:lnTo>
                  <a:lnTo>
                    <a:pt x="737" y="1087"/>
                  </a:lnTo>
                  <a:lnTo>
                    <a:pt x="784" y="1091"/>
                  </a:lnTo>
                  <a:lnTo>
                    <a:pt x="851" y="1092"/>
                  </a:lnTo>
                  <a:lnTo>
                    <a:pt x="919" y="1087"/>
                  </a:lnTo>
                  <a:lnTo>
                    <a:pt x="951" y="1080"/>
                  </a:lnTo>
                  <a:lnTo>
                    <a:pt x="968" y="1073"/>
                  </a:lnTo>
                  <a:lnTo>
                    <a:pt x="982" y="1065"/>
                  </a:lnTo>
                  <a:lnTo>
                    <a:pt x="1006" y="1046"/>
                  </a:lnTo>
                  <a:lnTo>
                    <a:pt x="1025" y="1023"/>
                  </a:lnTo>
                  <a:lnTo>
                    <a:pt x="1041" y="999"/>
                  </a:lnTo>
                  <a:lnTo>
                    <a:pt x="1052" y="974"/>
                  </a:lnTo>
                  <a:lnTo>
                    <a:pt x="1060" y="944"/>
                  </a:lnTo>
                  <a:lnTo>
                    <a:pt x="1065" y="891"/>
                  </a:lnTo>
                  <a:lnTo>
                    <a:pt x="1065" y="880"/>
                  </a:lnTo>
                  <a:lnTo>
                    <a:pt x="1059" y="863"/>
                  </a:lnTo>
                  <a:lnTo>
                    <a:pt x="1045" y="837"/>
                  </a:lnTo>
                  <a:lnTo>
                    <a:pt x="1044" y="832"/>
                  </a:lnTo>
                  <a:lnTo>
                    <a:pt x="1044" y="828"/>
                  </a:lnTo>
                  <a:lnTo>
                    <a:pt x="1046" y="820"/>
                  </a:lnTo>
                  <a:lnTo>
                    <a:pt x="1048" y="817"/>
                  </a:lnTo>
                  <a:lnTo>
                    <a:pt x="1051" y="815"/>
                  </a:lnTo>
                  <a:lnTo>
                    <a:pt x="1055" y="815"/>
                  </a:lnTo>
                  <a:lnTo>
                    <a:pt x="1059" y="817"/>
                  </a:lnTo>
                  <a:lnTo>
                    <a:pt x="1065" y="820"/>
                  </a:lnTo>
                  <a:lnTo>
                    <a:pt x="1068" y="822"/>
                  </a:lnTo>
                  <a:lnTo>
                    <a:pt x="1075" y="830"/>
                  </a:lnTo>
                  <a:lnTo>
                    <a:pt x="1116" y="882"/>
                  </a:lnTo>
                  <a:lnTo>
                    <a:pt x="1128" y="892"/>
                  </a:lnTo>
                  <a:lnTo>
                    <a:pt x="1143" y="900"/>
                  </a:lnTo>
                  <a:lnTo>
                    <a:pt x="1179" y="910"/>
                  </a:lnTo>
                  <a:lnTo>
                    <a:pt x="1224" y="916"/>
                  </a:lnTo>
                  <a:lnTo>
                    <a:pt x="1298" y="917"/>
                  </a:lnTo>
                  <a:lnTo>
                    <a:pt x="1322" y="912"/>
                  </a:lnTo>
                  <a:lnTo>
                    <a:pt x="1334" y="908"/>
                  </a:lnTo>
                  <a:lnTo>
                    <a:pt x="1357" y="897"/>
                  </a:lnTo>
                  <a:lnTo>
                    <a:pt x="1419" y="848"/>
                  </a:lnTo>
                  <a:lnTo>
                    <a:pt x="1433" y="833"/>
                  </a:lnTo>
                  <a:lnTo>
                    <a:pt x="1445" y="820"/>
                  </a:lnTo>
                  <a:lnTo>
                    <a:pt x="1449" y="811"/>
                  </a:lnTo>
                  <a:lnTo>
                    <a:pt x="1450" y="808"/>
                  </a:lnTo>
                  <a:lnTo>
                    <a:pt x="1450" y="804"/>
                  </a:lnTo>
                  <a:lnTo>
                    <a:pt x="1449" y="800"/>
                  </a:lnTo>
                  <a:lnTo>
                    <a:pt x="1447" y="796"/>
                  </a:lnTo>
                  <a:lnTo>
                    <a:pt x="1445" y="793"/>
                  </a:lnTo>
                  <a:lnTo>
                    <a:pt x="1442" y="788"/>
                  </a:lnTo>
                  <a:lnTo>
                    <a:pt x="1442" y="785"/>
                  </a:lnTo>
                  <a:lnTo>
                    <a:pt x="1445" y="783"/>
                  </a:lnTo>
                  <a:lnTo>
                    <a:pt x="1451" y="778"/>
                  </a:lnTo>
                  <a:lnTo>
                    <a:pt x="1456" y="776"/>
                  </a:lnTo>
                  <a:lnTo>
                    <a:pt x="1460" y="775"/>
                  </a:lnTo>
                  <a:lnTo>
                    <a:pt x="1465" y="774"/>
                  </a:lnTo>
                  <a:lnTo>
                    <a:pt x="1469" y="775"/>
                  </a:lnTo>
                  <a:lnTo>
                    <a:pt x="1473" y="777"/>
                  </a:lnTo>
                  <a:lnTo>
                    <a:pt x="1475" y="778"/>
                  </a:lnTo>
                  <a:lnTo>
                    <a:pt x="1476" y="781"/>
                  </a:lnTo>
                  <a:lnTo>
                    <a:pt x="1480" y="787"/>
                  </a:lnTo>
                  <a:lnTo>
                    <a:pt x="1490" y="818"/>
                  </a:lnTo>
                  <a:lnTo>
                    <a:pt x="1494" y="824"/>
                  </a:lnTo>
                  <a:lnTo>
                    <a:pt x="1495" y="827"/>
                  </a:lnTo>
                  <a:lnTo>
                    <a:pt x="1498" y="829"/>
                  </a:lnTo>
                  <a:lnTo>
                    <a:pt x="1502" y="833"/>
                  </a:lnTo>
                  <a:lnTo>
                    <a:pt x="1508" y="835"/>
                  </a:lnTo>
                  <a:lnTo>
                    <a:pt x="1514" y="837"/>
                  </a:lnTo>
                  <a:lnTo>
                    <a:pt x="1533" y="839"/>
                  </a:lnTo>
                  <a:lnTo>
                    <a:pt x="1571" y="836"/>
                  </a:lnTo>
                  <a:lnTo>
                    <a:pt x="1583" y="832"/>
                  </a:lnTo>
                  <a:lnTo>
                    <a:pt x="1587" y="829"/>
                  </a:lnTo>
                  <a:lnTo>
                    <a:pt x="1590" y="826"/>
                  </a:lnTo>
                  <a:lnTo>
                    <a:pt x="1592" y="822"/>
                  </a:lnTo>
                  <a:lnTo>
                    <a:pt x="1592" y="816"/>
                  </a:lnTo>
                  <a:lnTo>
                    <a:pt x="1591" y="809"/>
                  </a:lnTo>
                  <a:lnTo>
                    <a:pt x="1585" y="786"/>
                  </a:lnTo>
                  <a:lnTo>
                    <a:pt x="1585" y="783"/>
                  </a:lnTo>
                  <a:lnTo>
                    <a:pt x="1586" y="780"/>
                  </a:lnTo>
                  <a:lnTo>
                    <a:pt x="1587" y="778"/>
                  </a:lnTo>
                  <a:lnTo>
                    <a:pt x="1590" y="777"/>
                  </a:lnTo>
                  <a:lnTo>
                    <a:pt x="1592" y="776"/>
                  </a:lnTo>
                  <a:lnTo>
                    <a:pt x="1595" y="777"/>
                  </a:lnTo>
                  <a:lnTo>
                    <a:pt x="1598" y="778"/>
                  </a:lnTo>
                  <a:lnTo>
                    <a:pt x="1600" y="781"/>
                  </a:lnTo>
                  <a:lnTo>
                    <a:pt x="1603" y="785"/>
                  </a:lnTo>
                  <a:lnTo>
                    <a:pt x="1605" y="802"/>
                  </a:lnTo>
                  <a:lnTo>
                    <a:pt x="1607" y="850"/>
                  </a:lnTo>
                  <a:lnTo>
                    <a:pt x="1610" y="860"/>
                  </a:lnTo>
                  <a:lnTo>
                    <a:pt x="1615" y="869"/>
                  </a:lnTo>
                  <a:lnTo>
                    <a:pt x="1621" y="876"/>
                  </a:lnTo>
                  <a:lnTo>
                    <a:pt x="1639" y="888"/>
                  </a:lnTo>
                  <a:lnTo>
                    <a:pt x="1660" y="896"/>
                  </a:lnTo>
                  <a:lnTo>
                    <a:pt x="1692" y="903"/>
                  </a:lnTo>
                  <a:lnTo>
                    <a:pt x="1724" y="905"/>
                  </a:lnTo>
                  <a:lnTo>
                    <a:pt x="1735" y="904"/>
                  </a:lnTo>
                  <a:lnTo>
                    <a:pt x="1755" y="900"/>
                  </a:lnTo>
                  <a:lnTo>
                    <a:pt x="1763" y="898"/>
                  </a:lnTo>
                  <a:lnTo>
                    <a:pt x="1770" y="894"/>
                  </a:lnTo>
                  <a:lnTo>
                    <a:pt x="1774" y="889"/>
                  </a:lnTo>
                  <a:lnTo>
                    <a:pt x="1777" y="884"/>
                  </a:lnTo>
                  <a:lnTo>
                    <a:pt x="1779" y="869"/>
                  </a:lnTo>
                  <a:lnTo>
                    <a:pt x="1779" y="854"/>
                  </a:lnTo>
                  <a:lnTo>
                    <a:pt x="1782" y="845"/>
                  </a:lnTo>
                  <a:lnTo>
                    <a:pt x="1787" y="840"/>
                  </a:lnTo>
                  <a:lnTo>
                    <a:pt x="1789" y="839"/>
                  </a:lnTo>
                  <a:lnTo>
                    <a:pt x="1792" y="838"/>
                  </a:lnTo>
                  <a:lnTo>
                    <a:pt x="1794" y="839"/>
                  </a:lnTo>
                  <a:lnTo>
                    <a:pt x="1797" y="840"/>
                  </a:lnTo>
                  <a:lnTo>
                    <a:pt x="1800" y="847"/>
                  </a:lnTo>
                  <a:lnTo>
                    <a:pt x="1801" y="850"/>
                  </a:lnTo>
                  <a:lnTo>
                    <a:pt x="1801" y="853"/>
                  </a:lnTo>
                  <a:lnTo>
                    <a:pt x="1797" y="903"/>
                  </a:lnTo>
                  <a:lnTo>
                    <a:pt x="1800" y="912"/>
                  </a:lnTo>
                  <a:lnTo>
                    <a:pt x="1804" y="922"/>
                  </a:lnTo>
                  <a:lnTo>
                    <a:pt x="1826" y="950"/>
                  </a:lnTo>
                  <a:lnTo>
                    <a:pt x="1848" y="967"/>
                  </a:lnTo>
                  <a:lnTo>
                    <a:pt x="1873" y="982"/>
                  </a:lnTo>
                  <a:lnTo>
                    <a:pt x="1895" y="989"/>
                  </a:lnTo>
                  <a:lnTo>
                    <a:pt x="1961" y="998"/>
                  </a:lnTo>
                  <a:lnTo>
                    <a:pt x="2001" y="998"/>
                  </a:lnTo>
                  <a:lnTo>
                    <a:pt x="2035" y="993"/>
                  </a:lnTo>
                  <a:lnTo>
                    <a:pt x="2062" y="982"/>
                  </a:lnTo>
                  <a:lnTo>
                    <a:pt x="2085" y="967"/>
                  </a:lnTo>
                  <a:lnTo>
                    <a:pt x="2104" y="949"/>
                  </a:lnTo>
                  <a:lnTo>
                    <a:pt x="2119" y="931"/>
                  </a:lnTo>
                  <a:lnTo>
                    <a:pt x="2125" y="923"/>
                  </a:lnTo>
                  <a:lnTo>
                    <a:pt x="2134" y="905"/>
                  </a:lnTo>
                  <a:lnTo>
                    <a:pt x="2147" y="850"/>
                  </a:lnTo>
                  <a:lnTo>
                    <a:pt x="2150" y="828"/>
                  </a:lnTo>
                  <a:lnTo>
                    <a:pt x="2151" y="825"/>
                  </a:lnTo>
                  <a:lnTo>
                    <a:pt x="2153" y="823"/>
                  </a:lnTo>
                  <a:lnTo>
                    <a:pt x="2155" y="821"/>
                  </a:lnTo>
                  <a:lnTo>
                    <a:pt x="2157" y="820"/>
                  </a:lnTo>
                  <a:lnTo>
                    <a:pt x="2164" y="821"/>
                  </a:lnTo>
                  <a:lnTo>
                    <a:pt x="2167" y="823"/>
                  </a:lnTo>
                  <a:lnTo>
                    <a:pt x="2173" y="828"/>
                  </a:lnTo>
                  <a:lnTo>
                    <a:pt x="2174" y="832"/>
                  </a:lnTo>
                  <a:lnTo>
                    <a:pt x="2176" y="837"/>
                  </a:lnTo>
                  <a:lnTo>
                    <a:pt x="2174" y="866"/>
                  </a:lnTo>
                  <a:lnTo>
                    <a:pt x="2175" y="873"/>
                  </a:lnTo>
                  <a:lnTo>
                    <a:pt x="2177" y="879"/>
                  </a:lnTo>
                  <a:lnTo>
                    <a:pt x="2180" y="885"/>
                  </a:lnTo>
                  <a:lnTo>
                    <a:pt x="2185" y="889"/>
                  </a:lnTo>
                  <a:lnTo>
                    <a:pt x="2201" y="895"/>
                  </a:lnTo>
                  <a:lnTo>
                    <a:pt x="2228" y="900"/>
                  </a:lnTo>
                  <a:lnTo>
                    <a:pt x="2245" y="900"/>
                  </a:lnTo>
                  <a:lnTo>
                    <a:pt x="2253" y="898"/>
                  </a:lnTo>
                  <a:lnTo>
                    <a:pt x="2269" y="890"/>
                  </a:lnTo>
                  <a:lnTo>
                    <a:pt x="2285" y="879"/>
                  </a:lnTo>
                  <a:lnTo>
                    <a:pt x="2297" y="868"/>
                  </a:lnTo>
                  <a:lnTo>
                    <a:pt x="2301" y="863"/>
                  </a:lnTo>
                  <a:lnTo>
                    <a:pt x="2304" y="858"/>
                  </a:lnTo>
                  <a:lnTo>
                    <a:pt x="2305" y="853"/>
                  </a:lnTo>
                  <a:lnTo>
                    <a:pt x="2305" y="842"/>
                  </a:lnTo>
                  <a:lnTo>
                    <a:pt x="2301" y="827"/>
                  </a:lnTo>
                  <a:lnTo>
                    <a:pt x="2301" y="814"/>
                  </a:lnTo>
                  <a:lnTo>
                    <a:pt x="2300" y="807"/>
                  </a:lnTo>
                  <a:lnTo>
                    <a:pt x="2300" y="803"/>
                  </a:lnTo>
                  <a:lnTo>
                    <a:pt x="2301" y="801"/>
                  </a:lnTo>
                  <a:lnTo>
                    <a:pt x="2302" y="799"/>
                  </a:lnTo>
                  <a:lnTo>
                    <a:pt x="2304" y="798"/>
                  </a:lnTo>
                  <a:lnTo>
                    <a:pt x="2307" y="798"/>
                  </a:lnTo>
                  <a:lnTo>
                    <a:pt x="2314" y="802"/>
                  </a:lnTo>
                  <a:lnTo>
                    <a:pt x="2318" y="806"/>
                  </a:lnTo>
                  <a:lnTo>
                    <a:pt x="2329" y="813"/>
                  </a:lnTo>
                  <a:lnTo>
                    <a:pt x="2337" y="815"/>
                  </a:lnTo>
                  <a:lnTo>
                    <a:pt x="2364" y="819"/>
                  </a:lnTo>
                  <a:lnTo>
                    <a:pt x="2400" y="821"/>
                  </a:lnTo>
                  <a:lnTo>
                    <a:pt x="2427" y="818"/>
                  </a:lnTo>
                  <a:lnTo>
                    <a:pt x="2468" y="801"/>
                  </a:lnTo>
                  <a:lnTo>
                    <a:pt x="2512" y="774"/>
                  </a:lnTo>
                  <a:lnTo>
                    <a:pt x="2538" y="750"/>
                  </a:lnTo>
                  <a:lnTo>
                    <a:pt x="2548" y="736"/>
                  </a:lnTo>
                  <a:lnTo>
                    <a:pt x="2556" y="721"/>
                  </a:lnTo>
                  <a:lnTo>
                    <a:pt x="2570" y="686"/>
                  </a:lnTo>
                  <a:lnTo>
                    <a:pt x="2583" y="626"/>
                  </a:lnTo>
                  <a:lnTo>
                    <a:pt x="2584" y="569"/>
                  </a:lnTo>
                  <a:lnTo>
                    <a:pt x="2575" y="515"/>
                  </a:lnTo>
                  <a:lnTo>
                    <a:pt x="2558" y="464"/>
                  </a:lnTo>
                  <a:lnTo>
                    <a:pt x="2535" y="420"/>
                  </a:lnTo>
                  <a:lnTo>
                    <a:pt x="2493" y="369"/>
                  </a:lnTo>
                  <a:lnTo>
                    <a:pt x="2471" y="349"/>
                  </a:lnTo>
                  <a:lnTo>
                    <a:pt x="2449" y="334"/>
                  </a:lnTo>
                  <a:lnTo>
                    <a:pt x="2425" y="325"/>
                  </a:lnTo>
                  <a:lnTo>
                    <a:pt x="2384" y="312"/>
                  </a:lnTo>
                  <a:lnTo>
                    <a:pt x="2377" y="311"/>
                  </a:lnTo>
                  <a:lnTo>
                    <a:pt x="2370" y="311"/>
                  </a:lnTo>
                  <a:lnTo>
                    <a:pt x="2354" y="315"/>
                  </a:lnTo>
                  <a:lnTo>
                    <a:pt x="2351" y="315"/>
                  </a:lnTo>
                  <a:lnTo>
                    <a:pt x="2350" y="315"/>
                  </a:lnTo>
                  <a:lnTo>
                    <a:pt x="2348" y="313"/>
                  </a:lnTo>
                  <a:lnTo>
                    <a:pt x="2348" y="311"/>
                  </a:lnTo>
                  <a:lnTo>
                    <a:pt x="2347" y="309"/>
                  </a:lnTo>
                  <a:lnTo>
                    <a:pt x="2347" y="306"/>
                  </a:lnTo>
                  <a:lnTo>
                    <a:pt x="2348" y="303"/>
                  </a:lnTo>
                  <a:lnTo>
                    <a:pt x="2351" y="293"/>
                  </a:lnTo>
                  <a:lnTo>
                    <a:pt x="2367" y="258"/>
                  </a:lnTo>
                  <a:lnTo>
                    <a:pt x="2373" y="239"/>
                  </a:lnTo>
                  <a:lnTo>
                    <a:pt x="2375" y="227"/>
                  </a:lnTo>
                  <a:lnTo>
                    <a:pt x="2375" y="222"/>
                  </a:lnTo>
                  <a:lnTo>
                    <a:pt x="2373" y="211"/>
                  </a:lnTo>
                  <a:lnTo>
                    <a:pt x="2365" y="187"/>
                  </a:lnTo>
                  <a:lnTo>
                    <a:pt x="2359" y="176"/>
                  </a:lnTo>
                  <a:lnTo>
                    <a:pt x="2345" y="155"/>
                  </a:lnTo>
                  <a:lnTo>
                    <a:pt x="2337" y="146"/>
                  </a:lnTo>
                  <a:lnTo>
                    <a:pt x="2329" y="139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67560" y="4323089"/>
            <a:ext cx="3315888" cy="1972608"/>
            <a:chOff x="204633" y="5369857"/>
            <a:chExt cx="1851025" cy="1165225"/>
          </a:xfrm>
        </p:grpSpPr>
        <p:pic>
          <p:nvPicPr>
            <p:cNvPr id="6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633" y="5369857"/>
              <a:ext cx="1851025" cy="1165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7" name="Group 66"/>
            <p:cNvGrpSpPr/>
            <p:nvPr/>
          </p:nvGrpSpPr>
          <p:grpSpPr>
            <a:xfrm>
              <a:off x="1567957" y="5431675"/>
              <a:ext cx="217140" cy="175106"/>
              <a:chOff x="1567957" y="5431675"/>
              <a:chExt cx="217140" cy="175106"/>
            </a:xfrm>
          </p:grpSpPr>
          <p:sp>
            <p:nvSpPr>
              <p:cNvPr id="68" name="Freeform 66"/>
              <p:cNvSpPr>
                <a:spLocks/>
              </p:cNvSpPr>
              <p:nvPr/>
            </p:nvSpPr>
            <p:spPr bwMode="auto">
              <a:xfrm rot="20722593">
                <a:off x="1582958" y="5533233"/>
                <a:ext cx="59774" cy="73548"/>
              </a:xfrm>
              <a:custGeom>
                <a:avLst/>
                <a:gdLst>
                  <a:gd name="T0" fmla="*/ 92 w 92"/>
                  <a:gd name="T1" fmla="*/ 0 h 135"/>
                  <a:gd name="T2" fmla="*/ 14 w 92"/>
                  <a:gd name="T3" fmla="*/ 63 h 135"/>
                  <a:gd name="T4" fmla="*/ 0 w 92"/>
                  <a:gd name="T5" fmla="*/ 104 h 135"/>
                  <a:gd name="T6" fmla="*/ 14 w 92"/>
                  <a:gd name="T7" fmla="*/ 127 h 135"/>
                  <a:gd name="T8" fmla="*/ 58 w 92"/>
                  <a:gd name="T9" fmla="*/ 135 h 135"/>
                  <a:gd name="T10" fmla="*/ 83 w 92"/>
                  <a:gd name="T11" fmla="*/ 135 h 135"/>
                  <a:gd name="T12" fmla="*/ 83 w 92"/>
                  <a:gd name="T13" fmla="*/ 73 h 135"/>
                  <a:gd name="T14" fmla="*/ 92 w 92"/>
                  <a:gd name="T1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135">
                    <a:moveTo>
                      <a:pt x="92" y="0"/>
                    </a:moveTo>
                    <a:lnTo>
                      <a:pt x="14" y="63"/>
                    </a:lnTo>
                    <a:lnTo>
                      <a:pt x="0" y="104"/>
                    </a:lnTo>
                    <a:lnTo>
                      <a:pt x="14" y="127"/>
                    </a:lnTo>
                    <a:lnTo>
                      <a:pt x="58" y="135"/>
                    </a:lnTo>
                    <a:lnTo>
                      <a:pt x="83" y="135"/>
                    </a:lnTo>
                    <a:lnTo>
                      <a:pt x="83" y="73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80808"/>
                  </a:solidFill>
                </a:endParaRPr>
              </a:p>
            </p:txBody>
          </p:sp>
          <p:sp>
            <p:nvSpPr>
              <p:cNvPr id="69" name="Freeform 67"/>
              <p:cNvSpPr>
                <a:spLocks/>
              </p:cNvSpPr>
              <p:nvPr/>
            </p:nvSpPr>
            <p:spPr bwMode="auto">
              <a:xfrm rot="20722593">
                <a:off x="1597866" y="5434451"/>
                <a:ext cx="171703" cy="90645"/>
              </a:xfrm>
              <a:custGeom>
                <a:avLst/>
                <a:gdLst>
                  <a:gd name="T0" fmla="*/ 0 w 359"/>
                  <a:gd name="T1" fmla="*/ 207 h 207"/>
                  <a:gd name="T2" fmla="*/ 17 w 359"/>
                  <a:gd name="T3" fmla="*/ 141 h 207"/>
                  <a:gd name="T4" fmla="*/ 66 w 359"/>
                  <a:gd name="T5" fmla="*/ 73 h 207"/>
                  <a:gd name="T6" fmla="*/ 124 w 359"/>
                  <a:gd name="T7" fmla="*/ 26 h 207"/>
                  <a:gd name="T8" fmla="*/ 185 w 359"/>
                  <a:gd name="T9" fmla="*/ 0 h 207"/>
                  <a:gd name="T10" fmla="*/ 251 w 359"/>
                  <a:gd name="T11" fmla="*/ 4 h 207"/>
                  <a:gd name="T12" fmla="*/ 304 w 359"/>
                  <a:gd name="T13" fmla="*/ 24 h 207"/>
                  <a:gd name="T14" fmla="*/ 339 w 359"/>
                  <a:gd name="T15" fmla="*/ 67 h 207"/>
                  <a:gd name="T16" fmla="*/ 356 w 359"/>
                  <a:gd name="T17" fmla="*/ 116 h 207"/>
                  <a:gd name="T18" fmla="*/ 359 w 359"/>
                  <a:gd name="T19" fmla="*/ 153 h 207"/>
                  <a:gd name="T20" fmla="*/ 251 w 359"/>
                  <a:gd name="T21" fmla="*/ 150 h 207"/>
                  <a:gd name="T22" fmla="*/ 147 w 359"/>
                  <a:gd name="T23" fmla="*/ 159 h 207"/>
                  <a:gd name="T24" fmla="*/ 64 w 359"/>
                  <a:gd name="T25" fmla="*/ 182 h 207"/>
                  <a:gd name="T26" fmla="*/ 0 w 359"/>
                  <a:gd name="T27" fmla="*/ 20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9" h="207">
                    <a:moveTo>
                      <a:pt x="0" y="207"/>
                    </a:moveTo>
                    <a:lnTo>
                      <a:pt x="17" y="141"/>
                    </a:lnTo>
                    <a:lnTo>
                      <a:pt x="66" y="73"/>
                    </a:lnTo>
                    <a:lnTo>
                      <a:pt x="124" y="26"/>
                    </a:lnTo>
                    <a:lnTo>
                      <a:pt x="185" y="0"/>
                    </a:lnTo>
                    <a:lnTo>
                      <a:pt x="251" y="4"/>
                    </a:lnTo>
                    <a:lnTo>
                      <a:pt x="304" y="24"/>
                    </a:lnTo>
                    <a:lnTo>
                      <a:pt x="339" y="67"/>
                    </a:lnTo>
                    <a:lnTo>
                      <a:pt x="356" y="116"/>
                    </a:lnTo>
                    <a:lnTo>
                      <a:pt x="359" y="153"/>
                    </a:lnTo>
                    <a:lnTo>
                      <a:pt x="251" y="150"/>
                    </a:lnTo>
                    <a:lnTo>
                      <a:pt x="147" y="159"/>
                    </a:lnTo>
                    <a:lnTo>
                      <a:pt x="64" y="182"/>
                    </a:lnTo>
                    <a:lnTo>
                      <a:pt x="0" y="207"/>
                    </a:lnTo>
                    <a:close/>
                  </a:path>
                </a:pathLst>
              </a:custGeom>
              <a:solidFill>
                <a:srgbClr val="33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80808"/>
                  </a:solidFill>
                </a:endParaRPr>
              </a:p>
            </p:txBody>
          </p:sp>
          <p:sp>
            <p:nvSpPr>
              <p:cNvPr id="70" name="Freeform 68"/>
              <p:cNvSpPr>
                <a:spLocks/>
              </p:cNvSpPr>
              <p:nvPr/>
            </p:nvSpPr>
            <p:spPr bwMode="auto">
              <a:xfrm rot="20722593">
                <a:off x="1567957" y="5431675"/>
                <a:ext cx="217140" cy="164212"/>
              </a:xfrm>
              <a:custGeom>
                <a:avLst/>
                <a:gdLst>
                  <a:gd name="T0" fmla="*/ 437 w 454"/>
                  <a:gd name="T1" fmla="*/ 178 h 375"/>
                  <a:gd name="T2" fmla="*/ 373 w 454"/>
                  <a:gd name="T3" fmla="*/ 170 h 375"/>
                  <a:gd name="T4" fmla="*/ 263 w 454"/>
                  <a:gd name="T5" fmla="*/ 175 h 375"/>
                  <a:gd name="T6" fmla="*/ 164 w 454"/>
                  <a:gd name="T7" fmla="*/ 199 h 375"/>
                  <a:gd name="T8" fmla="*/ 101 w 454"/>
                  <a:gd name="T9" fmla="*/ 233 h 375"/>
                  <a:gd name="T10" fmla="*/ 78 w 454"/>
                  <a:gd name="T11" fmla="*/ 248 h 375"/>
                  <a:gd name="T12" fmla="*/ 41 w 454"/>
                  <a:gd name="T13" fmla="*/ 279 h 375"/>
                  <a:gd name="T14" fmla="*/ 26 w 454"/>
                  <a:gd name="T15" fmla="*/ 311 h 375"/>
                  <a:gd name="T16" fmla="*/ 29 w 454"/>
                  <a:gd name="T17" fmla="*/ 336 h 375"/>
                  <a:gd name="T18" fmla="*/ 49 w 454"/>
                  <a:gd name="T19" fmla="*/ 342 h 375"/>
                  <a:gd name="T20" fmla="*/ 78 w 454"/>
                  <a:gd name="T21" fmla="*/ 345 h 375"/>
                  <a:gd name="T22" fmla="*/ 115 w 454"/>
                  <a:gd name="T23" fmla="*/ 334 h 375"/>
                  <a:gd name="T24" fmla="*/ 109 w 454"/>
                  <a:gd name="T25" fmla="*/ 369 h 375"/>
                  <a:gd name="T26" fmla="*/ 72 w 454"/>
                  <a:gd name="T27" fmla="*/ 375 h 375"/>
                  <a:gd name="T28" fmla="*/ 23 w 454"/>
                  <a:gd name="T29" fmla="*/ 369 h 375"/>
                  <a:gd name="T30" fmla="*/ 0 w 454"/>
                  <a:gd name="T31" fmla="*/ 345 h 375"/>
                  <a:gd name="T32" fmla="*/ 0 w 454"/>
                  <a:gd name="T33" fmla="*/ 302 h 375"/>
                  <a:gd name="T34" fmla="*/ 20 w 454"/>
                  <a:gd name="T35" fmla="*/ 259 h 375"/>
                  <a:gd name="T36" fmla="*/ 72 w 454"/>
                  <a:gd name="T37" fmla="*/ 218 h 375"/>
                  <a:gd name="T38" fmla="*/ 158 w 454"/>
                  <a:gd name="T39" fmla="*/ 178 h 375"/>
                  <a:gd name="T40" fmla="*/ 269 w 454"/>
                  <a:gd name="T41" fmla="*/ 146 h 375"/>
                  <a:gd name="T42" fmla="*/ 355 w 454"/>
                  <a:gd name="T43" fmla="*/ 146 h 375"/>
                  <a:gd name="T44" fmla="*/ 413 w 454"/>
                  <a:gd name="T45" fmla="*/ 156 h 375"/>
                  <a:gd name="T46" fmla="*/ 431 w 454"/>
                  <a:gd name="T47" fmla="*/ 152 h 375"/>
                  <a:gd name="T48" fmla="*/ 419 w 454"/>
                  <a:gd name="T49" fmla="*/ 115 h 375"/>
                  <a:gd name="T50" fmla="*/ 398 w 454"/>
                  <a:gd name="T51" fmla="*/ 78 h 375"/>
                  <a:gd name="T52" fmla="*/ 367 w 454"/>
                  <a:gd name="T53" fmla="*/ 45 h 375"/>
                  <a:gd name="T54" fmla="*/ 324 w 454"/>
                  <a:gd name="T55" fmla="*/ 29 h 375"/>
                  <a:gd name="T56" fmla="*/ 251 w 454"/>
                  <a:gd name="T57" fmla="*/ 29 h 375"/>
                  <a:gd name="T58" fmla="*/ 182 w 454"/>
                  <a:gd name="T59" fmla="*/ 68 h 375"/>
                  <a:gd name="T60" fmla="*/ 142 w 454"/>
                  <a:gd name="T61" fmla="*/ 115 h 375"/>
                  <a:gd name="T62" fmla="*/ 113 w 454"/>
                  <a:gd name="T63" fmla="*/ 160 h 375"/>
                  <a:gd name="T64" fmla="*/ 104 w 454"/>
                  <a:gd name="T65" fmla="*/ 187 h 375"/>
                  <a:gd name="T66" fmla="*/ 104 w 454"/>
                  <a:gd name="T67" fmla="*/ 203 h 375"/>
                  <a:gd name="T68" fmla="*/ 72 w 454"/>
                  <a:gd name="T69" fmla="*/ 218 h 375"/>
                  <a:gd name="T70" fmla="*/ 80 w 454"/>
                  <a:gd name="T71" fmla="*/ 175 h 375"/>
                  <a:gd name="T72" fmla="*/ 101 w 454"/>
                  <a:gd name="T73" fmla="*/ 129 h 375"/>
                  <a:gd name="T74" fmla="*/ 130 w 454"/>
                  <a:gd name="T75" fmla="*/ 83 h 375"/>
                  <a:gd name="T76" fmla="*/ 179 w 454"/>
                  <a:gd name="T77" fmla="*/ 43 h 375"/>
                  <a:gd name="T78" fmla="*/ 228 w 454"/>
                  <a:gd name="T79" fmla="*/ 17 h 375"/>
                  <a:gd name="T80" fmla="*/ 286 w 454"/>
                  <a:gd name="T81" fmla="*/ 0 h 375"/>
                  <a:gd name="T82" fmla="*/ 341 w 454"/>
                  <a:gd name="T83" fmla="*/ 5 h 375"/>
                  <a:gd name="T84" fmla="*/ 388 w 454"/>
                  <a:gd name="T85" fmla="*/ 25 h 375"/>
                  <a:gd name="T86" fmla="*/ 419 w 454"/>
                  <a:gd name="T87" fmla="*/ 51 h 375"/>
                  <a:gd name="T88" fmla="*/ 437 w 454"/>
                  <a:gd name="T89" fmla="*/ 86 h 375"/>
                  <a:gd name="T90" fmla="*/ 448 w 454"/>
                  <a:gd name="T91" fmla="*/ 132 h 375"/>
                  <a:gd name="T92" fmla="*/ 454 w 454"/>
                  <a:gd name="T93" fmla="*/ 181 h 375"/>
                  <a:gd name="T94" fmla="*/ 437 w 454"/>
                  <a:gd name="T95" fmla="*/ 178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54" h="375">
                    <a:moveTo>
                      <a:pt x="437" y="178"/>
                    </a:moveTo>
                    <a:lnTo>
                      <a:pt x="373" y="170"/>
                    </a:lnTo>
                    <a:lnTo>
                      <a:pt x="263" y="175"/>
                    </a:lnTo>
                    <a:lnTo>
                      <a:pt x="164" y="199"/>
                    </a:lnTo>
                    <a:lnTo>
                      <a:pt x="101" y="233"/>
                    </a:lnTo>
                    <a:lnTo>
                      <a:pt x="78" y="248"/>
                    </a:lnTo>
                    <a:lnTo>
                      <a:pt x="41" y="279"/>
                    </a:lnTo>
                    <a:lnTo>
                      <a:pt x="26" y="311"/>
                    </a:lnTo>
                    <a:lnTo>
                      <a:pt x="29" y="336"/>
                    </a:lnTo>
                    <a:lnTo>
                      <a:pt x="49" y="342"/>
                    </a:lnTo>
                    <a:lnTo>
                      <a:pt x="78" y="345"/>
                    </a:lnTo>
                    <a:lnTo>
                      <a:pt x="115" y="334"/>
                    </a:lnTo>
                    <a:lnTo>
                      <a:pt x="109" y="369"/>
                    </a:lnTo>
                    <a:lnTo>
                      <a:pt x="72" y="375"/>
                    </a:lnTo>
                    <a:lnTo>
                      <a:pt x="23" y="369"/>
                    </a:lnTo>
                    <a:lnTo>
                      <a:pt x="0" y="345"/>
                    </a:lnTo>
                    <a:lnTo>
                      <a:pt x="0" y="302"/>
                    </a:lnTo>
                    <a:lnTo>
                      <a:pt x="20" y="259"/>
                    </a:lnTo>
                    <a:lnTo>
                      <a:pt x="72" y="218"/>
                    </a:lnTo>
                    <a:lnTo>
                      <a:pt x="158" y="178"/>
                    </a:lnTo>
                    <a:lnTo>
                      <a:pt x="269" y="146"/>
                    </a:lnTo>
                    <a:lnTo>
                      <a:pt x="355" y="146"/>
                    </a:lnTo>
                    <a:lnTo>
                      <a:pt x="413" y="156"/>
                    </a:lnTo>
                    <a:lnTo>
                      <a:pt x="431" y="152"/>
                    </a:lnTo>
                    <a:lnTo>
                      <a:pt x="419" y="115"/>
                    </a:lnTo>
                    <a:lnTo>
                      <a:pt x="398" y="78"/>
                    </a:lnTo>
                    <a:lnTo>
                      <a:pt x="367" y="45"/>
                    </a:lnTo>
                    <a:lnTo>
                      <a:pt x="324" y="29"/>
                    </a:lnTo>
                    <a:lnTo>
                      <a:pt x="251" y="29"/>
                    </a:lnTo>
                    <a:lnTo>
                      <a:pt x="182" y="68"/>
                    </a:lnTo>
                    <a:lnTo>
                      <a:pt x="142" y="115"/>
                    </a:lnTo>
                    <a:lnTo>
                      <a:pt x="113" y="160"/>
                    </a:lnTo>
                    <a:lnTo>
                      <a:pt x="104" y="187"/>
                    </a:lnTo>
                    <a:lnTo>
                      <a:pt x="104" y="203"/>
                    </a:lnTo>
                    <a:lnTo>
                      <a:pt x="72" y="218"/>
                    </a:lnTo>
                    <a:lnTo>
                      <a:pt x="80" y="175"/>
                    </a:lnTo>
                    <a:lnTo>
                      <a:pt x="101" y="129"/>
                    </a:lnTo>
                    <a:lnTo>
                      <a:pt x="130" y="83"/>
                    </a:lnTo>
                    <a:lnTo>
                      <a:pt x="179" y="43"/>
                    </a:lnTo>
                    <a:lnTo>
                      <a:pt x="228" y="17"/>
                    </a:lnTo>
                    <a:lnTo>
                      <a:pt x="286" y="0"/>
                    </a:lnTo>
                    <a:lnTo>
                      <a:pt x="341" y="5"/>
                    </a:lnTo>
                    <a:lnTo>
                      <a:pt x="388" y="25"/>
                    </a:lnTo>
                    <a:lnTo>
                      <a:pt x="419" y="51"/>
                    </a:lnTo>
                    <a:lnTo>
                      <a:pt x="437" y="86"/>
                    </a:lnTo>
                    <a:lnTo>
                      <a:pt x="448" y="132"/>
                    </a:lnTo>
                    <a:lnTo>
                      <a:pt x="454" y="181"/>
                    </a:lnTo>
                    <a:lnTo>
                      <a:pt x="437" y="1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80808"/>
                  </a:solidFill>
                </a:endParaRPr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5963977" y="4500436"/>
            <a:ext cx="2452659" cy="1874627"/>
            <a:chOff x="2558988" y="5432318"/>
            <a:chExt cx="1393502" cy="1023232"/>
          </a:xfrm>
        </p:grpSpPr>
        <p:pic>
          <p:nvPicPr>
            <p:cNvPr id="72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8988" y="5449391"/>
              <a:ext cx="1393502" cy="1006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3" name="Group 72"/>
            <p:cNvGrpSpPr/>
            <p:nvPr/>
          </p:nvGrpSpPr>
          <p:grpSpPr>
            <a:xfrm rot="19368669">
              <a:off x="3114546" y="5432318"/>
              <a:ext cx="203692" cy="186944"/>
              <a:chOff x="1260381" y="4023583"/>
              <a:chExt cx="290363" cy="200388"/>
            </a:xfrm>
          </p:grpSpPr>
          <p:sp>
            <p:nvSpPr>
              <p:cNvPr id="74" name="Freeform 66"/>
              <p:cNvSpPr>
                <a:spLocks/>
              </p:cNvSpPr>
              <p:nvPr/>
            </p:nvSpPr>
            <p:spPr bwMode="auto">
              <a:xfrm>
                <a:off x="1273293" y="4127747"/>
                <a:ext cx="61810" cy="89697"/>
              </a:xfrm>
              <a:custGeom>
                <a:avLst/>
                <a:gdLst>
                  <a:gd name="T0" fmla="*/ 92 w 92"/>
                  <a:gd name="T1" fmla="*/ 0 h 135"/>
                  <a:gd name="T2" fmla="*/ 14 w 92"/>
                  <a:gd name="T3" fmla="*/ 63 h 135"/>
                  <a:gd name="T4" fmla="*/ 0 w 92"/>
                  <a:gd name="T5" fmla="*/ 104 h 135"/>
                  <a:gd name="T6" fmla="*/ 14 w 92"/>
                  <a:gd name="T7" fmla="*/ 127 h 135"/>
                  <a:gd name="T8" fmla="*/ 58 w 92"/>
                  <a:gd name="T9" fmla="*/ 135 h 135"/>
                  <a:gd name="T10" fmla="*/ 83 w 92"/>
                  <a:gd name="T11" fmla="*/ 135 h 135"/>
                  <a:gd name="T12" fmla="*/ 83 w 92"/>
                  <a:gd name="T13" fmla="*/ 73 h 135"/>
                  <a:gd name="T14" fmla="*/ 92 w 92"/>
                  <a:gd name="T1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135">
                    <a:moveTo>
                      <a:pt x="92" y="0"/>
                    </a:moveTo>
                    <a:lnTo>
                      <a:pt x="14" y="63"/>
                    </a:lnTo>
                    <a:lnTo>
                      <a:pt x="0" y="104"/>
                    </a:lnTo>
                    <a:lnTo>
                      <a:pt x="14" y="127"/>
                    </a:lnTo>
                    <a:lnTo>
                      <a:pt x="58" y="135"/>
                    </a:lnTo>
                    <a:lnTo>
                      <a:pt x="83" y="135"/>
                    </a:lnTo>
                    <a:lnTo>
                      <a:pt x="83" y="73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80808"/>
                  </a:solidFill>
                </a:endParaRPr>
              </a:p>
            </p:txBody>
          </p:sp>
          <p:sp>
            <p:nvSpPr>
              <p:cNvPr id="75" name="Freeform 67"/>
              <p:cNvSpPr>
                <a:spLocks/>
              </p:cNvSpPr>
              <p:nvPr/>
            </p:nvSpPr>
            <p:spPr bwMode="auto">
              <a:xfrm>
                <a:off x="1311546" y="4030530"/>
                <a:ext cx="229604" cy="110614"/>
              </a:xfrm>
              <a:custGeom>
                <a:avLst/>
                <a:gdLst>
                  <a:gd name="T0" fmla="*/ 0 w 359"/>
                  <a:gd name="T1" fmla="*/ 207 h 207"/>
                  <a:gd name="T2" fmla="*/ 17 w 359"/>
                  <a:gd name="T3" fmla="*/ 141 h 207"/>
                  <a:gd name="T4" fmla="*/ 66 w 359"/>
                  <a:gd name="T5" fmla="*/ 73 h 207"/>
                  <a:gd name="T6" fmla="*/ 124 w 359"/>
                  <a:gd name="T7" fmla="*/ 26 h 207"/>
                  <a:gd name="T8" fmla="*/ 185 w 359"/>
                  <a:gd name="T9" fmla="*/ 0 h 207"/>
                  <a:gd name="T10" fmla="*/ 251 w 359"/>
                  <a:gd name="T11" fmla="*/ 4 h 207"/>
                  <a:gd name="T12" fmla="*/ 304 w 359"/>
                  <a:gd name="T13" fmla="*/ 24 h 207"/>
                  <a:gd name="T14" fmla="*/ 339 w 359"/>
                  <a:gd name="T15" fmla="*/ 67 h 207"/>
                  <a:gd name="T16" fmla="*/ 356 w 359"/>
                  <a:gd name="T17" fmla="*/ 116 h 207"/>
                  <a:gd name="T18" fmla="*/ 359 w 359"/>
                  <a:gd name="T19" fmla="*/ 153 h 207"/>
                  <a:gd name="T20" fmla="*/ 251 w 359"/>
                  <a:gd name="T21" fmla="*/ 150 h 207"/>
                  <a:gd name="T22" fmla="*/ 147 w 359"/>
                  <a:gd name="T23" fmla="*/ 159 h 207"/>
                  <a:gd name="T24" fmla="*/ 64 w 359"/>
                  <a:gd name="T25" fmla="*/ 182 h 207"/>
                  <a:gd name="T26" fmla="*/ 0 w 359"/>
                  <a:gd name="T27" fmla="*/ 20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9" h="207">
                    <a:moveTo>
                      <a:pt x="0" y="207"/>
                    </a:moveTo>
                    <a:lnTo>
                      <a:pt x="17" y="141"/>
                    </a:lnTo>
                    <a:lnTo>
                      <a:pt x="66" y="73"/>
                    </a:lnTo>
                    <a:lnTo>
                      <a:pt x="124" y="26"/>
                    </a:lnTo>
                    <a:lnTo>
                      <a:pt x="185" y="0"/>
                    </a:lnTo>
                    <a:lnTo>
                      <a:pt x="251" y="4"/>
                    </a:lnTo>
                    <a:lnTo>
                      <a:pt x="304" y="24"/>
                    </a:lnTo>
                    <a:lnTo>
                      <a:pt x="339" y="67"/>
                    </a:lnTo>
                    <a:lnTo>
                      <a:pt x="356" y="116"/>
                    </a:lnTo>
                    <a:lnTo>
                      <a:pt x="359" y="153"/>
                    </a:lnTo>
                    <a:lnTo>
                      <a:pt x="251" y="150"/>
                    </a:lnTo>
                    <a:lnTo>
                      <a:pt x="147" y="159"/>
                    </a:lnTo>
                    <a:lnTo>
                      <a:pt x="64" y="182"/>
                    </a:lnTo>
                    <a:lnTo>
                      <a:pt x="0" y="207"/>
                    </a:lnTo>
                    <a:close/>
                  </a:path>
                </a:pathLst>
              </a:custGeom>
              <a:solidFill>
                <a:srgbClr val="33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80808"/>
                  </a:solidFill>
                </a:endParaRPr>
              </a:p>
            </p:txBody>
          </p:sp>
          <p:sp>
            <p:nvSpPr>
              <p:cNvPr id="76" name="Freeform 68"/>
              <p:cNvSpPr>
                <a:spLocks/>
              </p:cNvSpPr>
              <p:nvPr/>
            </p:nvSpPr>
            <p:spPr bwMode="auto">
              <a:xfrm>
                <a:off x="1260381" y="4023583"/>
                <a:ext cx="290363" cy="200388"/>
              </a:xfrm>
              <a:custGeom>
                <a:avLst/>
                <a:gdLst>
                  <a:gd name="T0" fmla="*/ 437 w 454"/>
                  <a:gd name="T1" fmla="*/ 178 h 375"/>
                  <a:gd name="T2" fmla="*/ 373 w 454"/>
                  <a:gd name="T3" fmla="*/ 170 h 375"/>
                  <a:gd name="T4" fmla="*/ 263 w 454"/>
                  <a:gd name="T5" fmla="*/ 175 h 375"/>
                  <a:gd name="T6" fmla="*/ 164 w 454"/>
                  <a:gd name="T7" fmla="*/ 199 h 375"/>
                  <a:gd name="T8" fmla="*/ 101 w 454"/>
                  <a:gd name="T9" fmla="*/ 233 h 375"/>
                  <a:gd name="T10" fmla="*/ 78 w 454"/>
                  <a:gd name="T11" fmla="*/ 248 h 375"/>
                  <a:gd name="T12" fmla="*/ 41 w 454"/>
                  <a:gd name="T13" fmla="*/ 279 h 375"/>
                  <a:gd name="T14" fmla="*/ 26 w 454"/>
                  <a:gd name="T15" fmla="*/ 311 h 375"/>
                  <a:gd name="T16" fmla="*/ 29 w 454"/>
                  <a:gd name="T17" fmla="*/ 336 h 375"/>
                  <a:gd name="T18" fmla="*/ 49 w 454"/>
                  <a:gd name="T19" fmla="*/ 342 h 375"/>
                  <a:gd name="T20" fmla="*/ 78 w 454"/>
                  <a:gd name="T21" fmla="*/ 345 h 375"/>
                  <a:gd name="T22" fmla="*/ 115 w 454"/>
                  <a:gd name="T23" fmla="*/ 334 h 375"/>
                  <a:gd name="T24" fmla="*/ 109 w 454"/>
                  <a:gd name="T25" fmla="*/ 369 h 375"/>
                  <a:gd name="T26" fmla="*/ 72 w 454"/>
                  <a:gd name="T27" fmla="*/ 375 h 375"/>
                  <a:gd name="T28" fmla="*/ 23 w 454"/>
                  <a:gd name="T29" fmla="*/ 369 h 375"/>
                  <a:gd name="T30" fmla="*/ 0 w 454"/>
                  <a:gd name="T31" fmla="*/ 345 h 375"/>
                  <a:gd name="T32" fmla="*/ 0 w 454"/>
                  <a:gd name="T33" fmla="*/ 302 h 375"/>
                  <a:gd name="T34" fmla="*/ 20 w 454"/>
                  <a:gd name="T35" fmla="*/ 259 h 375"/>
                  <a:gd name="T36" fmla="*/ 72 w 454"/>
                  <a:gd name="T37" fmla="*/ 218 h 375"/>
                  <a:gd name="T38" fmla="*/ 158 w 454"/>
                  <a:gd name="T39" fmla="*/ 178 h 375"/>
                  <a:gd name="T40" fmla="*/ 269 w 454"/>
                  <a:gd name="T41" fmla="*/ 146 h 375"/>
                  <a:gd name="T42" fmla="*/ 355 w 454"/>
                  <a:gd name="T43" fmla="*/ 146 h 375"/>
                  <a:gd name="T44" fmla="*/ 413 w 454"/>
                  <a:gd name="T45" fmla="*/ 156 h 375"/>
                  <a:gd name="T46" fmla="*/ 431 w 454"/>
                  <a:gd name="T47" fmla="*/ 152 h 375"/>
                  <a:gd name="T48" fmla="*/ 419 w 454"/>
                  <a:gd name="T49" fmla="*/ 115 h 375"/>
                  <a:gd name="T50" fmla="*/ 398 w 454"/>
                  <a:gd name="T51" fmla="*/ 78 h 375"/>
                  <a:gd name="T52" fmla="*/ 367 w 454"/>
                  <a:gd name="T53" fmla="*/ 45 h 375"/>
                  <a:gd name="T54" fmla="*/ 324 w 454"/>
                  <a:gd name="T55" fmla="*/ 29 h 375"/>
                  <a:gd name="T56" fmla="*/ 251 w 454"/>
                  <a:gd name="T57" fmla="*/ 29 h 375"/>
                  <a:gd name="T58" fmla="*/ 182 w 454"/>
                  <a:gd name="T59" fmla="*/ 68 h 375"/>
                  <a:gd name="T60" fmla="*/ 142 w 454"/>
                  <a:gd name="T61" fmla="*/ 115 h 375"/>
                  <a:gd name="T62" fmla="*/ 113 w 454"/>
                  <a:gd name="T63" fmla="*/ 160 h 375"/>
                  <a:gd name="T64" fmla="*/ 104 w 454"/>
                  <a:gd name="T65" fmla="*/ 187 h 375"/>
                  <a:gd name="T66" fmla="*/ 104 w 454"/>
                  <a:gd name="T67" fmla="*/ 203 h 375"/>
                  <a:gd name="T68" fmla="*/ 72 w 454"/>
                  <a:gd name="T69" fmla="*/ 218 h 375"/>
                  <a:gd name="T70" fmla="*/ 80 w 454"/>
                  <a:gd name="T71" fmla="*/ 175 h 375"/>
                  <a:gd name="T72" fmla="*/ 101 w 454"/>
                  <a:gd name="T73" fmla="*/ 129 h 375"/>
                  <a:gd name="T74" fmla="*/ 130 w 454"/>
                  <a:gd name="T75" fmla="*/ 83 h 375"/>
                  <a:gd name="T76" fmla="*/ 179 w 454"/>
                  <a:gd name="T77" fmla="*/ 43 h 375"/>
                  <a:gd name="T78" fmla="*/ 228 w 454"/>
                  <a:gd name="T79" fmla="*/ 17 h 375"/>
                  <a:gd name="T80" fmla="*/ 286 w 454"/>
                  <a:gd name="T81" fmla="*/ 0 h 375"/>
                  <a:gd name="T82" fmla="*/ 341 w 454"/>
                  <a:gd name="T83" fmla="*/ 5 h 375"/>
                  <a:gd name="T84" fmla="*/ 388 w 454"/>
                  <a:gd name="T85" fmla="*/ 25 h 375"/>
                  <a:gd name="T86" fmla="*/ 419 w 454"/>
                  <a:gd name="T87" fmla="*/ 51 h 375"/>
                  <a:gd name="T88" fmla="*/ 437 w 454"/>
                  <a:gd name="T89" fmla="*/ 86 h 375"/>
                  <a:gd name="T90" fmla="*/ 448 w 454"/>
                  <a:gd name="T91" fmla="*/ 132 h 375"/>
                  <a:gd name="T92" fmla="*/ 454 w 454"/>
                  <a:gd name="T93" fmla="*/ 181 h 375"/>
                  <a:gd name="T94" fmla="*/ 437 w 454"/>
                  <a:gd name="T95" fmla="*/ 178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54" h="375">
                    <a:moveTo>
                      <a:pt x="437" y="178"/>
                    </a:moveTo>
                    <a:lnTo>
                      <a:pt x="373" y="170"/>
                    </a:lnTo>
                    <a:lnTo>
                      <a:pt x="263" y="175"/>
                    </a:lnTo>
                    <a:lnTo>
                      <a:pt x="164" y="199"/>
                    </a:lnTo>
                    <a:lnTo>
                      <a:pt x="101" y="233"/>
                    </a:lnTo>
                    <a:lnTo>
                      <a:pt x="78" y="248"/>
                    </a:lnTo>
                    <a:lnTo>
                      <a:pt x="41" y="279"/>
                    </a:lnTo>
                    <a:lnTo>
                      <a:pt x="26" y="311"/>
                    </a:lnTo>
                    <a:lnTo>
                      <a:pt x="29" y="336"/>
                    </a:lnTo>
                    <a:lnTo>
                      <a:pt x="49" y="342"/>
                    </a:lnTo>
                    <a:lnTo>
                      <a:pt x="78" y="345"/>
                    </a:lnTo>
                    <a:lnTo>
                      <a:pt x="115" y="334"/>
                    </a:lnTo>
                    <a:lnTo>
                      <a:pt x="109" y="369"/>
                    </a:lnTo>
                    <a:lnTo>
                      <a:pt x="72" y="375"/>
                    </a:lnTo>
                    <a:lnTo>
                      <a:pt x="23" y="369"/>
                    </a:lnTo>
                    <a:lnTo>
                      <a:pt x="0" y="345"/>
                    </a:lnTo>
                    <a:lnTo>
                      <a:pt x="0" y="302"/>
                    </a:lnTo>
                    <a:lnTo>
                      <a:pt x="20" y="259"/>
                    </a:lnTo>
                    <a:lnTo>
                      <a:pt x="72" y="218"/>
                    </a:lnTo>
                    <a:lnTo>
                      <a:pt x="158" y="178"/>
                    </a:lnTo>
                    <a:lnTo>
                      <a:pt x="269" y="146"/>
                    </a:lnTo>
                    <a:lnTo>
                      <a:pt x="355" y="146"/>
                    </a:lnTo>
                    <a:lnTo>
                      <a:pt x="413" y="156"/>
                    </a:lnTo>
                    <a:lnTo>
                      <a:pt x="431" y="152"/>
                    </a:lnTo>
                    <a:lnTo>
                      <a:pt x="419" y="115"/>
                    </a:lnTo>
                    <a:lnTo>
                      <a:pt x="398" y="78"/>
                    </a:lnTo>
                    <a:lnTo>
                      <a:pt x="367" y="45"/>
                    </a:lnTo>
                    <a:lnTo>
                      <a:pt x="324" y="29"/>
                    </a:lnTo>
                    <a:lnTo>
                      <a:pt x="251" y="29"/>
                    </a:lnTo>
                    <a:lnTo>
                      <a:pt x="182" y="68"/>
                    </a:lnTo>
                    <a:lnTo>
                      <a:pt x="142" y="115"/>
                    </a:lnTo>
                    <a:lnTo>
                      <a:pt x="113" y="160"/>
                    </a:lnTo>
                    <a:lnTo>
                      <a:pt x="104" y="187"/>
                    </a:lnTo>
                    <a:lnTo>
                      <a:pt x="104" y="203"/>
                    </a:lnTo>
                    <a:lnTo>
                      <a:pt x="72" y="218"/>
                    </a:lnTo>
                    <a:lnTo>
                      <a:pt x="80" y="175"/>
                    </a:lnTo>
                    <a:lnTo>
                      <a:pt x="101" y="129"/>
                    </a:lnTo>
                    <a:lnTo>
                      <a:pt x="130" y="83"/>
                    </a:lnTo>
                    <a:lnTo>
                      <a:pt x="179" y="43"/>
                    </a:lnTo>
                    <a:lnTo>
                      <a:pt x="228" y="17"/>
                    </a:lnTo>
                    <a:lnTo>
                      <a:pt x="286" y="0"/>
                    </a:lnTo>
                    <a:lnTo>
                      <a:pt x="341" y="5"/>
                    </a:lnTo>
                    <a:lnTo>
                      <a:pt x="388" y="25"/>
                    </a:lnTo>
                    <a:lnTo>
                      <a:pt x="419" y="51"/>
                    </a:lnTo>
                    <a:lnTo>
                      <a:pt x="437" y="86"/>
                    </a:lnTo>
                    <a:lnTo>
                      <a:pt x="448" y="132"/>
                    </a:lnTo>
                    <a:lnTo>
                      <a:pt x="454" y="181"/>
                    </a:lnTo>
                    <a:lnTo>
                      <a:pt x="437" y="1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80808"/>
                  </a:solidFill>
                </a:endParaRPr>
              </a:p>
            </p:txBody>
          </p:sp>
        </p:grp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F7D9-4C21-4A79-B2AD-0D7E145FA764}" type="datetime6">
              <a:rPr lang="en-US" smtClean="0"/>
              <a:pPr/>
              <a:t>October 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Copyright©2013 Poppendieck.LLC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0367-6F4F-40E9-8B2E-6B50BE8AA18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l="104" t="10517" r="-156" b="67030"/>
          <a:stretch/>
        </p:blipFill>
        <p:spPr>
          <a:xfrm>
            <a:off x="-5380" y="-10759"/>
            <a:ext cx="9218492" cy="1462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456" y="149345"/>
            <a:ext cx="8511363" cy="1066800"/>
          </a:xfrm>
        </p:spPr>
        <p:txBody>
          <a:bodyPr/>
          <a:lstStyle/>
          <a:p>
            <a:r>
              <a:rPr lang="en-US" dirty="0" smtClean="0"/>
              <a:t>Lesson 3:  Think </a:t>
            </a:r>
            <a:r>
              <a:rPr lang="en-US" i="0" dirty="0" smtClean="0">
                <a:sym typeface="Wingdings 3" panose="05040102010807070707" pitchFamily="18" charset="2"/>
              </a:rPr>
              <a:t></a:t>
            </a:r>
            <a:r>
              <a:rPr lang="en-US" dirty="0" smtClean="0"/>
              <a:t> Try </a:t>
            </a:r>
            <a:r>
              <a:rPr lang="en-US" i="0" dirty="0" smtClean="0">
                <a:sym typeface="Wingdings 3" panose="05040102010807070707" pitchFamily="18" charset="2"/>
              </a:rPr>
              <a:t></a:t>
            </a:r>
            <a:r>
              <a:rPr lang="en-US" dirty="0" smtClean="0">
                <a:sym typeface="Wingdings 3" panose="05040102010807070707" pitchFamily="18" charset="2"/>
              </a:rPr>
              <a:t> </a:t>
            </a:r>
            <a:r>
              <a:rPr lang="en-US" dirty="0" smtClean="0"/>
              <a:t>Learn </a:t>
            </a:r>
            <a:r>
              <a:rPr lang="en-US" i="0" dirty="0" smtClean="0">
                <a:sym typeface="Wingdings 3" panose="05040102010807070707" pitchFamily="18" charset="2"/>
              </a:rPr>
              <a:t></a:t>
            </a:r>
            <a:endParaRPr lang="en-US" i="0" dirty="0"/>
          </a:p>
        </p:txBody>
      </p:sp>
      <p:sp>
        <p:nvSpPr>
          <p:cNvPr id="3" name="TextBox 2"/>
          <p:cNvSpPr txBox="1"/>
          <p:nvPr/>
        </p:nvSpPr>
        <p:spPr>
          <a:xfrm>
            <a:off x="277359" y="5499483"/>
            <a:ext cx="182925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080808"/>
                </a:solidFill>
                <a:latin typeface="Comic Sans MS" pitchFamily="66" charset="0"/>
              </a:rPr>
              <a:t>https://elearning.industriallogic.com/gh/submit?Action=PageAction&amp;album=blog2009&amp;path=blog2009/2011/agileVsLeanStartup&amp;devLanguage=Java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7606" y="4988372"/>
            <a:ext cx="170777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>
                <a:solidFill>
                  <a:srgbClr val="080808"/>
                </a:solidFill>
                <a:latin typeface="Comic Sans MS" panose="030F0702030302020204" pitchFamily="66" charset="0"/>
              </a:rPr>
              <a:t>Adapted from chart by Joshua Kerievsky, Industrial Logic, 8/2011</a:t>
            </a:r>
            <a:endParaRPr lang="en-US" sz="1050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48842"/>
            <a:ext cx="1804420" cy="2733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 bwMode="auto">
          <a:xfrm>
            <a:off x="2658540" y="1837242"/>
            <a:ext cx="2735199" cy="410519"/>
          </a:xfrm>
          <a:prstGeom prst="rect">
            <a:avLst/>
          </a:prstGeom>
          <a:solidFill>
            <a:srgbClr val="6490B4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tIns="0" rtlCol="0" anchor="ctr"/>
          <a:lstStyle/>
          <a:p>
            <a:pPr algn="ctr"/>
            <a:r>
              <a:rPr lang="en-US" sz="24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Agile Development</a:t>
            </a:r>
            <a:endParaRPr lang="en-US" sz="2400" b="1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658540" y="2895602"/>
            <a:ext cx="2735199" cy="322689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rtlCol="0" anchor="ctr"/>
          <a:lstStyle/>
          <a:p>
            <a:r>
              <a:rPr lang="en-US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 Roadmap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2658540" y="2572092"/>
            <a:ext cx="2735199" cy="322689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rtlCol="0" anchor="ctr"/>
          <a:lstStyle/>
          <a:p>
            <a:r>
              <a:rPr lang="en-US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 Vision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658540" y="3542622"/>
            <a:ext cx="2735199" cy="322689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rtlCol="0" anchor="ctr"/>
          <a:lstStyle/>
          <a:p>
            <a:r>
              <a:rPr lang="en-US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Release Plan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658540" y="3219112"/>
            <a:ext cx="2735199" cy="322689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rtlCol="0" anchor="ctr"/>
          <a:lstStyle/>
          <a:p>
            <a:pPr>
              <a:defRPr/>
            </a:pPr>
            <a:r>
              <a:rPr lang="en-US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“On-Site Customer”</a:t>
            </a:r>
            <a:endParaRPr lang="en-US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658540" y="2248582"/>
            <a:ext cx="2735199" cy="322689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rtlCol="0" anchor="ctr"/>
          <a:lstStyle/>
          <a:p>
            <a:r>
              <a:rPr lang="en-US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 Owner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2658540" y="4513152"/>
            <a:ext cx="2735199" cy="322689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rtlCol="0" anchor="ctr"/>
          <a:lstStyle/>
          <a:p>
            <a:pPr>
              <a:defRPr/>
            </a:pPr>
            <a:r>
              <a:rPr lang="en-US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 Story</a:t>
            </a:r>
            <a:endParaRPr lang="en-US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2658540" y="4836662"/>
            <a:ext cx="2735199" cy="322689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rtlCol="0" anchor="ctr"/>
          <a:lstStyle/>
          <a:p>
            <a:r>
              <a:rPr lang="en-US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Continuous Integration</a:t>
            </a:r>
            <a:endParaRPr lang="en-US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2658540" y="5807192"/>
            <a:ext cx="2735199" cy="322689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rtlCol="0" anchor="ctr"/>
          <a:lstStyle/>
          <a:p>
            <a:pPr>
              <a:defRPr/>
            </a:pPr>
            <a:r>
              <a:rPr lang="en-US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 of Done</a:t>
            </a:r>
            <a:endParaRPr lang="en-US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2658540" y="5483682"/>
            <a:ext cx="2735199" cy="322689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rtlCol="0" anchor="ctr"/>
          <a:lstStyle/>
          <a:p>
            <a:pPr>
              <a:defRPr/>
            </a:pPr>
            <a:r>
              <a:rPr lang="en-US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Acceptance Test</a:t>
            </a:r>
            <a:endParaRPr lang="en-US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658540" y="4189642"/>
            <a:ext cx="2735199" cy="322689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rtlCol="0" anchor="ctr"/>
          <a:lstStyle/>
          <a:p>
            <a:r>
              <a:rPr lang="en-US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Iteration</a:t>
            </a:r>
            <a:endParaRPr lang="en-US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658540" y="3866132"/>
            <a:ext cx="2735199" cy="322689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rtlCol="0" anchor="ctr"/>
          <a:lstStyle/>
          <a:p>
            <a:r>
              <a:rPr lang="en-US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Backlog </a:t>
            </a:r>
            <a:endParaRPr lang="en-US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658540" y="5160172"/>
            <a:ext cx="2735199" cy="322689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rtlCol="0" anchor="ctr"/>
          <a:lstStyle/>
          <a:p>
            <a:r>
              <a:rPr lang="en-US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Iteration Review</a:t>
            </a:r>
            <a:endParaRPr lang="en-US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658540" y="6130698"/>
            <a:ext cx="2735199" cy="322689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rtlCol="0" anchor="ctr"/>
          <a:lstStyle/>
          <a:p>
            <a:r>
              <a:rPr lang="en-US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Customer Feedback</a:t>
            </a:r>
            <a:endParaRPr lang="en-US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5381642" y="1837242"/>
            <a:ext cx="2885887" cy="410519"/>
          </a:xfrm>
          <a:prstGeom prst="rect">
            <a:avLst/>
          </a:prstGeom>
          <a:solidFill>
            <a:srgbClr val="6490B4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tIns="0" rtlCol="0" anchor="ctr"/>
          <a:lstStyle/>
          <a:p>
            <a:pPr algn="ctr"/>
            <a:r>
              <a:rPr lang="en-US" sz="24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Lean Startup</a:t>
            </a:r>
            <a:endParaRPr lang="en-US" sz="2400" b="1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5381642" y="2895602"/>
            <a:ext cx="2885887" cy="322689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rtlCol="0" anchor="ctr"/>
          <a:lstStyle/>
          <a:p>
            <a:r>
              <a:rPr lang="en-US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</a:t>
            </a:r>
            <a:r>
              <a:rPr lang="en-US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</a:t>
            </a:r>
            <a:endParaRPr lang="en-US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381642" y="2572092"/>
            <a:ext cx="2885887" cy="322689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rtlCol="0" anchor="ctr"/>
          <a:lstStyle/>
          <a:p>
            <a:r>
              <a:rPr lang="en-US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Product-Market </a:t>
            </a:r>
            <a:r>
              <a:rPr lang="en-US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Fit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5381642" y="3542622"/>
            <a:ext cx="2885887" cy="322689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rtlCol="0" anchor="ctr"/>
          <a:lstStyle/>
          <a:p>
            <a:r>
              <a:rPr lang="en-US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Minimal Viable Product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5381642" y="3219112"/>
            <a:ext cx="2885887" cy="322689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rtlCol="0" anchor="ctr"/>
          <a:lstStyle/>
          <a:p>
            <a:pPr>
              <a:defRPr/>
            </a:pPr>
            <a:r>
              <a:rPr lang="en-US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“Get Out Of The Building”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5381642" y="2248582"/>
            <a:ext cx="2885887" cy="322689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rtlCol="0" anchor="ctr"/>
          <a:lstStyle/>
          <a:p>
            <a:r>
              <a:rPr lang="en-US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Entrepreneur</a:t>
            </a:r>
            <a:endParaRPr lang="en-US" sz="1600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5381642" y="4513152"/>
            <a:ext cx="2885887" cy="322689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rtlCol="0" anchor="ctr"/>
          <a:lstStyle/>
          <a:p>
            <a:pPr>
              <a:defRPr/>
            </a:pPr>
            <a:r>
              <a:rPr lang="en-US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Hypothesis</a:t>
            </a:r>
            <a:endParaRPr lang="en-US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381642" y="4836662"/>
            <a:ext cx="2885887" cy="322689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rtlCol="0" anchor="ctr"/>
          <a:lstStyle/>
          <a:p>
            <a:r>
              <a:rPr lang="en-US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Continuous Deployment </a:t>
            </a:r>
            <a:endParaRPr lang="en-US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5381642" y="5807192"/>
            <a:ext cx="2885887" cy="322689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rtlCol="0" anchor="ctr"/>
          <a:lstStyle/>
          <a:p>
            <a:pPr>
              <a:defRPr/>
            </a:pPr>
            <a:r>
              <a:rPr lang="en-US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Validated Learning</a:t>
            </a:r>
            <a:endParaRPr lang="en-US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5381642" y="5483682"/>
            <a:ext cx="2885887" cy="322689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rtlCol="0" anchor="ctr"/>
          <a:lstStyle/>
          <a:p>
            <a:pPr>
              <a:defRPr/>
            </a:pPr>
            <a:r>
              <a:rPr lang="en-US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Split Test</a:t>
            </a:r>
            <a:endParaRPr lang="en-US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5381642" y="4189642"/>
            <a:ext cx="2885887" cy="322689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rtlCol="0" anchor="ctr"/>
          <a:lstStyle/>
          <a:p>
            <a:pPr>
              <a:defRPr/>
            </a:pPr>
            <a:r>
              <a:rPr lang="en-US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Build-Measure-Learn Loop</a:t>
            </a:r>
            <a:endParaRPr lang="en-US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5381642" y="3866132"/>
            <a:ext cx="2885887" cy="322689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rtlCol="0" anchor="ctr"/>
          <a:lstStyle/>
          <a:p>
            <a:r>
              <a:rPr lang="en-US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“To Learn” List</a:t>
            </a:r>
            <a:endParaRPr lang="en-US" sz="1400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5381642" y="5160172"/>
            <a:ext cx="2885887" cy="322689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rtlCol="0" anchor="ctr"/>
          <a:lstStyle/>
          <a:p>
            <a:r>
              <a:rPr lang="en-US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Persevere or Pivot</a:t>
            </a:r>
            <a:endParaRPr lang="en-US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5381642" y="6130698"/>
            <a:ext cx="2885887" cy="322689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rtlCol="0" anchor="ctr"/>
          <a:lstStyle/>
          <a:p>
            <a:r>
              <a:rPr lang="en-US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Actionable </a:t>
            </a:r>
            <a:r>
              <a:rPr lang="en-US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Metrics</a:t>
            </a:r>
            <a:endParaRPr lang="en-US" sz="1400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CA22-2647-49BC-B0B3-00ED52B14C03}" type="datetime6">
              <a:rPr lang="en-US" smtClean="0"/>
              <a:pPr/>
              <a:t>October 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Copyright©2013 Poppendieck.LLC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0367-6F4F-40E9-8B2E-6B50BE8AA18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8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Down Arrow 69"/>
          <p:cNvSpPr/>
          <p:nvPr/>
        </p:nvSpPr>
        <p:spPr bwMode="auto">
          <a:xfrm rot="16200000">
            <a:off x="1326950" y="1337525"/>
            <a:ext cx="123751" cy="1323954"/>
          </a:xfrm>
          <a:prstGeom prst="downArrow">
            <a:avLst>
              <a:gd name="adj1" fmla="val 29236"/>
              <a:gd name="adj2" fmla="val 88934"/>
            </a:avLst>
          </a:prstGeom>
          <a:solidFill>
            <a:srgbClr val="F8F8F8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rtlCol="0" anchor="ctr"/>
          <a:lstStyle/>
          <a:p>
            <a:pPr algn="ctr" eaLnBrk="0" hangingPunct="0"/>
            <a:endParaRPr lang="en-US" sz="1200" dirty="0">
              <a:solidFill>
                <a:srgbClr val="080808"/>
              </a:solidFill>
            </a:endParaRPr>
          </a:p>
        </p:txBody>
      </p:sp>
      <p:sp>
        <p:nvSpPr>
          <p:cNvPr id="68" name="Bent Arrow 67"/>
          <p:cNvSpPr/>
          <p:nvPr/>
        </p:nvSpPr>
        <p:spPr bwMode="auto">
          <a:xfrm rot="5400000" flipH="1" flipV="1">
            <a:off x="-883890" y="3552808"/>
            <a:ext cx="3833740" cy="1883648"/>
          </a:xfrm>
          <a:prstGeom prst="bentArrow">
            <a:avLst>
              <a:gd name="adj1" fmla="val 3115"/>
              <a:gd name="adj2" fmla="val 5639"/>
              <a:gd name="adj3" fmla="val 11034"/>
              <a:gd name="adj4" fmla="val 43750"/>
            </a:avLst>
          </a:prstGeom>
          <a:solidFill>
            <a:srgbClr val="F8F8F8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rtlCol="0" anchor="ctr"/>
          <a:lstStyle/>
          <a:p>
            <a:pPr algn="ctr" eaLnBrk="0" hangingPunct="0"/>
            <a:endParaRPr lang="en-US" sz="1200" dirty="0">
              <a:solidFill>
                <a:srgbClr val="080808"/>
              </a:solidFill>
            </a:endParaRPr>
          </a:p>
        </p:txBody>
      </p:sp>
      <p:grpSp>
        <p:nvGrpSpPr>
          <p:cNvPr id="494592" name="Group 494591"/>
          <p:cNvGrpSpPr/>
          <p:nvPr/>
        </p:nvGrpSpPr>
        <p:grpSpPr>
          <a:xfrm>
            <a:off x="7810860" y="3508699"/>
            <a:ext cx="950638" cy="2440865"/>
            <a:chOff x="7720575" y="3508699"/>
            <a:chExt cx="950638" cy="2440865"/>
          </a:xfrm>
        </p:grpSpPr>
        <p:sp>
          <p:nvSpPr>
            <p:cNvPr id="494597" name="Bent Arrow 494596"/>
            <p:cNvSpPr/>
            <p:nvPr/>
          </p:nvSpPr>
          <p:spPr bwMode="auto">
            <a:xfrm rot="5400000">
              <a:off x="6877388" y="4351886"/>
              <a:ext cx="2440865" cy="754492"/>
            </a:xfrm>
            <a:prstGeom prst="bentArrow">
              <a:avLst>
                <a:gd name="adj1" fmla="val 4913"/>
                <a:gd name="adj2" fmla="val 11594"/>
                <a:gd name="adj3" fmla="val 18974"/>
                <a:gd name="adj4" fmla="val 43750"/>
              </a:avLst>
            </a:prstGeom>
            <a:solidFill>
              <a:srgbClr val="F8F8F8"/>
            </a:solid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 eaLnBrk="0" hangingPunct="0"/>
              <a:endParaRPr lang="en-US" sz="1200" dirty="0">
                <a:solidFill>
                  <a:srgbClr val="080808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 rot="16200000">
              <a:off x="7956433" y="4924151"/>
              <a:ext cx="87556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80808"/>
                  </a:solidFill>
                  <a:latin typeface="Comic Sans MS" pitchFamily="66" charset="0"/>
                </a:rPr>
                <a:t>Reports</a:t>
              </a:r>
              <a:br>
                <a:rPr lang="en-US" sz="1200" dirty="0" smtClean="0">
                  <a:solidFill>
                    <a:srgbClr val="080808"/>
                  </a:solidFill>
                  <a:latin typeface="Comic Sans MS" pitchFamily="66" charset="0"/>
                </a:rPr>
              </a:br>
              <a:r>
                <a:rPr lang="en-US" sz="500" dirty="0" smtClean="0">
                  <a:solidFill>
                    <a:srgbClr val="080808"/>
                  </a:solidFill>
                  <a:latin typeface="Comic Sans MS" pitchFamily="66" charset="0"/>
                </a:rPr>
                <a:t>  </a:t>
              </a:r>
              <a:endParaRPr lang="en-US" sz="800" dirty="0" smtClean="0">
                <a:solidFill>
                  <a:srgbClr val="080808"/>
                </a:solidFill>
                <a:latin typeface="Comic Sans MS" pitchFamily="66" charset="0"/>
              </a:endParaRPr>
            </a:p>
            <a:p>
              <a:r>
                <a:rPr lang="en-US" sz="1200" dirty="0" smtClean="0">
                  <a:solidFill>
                    <a:srgbClr val="080808"/>
                  </a:solidFill>
                  <a:latin typeface="Comic Sans MS" pitchFamily="66" charset="0"/>
                </a:rPr>
                <a:t>Metadata</a:t>
              </a:r>
            </a:p>
          </p:txBody>
        </p:sp>
      </p:grpSp>
      <p:sp>
        <p:nvSpPr>
          <p:cNvPr id="58" name="Right Arrow 57"/>
          <p:cNvSpPr/>
          <p:nvPr/>
        </p:nvSpPr>
        <p:spPr bwMode="auto">
          <a:xfrm>
            <a:off x="1448018" y="4096462"/>
            <a:ext cx="645805" cy="439520"/>
          </a:xfrm>
          <a:prstGeom prst="rightArrow">
            <a:avLst>
              <a:gd name="adj1" fmla="val 47701"/>
              <a:gd name="adj2" fmla="val 50000"/>
            </a:avLst>
          </a:prstGeom>
          <a:gradFill flip="none" rotWithShape="1">
            <a:gsLst>
              <a:gs pos="0">
                <a:schemeClr val="accent5">
                  <a:shade val="51000"/>
                  <a:satMod val="130000"/>
                </a:schemeClr>
              </a:gs>
              <a:gs pos="16000">
                <a:schemeClr val="accent5">
                  <a:shade val="93000"/>
                  <a:satMod val="130000"/>
                </a:schemeClr>
              </a:gs>
              <a:gs pos="83000">
                <a:schemeClr val="bg2">
                  <a:lumMod val="10000"/>
                  <a:lumOff val="90000"/>
                </a:schemeClr>
              </a:gs>
            </a:gsLst>
            <a:lin ang="16200000" scaled="1"/>
            <a:tileRect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598622" y="4632141"/>
            <a:ext cx="553998" cy="1323954"/>
            <a:chOff x="668852" y="4630530"/>
            <a:chExt cx="553998" cy="1323954"/>
          </a:xfrm>
        </p:grpSpPr>
        <p:sp>
          <p:nvSpPr>
            <p:cNvPr id="35" name="Down Arrow 34"/>
            <p:cNvSpPr/>
            <p:nvPr/>
          </p:nvSpPr>
          <p:spPr bwMode="auto">
            <a:xfrm>
              <a:off x="873980" y="4630530"/>
              <a:ext cx="138083" cy="1323954"/>
            </a:xfrm>
            <a:prstGeom prst="downArrow">
              <a:avLst>
                <a:gd name="adj1" fmla="val 39620"/>
                <a:gd name="adj2" fmla="val 96598"/>
              </a:avLst>
            </a:prstGeom>
            <a:solidFill>
              <a:srgbClr val="F8F8F8"/>
            </a:solid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 eaLnBrk="0" hangingPunct="0"/>
              <a:endParaRPr lang="en-US" sz="1200" dirty="0">
                <a:solidFill>
                  <a:srgbClr val="080808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16200000">
              <a:off x="508070" y="5090597"/>
              <a:ext cx="87556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80808"/>
                  </a:solidFill>
                  <a:latin typeface="Comic Sans MS" pitchFamily="66" charset="0"/>
                </a:rPr>
                <a:t>Reports</a:t>
              </a:r>
              <a:br>
                <a:rPr lang="en-US" sz="1200" dirty="0" smtClean="0">
                  <a:solidFill>
                    <a:srgbClr val="080808"/>
                  </a:solidFill>
                  <a:latin typeface="Comic Sans MS" pitchFamily="66" charset="0"/>
                </a:rPr>
              </a:br>
              <a:r>
                <a:rPr lang="en-US" sz="500" dirty="0" smtClean="0">
                  <a:solidFill>
                    <a:srgbClr val="080808"/>
                  </a:solidFill>
                  <a:latin typeface="Comic Sans MS" pitchFamily="66" charset="0"/>
                </a:rPr>
                <a:t>  </a:t>
              </a:r>
              <a:endParaRPr lang="en-US" sz="800" dirty="0" smtClean="0">
                <a:solidFill>
                  <a:srgbClr val="080808"/>
                </a:solidFill>
                <a:latin typeface="Comic Sans MS" pitchFamily="66" charset="0"/>
              </a:endParaRPr>
            </a:p>
            <a:p>
              <a:r>
                <a:rPr lang="en-US" sz="1200" dirty="0" smtClean="0">
                  <a:solidFill>
                    <a:srgbClr val="080808"/>
                  </a:solidFill>
                  <a:latin typeface="Comic Sans MS" pitchFamily="66" charset="0"/>
                </a:rPr>
                <a:t>Metadata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133328" y="4633562"/>
            <a:ext cx="339392" cy="1323954"/>
            <a:chOff x="1757160" y="4632279"/>
            <a:chExt cx="339392" cy="1323954"/>
          </a:xfrm>
        </p:grpSpPr>
        <p:sp>
          <p:nvSpPr>
            <p:cNvPr id="32" name="Down Arrow 31"/>
            <p:cNvSpPr/>
            <p:nvPr/>
          </p:nvSpPr>
          <p:spPr bwMode="auto">
            <a:xfrm>
              <a:off x="1928462" y="4632279"/>
              <a:ext cx="168090" cy="1323954"/>
            </a:xfrm>
            <a:prstGeom prst="downArrow">
              <a:avLst>
                <a:gd name="adj1" fmla="val 30224"/>
                <a:gd name="adj2" fmla="val 150586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endParaRPr lang="en-US" sz="1200" dirty="0">
                <a:solidFill>
                  <a:srgbClr val="74C8E6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 rot="16200000">
              <a:off x="1451467" y="5154336"/>
              <a:ext cx="8883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80808"/>
                  </a:solidFill>
                  <a:latin typeface="Comic Sans MS" pitchFamily="66" charset="0"/>
                </a:rPr>
                <a:t>BINARIS</a:t>
              </a:r>
            </a:p>
          </p:txBody>
        </p:sp>
      </p:grpSp>
      <p:sp>
        <p:nvSpPr>
          <p:cNvPr id="56" name="Bent Arrow 55"/>
          <p:cNvSpPr/>
          <p:nvPr/>
        </p:nvSpPr>
        <p:spPr bwMode="auto">
          <a:xfrm rot="5400000">
            <a:off x="7516557" y="4903181"/>
            <a:ext cx="1338274" cy="754492"/>
          </a:xfrm>
          <a:prstGeom prst="bentArrow">
            <a:avLst>
              <a:gd name="adj1" fmla="val 4913"/>
              <a:gd name="adj2" fmla="val 11594"/>
              <a:gd name="adj3" fmla="val 18974"/>
              <a:gd name="adj4" fmla="val 43750"/>
            </a:avLst>
          </a:prstGeom>
          <a:solidFill>
            <a:srgbClr val="F8F8F8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rtlCol="0" anchor="ctr"/>
          <a:lstStyle/>
          <a:p>
            <a:pPr algn="ctr" eaLnBrk="0" hangingPunct="0"/>
            <a:endParaRPr lang="en-US" sz="1200" dirty="0">
              <a:solidFill>
                <a:srgbClr val="080808"/>
              </a:solidFill>
            </a:endParaRPr>
          </a:p>
        </p:txBody>
      </p:sp>
      <p:sp>
        <p:nvSpPr>
          <p:cNvPr id="57" name="Bent Arrow 56"/>
          <p:cNvSpPr/>
          <p:nvPr/>
        </p:nvSpPr>
        <p:spPr bwMode="auto">
          <a:xfrm rot="5400000">
            <a:off x="8027741" y="5397670"/>
            <a:ext cx="352798" cy="754492"/>
          </a:xfrm>
          <a:prstGeom prst="bentArrow">
            <a:avLst>
              <a:gd name="adj1" fmla="val 10641"/>
              <a:gd name="adj2" fmla="val 30926"/>
              <a:gd name="adj3" fmla="val 41885"/>
              <a:gd name="adj4" fmla="val 43750"/>
            </a:avLst>
          </a:prstGeom>
          <a:solidFill>
            <a:srgbClr val="F8F8F8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rtlCol="0" anchor="ctr"/>
          <a:lstStyle/>
          <a:p>
            <a:pPr algn="ctr" eaLnBrk="0" hangingPunct="0"/>
            <a:endParaRPr lang="en-US" sz="1200" dirty="0">
              <a:solidFill>
                <a:srgbClr val="080808"/>
              </a:solidFill>
            </a:endParaRPr>
          </a:p>
        </p:txBody>
      </p:sp>
      <p:sp>
        <p:nvSpPr>
          <p:cNvPr id="45" name="Bent Arrow 44"/>
          <p:cNvSpPr/>
          <p:nvPr/>
        </p:nvSpPr>
        <p:spPr bwMode="auto">
          <a:xfrm>
            <a:off x="5926411" y="3540562"/>
            <a:ext cx="374834" cy="2409002"/>
          </a:xfrm>
          <a:prstGeom prst="bentArrow">
            <a:avLst>
              <a:gd name="adj1" fmla="val 8294"/>
              <a:gd name="adj2" fmla="val 13728"/>
              <a:gd name="adj3" fmla="val 17669"/>
              <a:gd name="adj4" fmla="val 2387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200" u="sng" dirty="0">
              <a:solidFill>
                <a:srgbClr val="74C8E6"/>
              </a:solidFill>
            </a:endParaRPr>
          </a:p>
        </p:txBody>
      </p:sp>
      <p:sp>
        <p:nvSpPr>
          <p:cNvPr id="44" name="Bent Arrow 43"/>
          <p:cNvSpPr/>
          <p:nvPr/>
        </p:nvSpPr>
        <p:spPr bwMode="auto">
          <a:xfrm>
            <a:off x="5926411" y="4611288"/>
            <a:ext cx="374834" cy="1368503"/>
          </a:xfrm>
          <a:prstGeom prst="bentArrow">
            <a:avLst>
              <a:gd name="adj1" fmla="val 8294"/>
              <a:gd name="adj2" fmla="val 13728"/>
              <a:gd name="adj3" fmla="val 17669"/>
              <a:gd name="adj4" fmla="val 2387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200" u="sng" dirty="0">
              <a:solidFill>
                <a:srgbClr val="74C8E6"/>
              </a:solidFill>
            </a:endParaRPr>
          </a:p>
        </p:txBody>
      </p:sp>
      <p:sp>
        <p:nvSpPr>
          <p:cNvPr id="30" name="Right Arrow 29"/>
          <p:cNvSpPr/>
          <p:nvPr/>
        </p:nvSpPr>
        <p:spPr bwMode="auto">
          <a:xfrm>
            <a:off x="3531520" y="4089672"/>
            <a:ext cx="645805" cy="439520"/>
          </a:xfrm>
          <a:prstGeom prst="rightArrow">
            <a:avLst>
              <a:gd name="adj1" fmla="val 47701"/>
              <a:gd name="adj2" fmla="val 50000"/>
            </a:avLst>
          </a:prstGeom>
          <a:gradFill flip="none" rotWithShape="1">
            <a:gsLst>
              <a:gs pos="0">
                <a:schemeClr val="accent5">
                  <a:shade val="51000"/>
                  <a:satMod val="130000"/>
                </a:schemeClr>
              </a:gs>
              <a:gs pos="16000">
                <a:schemeClr val="accent5">
                  <a:shade val="93000"/>
                  <a:satMod val="130000"/>
                </a:schemeClr>
              </a:gs>
              <a:gs pos="83000">
                <a:schemeClr val="bg2">
                  <a:lumMod val="10000"/>
                  <a:lumOff val="90000"/>
                </a:schemeClr>
              </a:gs>
            </a:gsLst>
            <a:lin ang="16200000" scaled="1"/>
            <a:tileRect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241" y="199628"/>
            <a:ext cx="7500207" cy="1066800"/>
          </a:xfrm>
        </p:spPr>
        <p:txBody>
          <a:bodyPr/>
          <a:lstStyle/>
          <a:p>
            <a:r>
              <a:rPr lang="en-US" dirty="0" smtClean="0"/>
              <a:t>Software Engineering Today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5276544" y="2836756"/>
            <a:ext cx="1024700" cy="1159456"/>
            <a:chOff x="5186259" y="2836756"/>
            <a:chExt cx="1024700" cy="1159456"/>
          </a:xfrm>
        </p:grpSpPr>
        <p:sp>
          <p:nvSpPr>
            <p:cNvPr id="19" name="Bent Arrow 18"/>
            <p:cNvSpPr/>
            <p:nvPr/>
          </p:nvSpPr>
          <p:spPr bwMode="auto">
            <a:xfrm>
              <a:off x="5186259" y="3021189"/>
              <a:ext cx="1024699" cy="975023"/>
            </a:xfrm>
            <a:prstGeom prst="bentArrow">
              <a:avLst>
                <a:gd name="adj1" fmla="val 25000"/>
                <a:gd name="adj2" fmla="val 23985"/>
                <a:gd name="adj3" fmla="val 25000"/>
                <a:gd name="adj4" fmla="val 20545"/>
              </a:avLst>
            </a:prstGeom>
            <a:gradFill flip="none"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16000">
                  <a:schemeClr val="accent5">
                    <a:shade val="93000"/>
                    <a:satMod val="130000"/>
                  </a:schemeClr>
                </a:gs>
                <a:gs pos="83000">
                  <a:schemeClr val="bg2">
                    <a:lumMod val="10000"/>
                    <a:lumOff val="90000"/>
                  </a:schemeClr>
                </a:gs>
              </a:gsLst>
              <a:lin ang="16200000" scaled="1"/>
              <a:tileRect/>
            </a:gra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86261" y="3109678"/>
              <a:ext cx="10246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80808"/>
                  </a:solidFill>
                  <a:latin typeface="Comic Sans MS" pitchFamily="66" charset="0"/>
                </a:rPr>
                <a:t>Testers</a:t>
              </a:r>
            </a:p>
          </p:txBody>
        </p:sp>
        <p:sp>
          <p:nvSpPr>
            <p:cNvPr id="494599" name="TextBox 494598"/>
            <p:cNvSpPr txBox="1"/>
            <p:nvPr/>
          </p:nvSpPr>
          <p:spPr>
            <a:xfrm>
              <a:off x="5254124" y="2836756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80808"/>
                  </a:solidFill>
                  <a:latin typeface="Comic Sans MS" pitchFamily="66" charset="0"/>
                </a:rPr>
                <a:t>Self-Service</a:t>
              </a:r>
            </a:p>
            <a:p>
              <a:r>
                <a:rPr lang="en-US" sz="800" dirty="0" smtClean="0">
                  <a:solidFill>
                    <a:srgbClr val="080808"/>
                  </a:solidFill>
                  <a:latin typeface="Comic Sans MS" pitchFamily="66" charset="0"/>
                </a:rPr>
                <a:t>Deployments</a:t>
              </a:r>
            </a:p>
          </p:txBody>
        </p:sp>
      </p:grpSp>
      <p:sp>
        <p:nvSpPr>
          <p:cNvPr id="6" name="Rounded Rectangle 5"/>
          <p:cNvSpPr/>
          <p:nvPr/>
        </p:nvSpPr>
        <p:spPr bwMode="auto">
          <a:xfrm>
            <a:off x="2043042" y="1581385"/>
            <a:ext cx="6927111" cy="1110386"/>
          </a:xfrm>
          <a:prstGeom prst="roundRect">
            <a:avLst/>
          </a:prstGeom>
          <a:solidFill>
            <a:srgbClr val="F8F8F8"/>
          </a:solidFill>
          <a:ln w="6350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 rtlCol="0" anchor="ctr"/>
          <a:lstStyle/>
          <a:p>
            <a:pPr algn="ctr" eaLnBrk="0" hangingPunct="0"/>
            <a:endParaRPr lang="en-US" sz="1200" dirty="0">
              <a:solidFill>
                <a:srgbClr val="08080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lowchart: Magnetic Disk 6"/>
          <p:cNvSpPr/>
          <p:nvPr/>
        </p:nvSpPr>
        <p:spPr bwMode="auto">
          <a:xfrm>
            <a:off x="2225177" y="1626852"/>
            <a:ext cx="1202360" cy="919456"/>
          </a:xfrm>
          <a:prstGeom prst="flowChartMagneticDisk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hangingPunct="0"/>
            <a:r>
              <a:rPr lang="en-US" sz="1200" b="1" dirty="0" smtClean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Source</a:t>
            </a:r>
          </a:p>
          <a:p>
            <a:pPr algn="ctr" eaLnBrk="0" hangingPunct="0"/>
            <a:r>
              <a:rPr lang="en-US" sz="1200" b="1" dirty="0" smtClean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Code &amp; Tests</a:t>
            </a:r>
            <a:endParaRPr lang="en-US" sz="1200" b="1" dirty="0">
              <a:solidFill>
                <a:srgbClr val="08080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lowchart: Magnetic Disk 13"/>
          <p:cNvSpPr/>
          <p:nvPr/>
        </p:nvSpPr>
        <p:spPr bwMode="auto">
          <a:xfrm>
            <a:off x="7565070" y="1655900"/>
            <a:ext cx="1187204" cy="890408"/>
          </a:xfrm>
          <a:prstGeom prst="flowChartMagneticDisk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9144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sz="1200" b="1" dirty="0">
              <a:solidFill>
                <a:srgbClr val="08080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301243" y="2798904"/>
            <a:ext cx="1525684" cy="878340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51000"/>
                  <a:satMod val="130000"/>
                </a:schemeClr>
              </a:gs>
              <a:gs pos="16000">
                <a:schemeClr val="accent5">
                  <a:shade val="93000"/>
                  <a:satMod val="130000"/>
                </a:schemeClr>
              </a:gs>
              <a:gs pos="83000">
                <a:schemeClr val="bg2">
                  <a:lumMod val="10000"/>
                  <a:lumOff val="90000"/>
                </a:schemeClr>
              </a:gs>
            </a:gsLst>
            <a:lin ang="16200000" scaled="1"/>
            <a:tileRect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 eaLnBrk="0" hangingPunct="0"/>
            <a:r>
              <a:rPr lang="en-US" sz="1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User Acceptance</a:t>
            </a:r>
            <a:endParaRPr lang="en-US" sz="14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en-US" sz="10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Configure </a:t>
            </a:r>
            <a:r>
              <a:rPr lang="en-US" sz="10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Environment</a:t>
            </a:r>
            <a:endParaRPr lang="en-US" sz="105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en-US" sz="10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Deploy Binaries</a:t>
            </a:r>
          </a:p>
          <a:p>
            <a:pPr algn="ctr" eaLnBrk="0" hangingPunct="0"/>
            <a:r>
              <a:rPr lang="en-US" sz="10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Smoke </a:t>
            </a:r>
            <a:r>
              <a:rPr lang="en-US" sz="10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Test</a:t>
            </a:r>
          </a:p>
          <a:p>
            <a:pPr algn="ctr" eaLnBrk="0" hangingPunct="0"/>
            <a:r>
              <a:rPr lang="en-US" sz="10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Manual Testing</a:t>
            </a:r>
            <a:endParaRPr lang="en-US" sz="105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/>
            <a:endParaRPr lang="en-US" sz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645044" y="4627360"/>
            <a:ext cx="553998" cy="1323954"/>
            <a:chOff x="4554759" y="4627360"/>
            <a:chExt cx="553998" cy="1323954"/>
          </a:xfrm>
        </p:grpSpPr>
        <p:sp>
          <p:nvSpPr>
            <p:cNvPr id="33" name="Down Arrow 32"/>
            <p:cNvSpPr/>
            <p:nvPr/>
          </p:nvSpPr>
          <p:spPr bwMode="auto">
            <a:xfrm>
              <a:off x="4768545" y="4627360"/>
              <a:ext cx="148487" cy="1323954"/>
            </a:xfrm>
            <a:prstGeom prst="downArrow">
              <a:avLst>
                <a:gd name="adj1" fmla="val 30353"/>
                <a:gd name="adj2" fmla="val 96092"/>
              </a:avLst>
            </a:prstGeom>
            <a:solidFill>
              <a:srgbClr val="F8F8F8"/>
            </a:solid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 eaLnBrk="0" hangingPunct="0"/>
              <a:endParaRPr lang="en-US" sz="1200" dirty="0">
                <a:solidFill>
                  <a:srgbClr val="080808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 rot="16200000">
              <a:off x="4393977" y="5012338"/>
              <a:ext cx="87556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80808"/>
                  </a:solidFill>
                  <a:latin typeface="Comic Sans MS" pitchFamily="66" charset="0"/>
                </a:rPr>
                <a:t>Reports</a:t>
              </a:r>
              <a:br>
                <a:rPr lang="en-US" sz="1200" dirty="0" smtClean="0">
                  <a:solidFill>
                    <a:srgbClr val="080808"/>
                  </a:solidFill>
                  <a:latin typeface="Comic Sans MS" pitchFamily="66" charset="0"/>
                </a:rPr>
              </a:br>
              <a:r>
                <a:rPr lang="en-US" sz="500" dirty="0" smtClean="0">
                  <a:solidFill>
                    <a:srgbClr val="080808"/>
                  </a:solidFill>
                  <a:latin typeface="Comic Sans MS" pitchFamily="66" charset="0"/>
                </a:rPr>
                <a:t>  </a:t>
              </a:r>
              <a:endParaRPr lang="en-US" sz="800" dirty="0" smtClean="0">
                <a:solidFill>
                  <a:srgbClr val="080808"/>
                </a:solidFill>
                <a:latin typeface="Comic Sans MS" pitchFamily="66" charset="0"/>
              </a:endParaRPr>
            </a:p>
            <a:p>
              <a:r>
                <a:rPr lang="en-US" sz="1200" dirty="0" smtClean="0">
                  <a:solidFill>
                    <a:srgbClr val="080808"/>
                  </a:solidFill>
                  <a:latin typeface="Comic Sans MS" pitchFamily="66" charset="0"/>
                </a:rPr>
                <a:t>Metadata</a:t>
              </a:r>
            </a:p>
          </p:txBody>
        </p:sp>
      </p:grpSp>
      <p:sp>
        <p:nvSpPr>
          <p:cNvPr id="16" name="Rectangle 15"/>
          <p:cNvSpPr/>
          <p:nvPr/>
        </p:nvSpPr>
        <p:spPr bwMode="auto">
          <a:xfrm>
            <a:off x="6301243" y="3870262"/>
            <a:ext cx="1525684" cy="878340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51000"/>
                  <a:satMod val="130000"/>
                </a:schemeClr>
              </a:gs>
              <a:gs pos="16000">
                <a:schemeClr val="accent5">
                  <a:shade val="93000"/>
                  <a:satMod val="130000"/>
                </a:schemeClr>
              </a:gs>
              <a:gs pos="83000">
                <a:schemeClr val="bg2">
                  <a:lumMod val="10000"/>
                  <a:lumOff val="90000"/>
                </a:schemeClr>
              </a:gs>
            </a:gsLst>
            <a:lin ang="16200000" scaled="1"/>
            <a:tileRect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 eaLnBrk="0" hangingPunct="0"/>
            <a:r>
              <a:rPr lang="en-US" sz="1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Capacity/Security</a:t>
            </a:r>
            <a:endParaRPr lang="en-US" sz="14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en-US" sz="10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Configure </a:t>
            </a:r>
            <a:r>
              <a:rPr lang="en-US" sz="10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Environment</a:t>
            </a:r>
            <a:endParaRPr lang="en-US" sz="105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en-US" sz="10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Deploy Binaries</a:t>
            </a:r>
          </a:p>
          <a:p>
            <a:pPr algn="ctr" eaLnBrk="0" hangingPunct="0"/>
            <a:r>
              <a:rPr lang="en-US" sz="10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Smoke </a:t>
            </a:r>
            <a:r>
              <a:rPr lang="en-US" sz="10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Test</a:t>
            </a:r>
          </a:p>
          <a:p>
            <a:pPr algn="ctr" eaLnBrk="0" hangingPunct="0"/>
            <a:r>
              <a:rPr lang="en-US" sz="10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Run Capacity Tests</a:t>
            </a:r>
            <a:endParaRPr lang="en-US" sz="105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94601" name="Group 494600"/>
          <p:cNvGrpSpPr/>
          <p:nvPr/>
        </p:nvGrpSpPr>
        <p:grpSpPr>
          <a:xfrm>
            <a:off x="5252493" y="4556977"/>
            <a:ext cx="1048751" cy="1260451"/>
            <a:chOff x="5162208" y="4556977"/>
            <a:chExt cx="1048751" cy="1260451"/>
          </a:xfrm>
        </p:grpSpPr>
        <p:sp>
          <p:nvSpPr>
            <p:cNvPr id="24" name="Bent Arrow 23"/>
            <p:cNvSpPr/>
            <p:nvPr/>
          </p:nvSpPr>
          <p:spPr bwMode="auto">
            <a:xfrm flipV="1">
              <a:off x="5186259" y="4556977"/>
              <a:ext cx="1024699" cy="1041538"/>
            </a:xfrm>
            <a:prstGeom prst="bentArrow">
              <a:avLst>
                <a:gd name="adj1" fmla="val 25000"/>
                <a:gd name="adj2" fmla="val 22263"/>
                <a:gd name="adj3" fmla="val 25000"/>
                <a:gd name="adj4" fmla="val 20545"/>
              </a:avLst>
            </a:prstGeom>
            <a:gradFill flip="none"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16000">
                  <a:schemeClr val="accent5">
                    <a:shade val="93000"/>
                    <a:satMod val="130000"/>
                  </a:schemeClr>
                </a:gs>
                <a:gs pos="83000">
                  <a:schemeClr val="bg2">
                    <a:lumMod val="10000"/>
                    <a:lumOff val="90000"/>
                  </a:schemeClr>
                </a:gs>
              </a:gsLst>
              <a:lin ang="16200000" scaled="1"/>
              <a:tileRect/>
            </a:gra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sz="14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86260" y="5242291"/>
              <a:ext cx="10246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80808"/>
                  </a:solidFill>
                  <a:latin typeface="Comic Sans MS" pitchFamily="66" charset="0"/>
                </a:rPr>
                <a:t>Operations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162208" y="5478874"/>
              <a:ext cx="7649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80808"/>
                  </a:solidFill>
                  <a:latin typeface="Comic Sans MS" pitchFamily="66" charset="0"/>
                </a:rPr>
                <a:t>Push-Button</a:t>
              </a:r>
            </a:p>
            <a:p>
              <a:pPr algn="ctr"/>
              <a:r>
                <a:rPr lang="en-US" sz="800" dirty="0" smtClean="0">
                  <a:solidFill>
                    <a:srgbClr val="080808"/>
                  </a:solidFill>
                  <a:latin typeface="Comic Sans MS" pitchFamily="66" charset="0"/>
                </a:rPr>
                <a:t>Releases</a:t>
              </a:r>
            </a:p>
          </p:txBody>
        </p:sp>
      </p:grpSp>
      <p:grpSp>
        <p:nvGrpSpPr>
          <p:cNvPr id="494594" name="Group 494593"/>
          <p:cNvGrpSpPr/>
          <p:nvPr/>
        </p:nvGrpSpPr>
        <p:grpSpPr>
          <a:xfrm>
            <a:off x="5655439" y="4121030"/>
            <a:ext cx="645805" cy="439520"/>
            <a:chOff x="5565154" y="4121030"/>
            <a:chExt cx="645805" cy="439520"/>
          </a:xfrm>
        </p:grpSpPr>
        <p:sp>
          <p:nvSpPr>
            <p:cNvPr id="23" name="Right Arrow 22"/>
            <p:cNvSpPr/>
            <p:nvPr/>
          </p:nvSpPr>
          <p:spPr bwMode="auto">
            <a:xfrm>
              <a:off x="5565154" y="4121030"/>
              <a:ext cx="645805" cy="439520"/>
            </a:xfrm>
            <a:prstGeom prst="rightArrow">
              <a:avLst/>
            </a:prstGeom>
            <a:gradFill flip="none"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16000">
                  <a:schemeClr val="accent5">
                    <a:shade val="93000"/>
                    <a:satMod val="130000"/>
                  </a:schemeClr>
                </a:gs>
                <a:gs pos="83000">
                  <a:schemeClr val="bg2">
                    <a:lumMod val="10000"/>
                    <a:lumOff val="90000"/>
                  </a:schemeClr>
                </a:gs>
              </a:gsLst>
              <a:lin ang="16200000" scaled="1"/>
              <a:tileRect/>
            </a:gra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658192" y="4267967"/>
              <a:ext cx="552767" cy="1384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sz="900" dirty="0" smtClean="0">
                  <a:solidFill>
                    <a:srgbClr val="080808"/>
                  </a:solidFill>
                  <a:latin typeface="Comic Sans MS" pitchFamily="66" charset="0"/>
                </a:rPr>
                <a:t>Testers</a:t>
              </a:r>
            </a:p>
          </p:txBody>
        </p:sp>
      </p:grpSp>
      <p:sp>
        <p:nvSpPr>
          <p:cNvPr id="17" name="Rectangle 16"/>
          <p:cNvSpPr/>
          <p:nvPr/>
        </p:nvSpPr>
        <p:spPr bwMode="auto">
          <a:xfrm>
            <a:off x="6301243" y="4941621"/>
            <a:ext cx="1525684" cy="878340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51000"/>
                  <a:satMod val="130000"/>
                </a:schemeClr>
              </a:gs>
              <a:gs pos="16000">
                <a:schemeClr val="accent5">
                  <a:shade val="93000"/>
                  <a:satMod val="130000"/>
                </a:schemeClr>
              </a:gs>
              <a:gs pos="83000">
                <a:schemeClr val="bg2">
                  <a:lumMod val="10000"/>
                  <a:lumOff val="90000"/>
                </a:schemeClr>
              </a:gs>
            </a:gsLst>
            <a:lin ang="16200000" scaled="1"/>
            <a:tileRect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 eaLnBrk="0" hangingPunct="0"/>
            <a:r>
              <a:rPr lang="en-US" sz="1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Production</a:t>
            </a:r>
            <a:endParaRPr lang="en-US" sz="14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en-US" sz="10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Configure </a:t>
            </a:r>
            <a:r>
              <a:rPr lang="en-US" sz="10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Environment</a:t>
            </a:r>
            <a:endParaRPr lang="en-US" sz="105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en-US" sz="10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Deploy Binaries</a:t>
            </a:r>
          </a:p>
          <a:p>
            <a:pPr algn="ctr" eaLnBrk="0" hangingPunct="0"/>
            <a:r>
              <a:rPr lang="en-US" sz="10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Smoke Test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170170" y="3870262"/>
            <a:ext cx="1578307" cy="878340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51000"/>
                  <a:satMod val="130000"/>
                </a:schemeClr>
              </a:gs>
              <a:gs pos="16000">
                <a:schemeClr val="accent5">
                  <a:shade val="93000"/>
                  <a:satMod val="130000"/>
                </a:schemeClr>
              </a:gs>
              <a:gs pos="83000">
                <a:schemeClr val="bg2">
                  <a:lumMod val="10000"/>
                  <a:lumOff val="90000"/>
                </a:schemeClr>
              </a:gs>
            </a:gsLst>
            <a:lin ang="16200000" scaled="1"/>
            <a:tileRect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 eaLnBrk="0" hangingPunct="0"/>
            <a:r>
              <a:rPr lang="en-US" sz="1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Accept</a:t>
            </a:r>
            <a:endParaRPr lang="en-US" sz="14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en-US" sz="10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Configure </a:t>
            </a:r>
            <a:r>
              <a:rPr lang="en-US" sz="10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Environment</a:t>
            </a:r>
            <a:endParaRPr lang="en-US" sz="105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en-US" sz="10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Deploy Binaries</a:t>
            </a:r>
          </a:p>
          <a:p>
            <a:pPr algn="ctr" eaLnBrk="0" hangingPunct="0"/>
            <a:r>
              <a:rPr lang="en-US" sz="10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Smoke </a:t>
            </a:r>
            <a:r>
              <a:rPr lang="en-US" sz="10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Test</a:t>
            </a:r>
          </a:p>
          <a:p>
            <a:pPr algn="ctr" eaLnBrk="0" hangingPunct="0"/>
            <a:r>
              <a:rPr lang="en-US" sz="10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Run Acceptance Tests</a:t>
            </a:r>
            <a:endParaRPr lang="en-US" sz="105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2093823" y="3870262"/>
            <a:ext cx="1525684" cy="878340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51000"/>
                  <a:satMod val="130000"/>
                </a:schemeClr>
              </a:gs>
              <a:gs pos="16000">
                <a:schemeClr val="accent5">
                  <a:shade val="93000"/>
                  <a:satMod val="130000"/>
                </a:schemeClr>
              </a:gs>
              <a:gs pos="83000">
                <a:schemeClr val="bg2">
                  <a:lumMod val="10000"/>
                  <a:lumOff val="90000"/>
                </a:schemeClr>
              </a:gs>
            </a:gsLst>
            <a:lin ang="16200000" scaled="1"/>
            <a:tileRect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 eaLnBrk="0" hangingPunct="0"/>
            <a:r>
              <a:rPr lang="en-US" sz="1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Commit</a:t>
            </a:r>
            <a:endParaRPr lang="en-US" sz="14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en-US" sz="10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Compile</a:t>
            </a:r>
          </a:p>
          <a:p>
            <a:pPr algn="ctr" eaLnBrk="0" hangingPunct="0"/>
            <a:r>
              <a:rPr lang="en-US" sz="10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Commit Tests</a:t>
            </a:r>
          </a:p>
          <a:p>
            <a:pPr algn="ctr" eaLnBrk="0" hangingPunct="0"/>
            <a:r>
              <a:rPr lang="en-US" sz="10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Assembly</a:t>
            </a:r>
          </a:p>
          <a:p>
            <a:pPr algn="ctr" eaLnBrk="0" hangingPunct="0"/>
            <a:r>
              <a:rPr lang="en-US" sz="10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Code Analysis</a:t>
            </a:r>
            <a:endParaRPr lang="en-US" sz="105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Down Arrow 27"/>
          <p:cNvSpPr/>
          <p:nvPr/>
        </p:nvSpPr>
        <p:spPr bwMode="auto">
          <a:xfrm>
            <a:off x="2778383" y="2546308"/>
            <a:ext cx="123751" cy="1323954"/>
          </a:xfrm>
          <a:prstGeom prst="downArrow">
            <a:avLst>
              <a:gd name="adj1" fmla="val 29236"/>
              <a:gd name="adj2" fmla="val 88934"/>
            </a:avLst>
          </a:prstGeom>
          <a:solidFill>
            <a:srgbClr val="F8F8F8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rtlCol="0" anchor="ctr"/>
          <a:lstStyle/>
          <a:p>
            <a:pPr algn="ctr" eaLnBrk="0" hangingPunct="0"/>
            <a:endParaRPr lang="en-US" sz="1200" dirty="0">
              <a:solidFill>
                <a:srgbClr val="080808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 rot="16200000">
            <a:off x="5467458" y="4770509"/>
            <a:ext cx="7713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80808"/>
                </a:solidFill>
                <a:latin typeface="Comic Sans MS" pitchFamily="66" charset="0"/>
              </a:rPr>
              <a:t>BINARIS</a:t>
            </a:r>
          </a:p>
        </p:txBody>
      </p:sp>
      <p:sp>
        <p:nvSpPr>
          <p:cNvPr id="50" name="Bent Arrow 49"/>
          <p:cNvSpPr/>
          <p:nvPr/>
        </p:nvSpPr>
        <p:spPr bwMode="auto">
          <a:xfrm rot="10800000">
            <a:off x="7810861" y="2577760"/>
            <a:ext cx="374834" cy="2701542"/>
          </a:xfrm>
          <a:prstGeom prst="bentArrow">
            <a:avLst>
              <a:gd name="adj1" fmla="val 8294"/>
              <a:gd name="adj2" fmla="val 13728"/>
              <a:gd name="adj3" fmla="val 17669"/>
              <a:gd name="adj4" fmla="val 2387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200" dirty="0">
              <a:solidFill>
                <a:srgbClr val="74C8E6"/>
              </a:solidFill>
            </a:endParaRPr>
          </a:p>
        </p:txBody>
      </p:sp>
      <p:sp>
        <p:nvSpPr>
          <p:cNvPr id="51" name="Bent Arrow 50"/>
          <p:cNvSpPr/>
          <p:nvPr/>
        </p:nvSpPr>
        <p:spPr bwMode="auto">
          <a:xfrm rot="10800000">
            <a:off x="7810861" y="2543861"/>
            <a:ext cx="374834" cy="1659480"/>
          </a:xfrm>
          <a:prstGeom prst="bentArrow">
            <a:avLst>
              <a:gd name="adj1" fmla="val 8294"/>
              <a:gd name="adj2" fmla="val 13728"/>
              <a:gd name="adj3" fmla="val 17669"/>
              <a:gd name="adj4" fmla="val 2387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200" dirty="0">
              <a:solidFill>
                <a:srgbClr val="74C8E6"/>
              </a:solidFill>
            </a:endParaRPr>
          </a:p>
        </p:txBody>
      </p:sp>
      <p:sp>
        <p:nvSpPr>
          <p:cNvPr id="52" name="Bent Arrow 51"/>
          <p:cNvSpPr/>
          <p:nvPr/>
        </p:nvSpPr>
        <p:spPr bwMode="auto">
          <a:xfrm rot="10800000">
            <a:off x="7810858" y="2557832"/>
            <a:ext cx="374833" cy="589655"/>
          </a:xfrm>
          <a:prstGeom prst="bentArrow">
            <a:avLst>
              <a:gd name="adj1" fmla="val 12579"/>
              <a:gd name="adj2" fmla="val 15871"/>
              <a:gd name="adj3" fmla="val 28812"/>
              <a:gd name="adj4" fmla="val 2387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200" dirty="0">
              <a:solidFill>
                <a:srgbClr val="74C8E6"/>
              </a:solidFill>
            </a:endParaRPr>
          </a:p>
        </p:txBody>
      </p:sp>
      <p:sp>
        <p:nvSpPr>
          <p:cNvPr id="494593" name="TextBox 494592"/>
          <p:cNvSpPr txBox="1"/>
          <p:nvPr/>
        </p:nvSpPr>
        <p:spPr>
          <a:xfrm>
            <a:off x="4220081" y="1764736"/>
            <a:ext cx="2265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80808"/>
                </a:solidFill>
                <a:latin typeface="Comic Sans MS" pitchFamily="66" charset="0"/>
              </a:rPr>
              <a:t>VERSION CONTROL</a:t>
            </a:r>
          </a:p>
        </p:txBody>
      </p:sp>
      <p:sp>
        <p:nvSpPr>
          <p:cNvPr id="494600" name="Bent Arrow 494599"/>
          <p:cNvSpPr/>
          <p:nvPr/>
        </p:nvSpPr>
        <p:spPr bwMode="auto">
          <a:xfrm rot="16200000" flipH="1">
            <a:off x="5427745" y="1732942"/>
            <a:ext cx="1568411" cy="2706239"/>
          </a:xfrm>
          <a:prstGeom prst="bentArrow">
            <a:avLst>
              <a:gd name="adj1" fmla="val 2869"/>
              <a:gd name="adj2" fmla="val 5518"/>
              <a:gd name="adj3" fmla="val 9453"/>
              <a:gd name="adj4" fmla="val 11862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200" dirty="0">
              <a:solidFill>
                <a:srgbClr val="74C8E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23887" y="1676108"/>
            <a:ext cx="12695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1200" b="1" dirty="0" smtClean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Environment</a:t>
            </a:r>
            <a:br>
              <a:rPr lang="en-US" sz="1200" b="1" dirty="0" smtClean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</a:br>
            <a:r>
              <a:rPr lang="en-US" sz="1200" b="1" dirty="0" smtClean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en-US" sz="1200" b="1" dirty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Application</a:t>
            </a:r>
          </a:p>
          <a:p>
            <a:pPr algn="ctr" eaLnBrk="0" hangingPunct="0"/>
            <a:r>
              <a:rPr lang="en-US" sz="1200" b="1" dirty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Configuration Scripts</a:t>
            </a:r>
          </a:p>
          <a:p>
            <a:endParaRPr lang="en-US" sz="1200" dirty="0" smtClean="0">
              <a:solidFill>
                <a:srgbClr val="080808"/>
              </a:solidFill>
              <a:latin typeface="Comic Sans MS" pitchFamily="66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589531" y="4577893"/>
            <a:ext cx="580639" cy="1368503"/>
            <a:chOff x="3499246" y="4577893"/>
            <a:chExt cx="580639" cy="1368503"/>
          </a:xfrm>
        </p:grpSpPr>
        <p:sp>
          <p:nvSpPr>
            <p:cNvPr id="53" name="Bent Arrow 52"/>
            <p:cNvSpPr/>
            <p:nvPr/>
          </p:nvSpPr>
          <p:spPr bwMode="auto">
            <a:xfrm>
              <a:off x="3705051" y="4577893"/>
              <a:ext cx="374834" cy="1368503"/>
            </a:xfrm>
            <a:prstGeom prst="bentArrow">
              <a:avLst>
                <a:gd name="adj1" fmla="val 8294"/>
                <a:gd name="adj2" fmla="val 13728"/>
                <a:gd name="adj3" fmla="val 17669"/>
                <a:gd name="adj4" fmla="val 23877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endParaRPr lang="en-US" sz="1200" u="sng" dirty="0">
                <a:solidFill>
                  <a:srgbClr val="74C8E6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 rot="16200000">
              <a:off x="3236674" y="5246096"/>
              <a:ext cx="77136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080808"/>
                  </a:solidFill>
                  <a:latin typeface="Comic Sans MS" pitchFamily="66" charset="0"/>
                </a:rPr>
                <a:t>BINARIS</a:t>
              </a:r>
            </a:p>
          </p:txBody>
        </p:sp>
      </p:grpSp>
      <p:sp>
        <p:nvSpPr>
          <p:cNvPr id="54" name="Rectangle 53"/>
          <p:cNvSpPr/>
          <p:nvPr/>
        </p:nvSpPr>
        <p:spPr bwMode="auto">
          <a:xfrm>
            <a:off x="308241" y="3866723"/>
            <a:ext cx="1525684" cy="878340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51000"/>
                  <a:satMod val="130000"/>
                </a:schemeClr>
              </a:gs>
              <a:gs pos="16000">
                <a:schemeClr val="accent5">
                  <a:shade val="93000"/>
                  <a:satMod val="130000"/>
                </a:schemeClr>
              </a:gs>
              <a:gs pos="83000">
                <a:schemeClr val="bg2">
                  <a:lumMod val="10000"/>
                  <a:lumOff val="90000"/>
                </a:schemeClr>
              </a:gs>
            </a:gsLst>
            <a:lin ang="16200000" scaled="1"/>
            <a:tileRect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 eaLnBrk="0" hangingPunct="0"/>
            <a:r>
              <a:rPr lang="en-US" sz="1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Develop</a:t>
            </a:r>
            <a:endParaRPr lang="en-US" sz="14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en-US" sz="10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Design</a:t>
            </a:r>
          </a:p>
          <a:p>
            <a:pPr algn="ctr" eaLnBrk="0" hangingPunct="0"/>
            <a:r>
              <a:rPr lang="en-US" sz="10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Code &amp; Script</a:t>
            </a:r>
          </a:p>
          <a:p>
            <a:pPr algn="ctr" eaLnBrk="0" hangingPunct="0"/>
            <a:r>
              <a:rPr lang="en-US" sz="10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Unit Test</a:t>
            </a:r>
          </a:p>
          <a:p>
            <a:pPr algn="ctr" eaLnBrk="0" hangingPunct="0"/>
            <a:r>
              <a:rPr lang="en-US" sz="10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Refactor</a:t>
            </a:r>
            <a:endParaRPr lang="en-US" sz="105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Bent Arrow 58"/>
          <p:cNvSpPr/>
          <p:nvPr/>
        </p:nvSpPr>
        <p:spPr bwMode="auto">
          <a:xfrm rot="5400000" flipH="1" flipV="1">
            <a:off x="960997" y="5175213"/>
            <a:ext cx="1408891" cy="574448"/>
          </a:xfrm>
          <a:prstGeom prst="bentArrow">
            <a:avLst>
              <a:gd name="adj1" fmla="val 8843"/>
              <a:gd name="adj2" fmla="val 11594"/>
              <a:gd name="adj3" fmla="val 17991"/>
              <a:gd name="adj4" fmla="val 41784"/>
            </a:avLst>
          </a:prstGeom>
          <a:solidFill>
            <a:srgbClr val="F8F8F8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rtlCol="0" anchor="ctr"/>
          <a:lstStyle/>
          <a:p>
            <a:pPr algn="ctr" eaLnBrk="0" hangingPunct="0"/>
            <a:endParaRPr lang="en-US" sz="1200" dirty="0">
              <a:solidFill>
                <a:srgbClr val="080808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 rot="16200000">
            <a:off x="1008985" y="5168221"/>
            <a:ext cx="8755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80808"/>
                </a:solidFill>
                <a:latin typeface="Comic Sans MS" pitchFamily="66" charset="0"/>
              </a:rPr>
              <a:t>Reports</a:t>
            </a:r>
            <a:br>
              <a:rPr lang="en-US" sz="1200" dirty="0" smtClean="0">
                <a:solidFill>
                  <a:srgbClr val="080808"/>
                </a:solidFill>
                <a:latin typeface="Comic Sans MS" pitchFamily="66" charset="0"/>
              </a:rPr>
            </a:br>
            <a:r>
              <a:rPr lang="en-US" sz="500" dirty="0" smtClean="0">
                <a:solidFill>
                  <a:srgbClr val="080808"/>
                </a:solidFill>
                <a:latin typeface="Comic Sans MS" pitchFamily="66" charset="0"/>
              </a:rPr>
              <a:t>  </a:t>
            </a:r>
            <a:endParaRPr lang="en-US" sz="800" dirty="0" smtClean="0">
              <a:solidFill>
                <a:srgbClr val="080808"/>
              </a:solidFill>
              <a:latin typeface="Comic Sans MS" pitchFamily="66" charset="0"/>
            </a:endParaRPr>
          </a:p>
          <a:p>
            <a:r>
              <a:rPr lang="en-US" sz="1200" dirty="0" smtClean="0">
                <a:solidFill>
                  <a:srgbClr val="080808"/>
                </a:solidFill>
                <a:latin typeface="Comic Sans MS" pitchFamily="66" charset="0"/>
              </a:rPr>
              <a:t>Metadata</a:t>
            </a:r>
          </a:p>
        </p:txBody>
      </p:sp>
      <p:sp>
        <p:nvSpPr>
          <p:cNvPr id="66" name="Right Arrow 65"/>
          <p:cNvSpPr/>
          <p:nvPr/>
        </p:nvSpPr>
        <p:spPr bwMode="auto">
          <a:xfrm rot="5400000">
            <a:off x="90894" y="3009786"/>
            <a:ext cx="1303568" cy="439520"/>
          </a:xfrm>
          <a:prstGeom prst="rightArrow">
            <a:avLst>
              <a:gd name="adj1" fmla="val 22568"/>
              <a:gd name="adj2" fmla="val 50000"/>
            </a:avLst>
          </a:prstGeom>
          <a:gradFill flip="none" rotWithShape="1">
            <a:gsLst>
              <a:gs pos="0">
                <a:schemeClr val="accent5">
                  <a:shade val="51000"/>
                  <a:satMod val="130000"/>
                </a:schemeClr>
              </a:gs>
              <a:gs pos="16000">
                <a:schemeClr val="accent5">
                  <a:shade val="93000"/>
                  <a:satMod val="130000"/>
                </a:schemeClr>
              </a:gs>
              <a:gs pos="83000">
                <a:schemeClr val="bg2">
                  <a:lumMod val="10000"/>
                  <a:lumOff val="90000"/>
                </a:schemeClr>
              </a:gs>
            </a:gsLst>
            <a:lin ang="16200000" scaled="1"/>
            <a:tileRect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70723" y="1699422"/>
            <a:ext cx="1525684" cy="878340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51000"/>
                  <a:satMod val="130000"/>
                </a:schemeClr>
              </a:gs>
              <a:gs pos="16000">
                <a:schemeClr val="accent5">
                  <a:shade val="93000"/>
                  <a:satMod val="130000"/>
                </a:schemeClr>
              </a:gs>
              <a:gs pos="83000">
                <a:schemeClr val="bg2">
                  <a:lumMod val="10000"/>
                  <a:lumOff val="90000"/>
                </a:schemeClr>
              </a:gs>
            </a:gsLst>
            <a:lin ang="16200000" scaled="1"/>
            <a:tileRect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 eaLnBrk="0" hangingPunct="0"/>
            <a:r>
              <a:rPr lang="en-US" sz="1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Design</a:t>
            </a:r>
            <a:endParaRPr lang="en-US" sz="14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en-US" sz="10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Model</a:t>
            </a:r>
          </a:p>
          <a:p>
            <a:pPr algn="ctr" eaLnBrk="0" hangingPunct="0"/>
            <a:r>
              <a:rPr lang="en-US" sz="10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Hypothesis</a:t>
            </a:r>
          </a:p>
          <a:p>
            <a:pPr algn="ctr" eaLnBrk="0" hangingPunct="0"/>
            <a:r>
              <a:rPr lang="en-US" sz="10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SBE</a:t>
            </a:r>
          </a:p>
          <a:p>
            <a:pPr algn="ctr" eaLnBrk="0" hangingPunct="0"/>
            <a:r>
              <a:rPr lang="en-US" sz="10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Wireframes</a:t>
            </a:r>
            <a:endParaRPr lang="en-US" sz="105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Bent Arrow 68"/>
          <p:cNvSpPr/>
          <p:nvPr/>
        </p:nvSpPr>
        <p:spPr bwMode="auto">
          <a:xfrm rot="10800000" flipH="1" flipV="1">
            <a:off x="1696977" y="2460978"/>
            <a:ext cx="346065" cy="1405745"/>
          </a:xfrm>
          <a:prstGeom prst="bentArrow">
            <a:avLst>
              <a:gd name="adj1" fmla="val 12084"/>
              <a:gd name="adj2" fmla="val 20649"/>
              <a:gd name="adj3" fmla="val 18974"/>
              <a:gd name="adj4" fmla="val 43750"/>
            </a:avLst>
          </a:prstGeom>
          <a:solidFill>
            <a:srgbClr val="F8F8F8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rtlCol="0" anchor="ctr"/>
          <a:lstStyle/>
          <a:p>
            <a:pPr algn="ctr" eaLnBrk="0" hangingPunct="0"/>
            <a:endParaRPr lang="en-US" sz="1200" dirty="0">
              <a:solidFill>
                <a:srgbClr val="080808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695" y="2179"/>
            <a:ext cx="1103313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" name="Bent Arrow 72"/>
          <p:cNvSpPr/>
          <p:nvPr/>
        </p:nvSpPr>
        <p:spPr bwMode="auto">
          <a:xfrm rot="5400000" flipH="1" flipV="1">
            <a:off x="-883890" y="3552808"/>
            <a:ext cx="3833740" cy="1883648"/>
          </a:xfrm>
          <a:prstGeom prst="bentArrow">
            <a:avLst>
              <a:gd name="adj1" fmla="val 3115"/>
              <a:gd name="adj2" fmla="val 5639"/>
              <a:gd name="adj3" fmla="val 11034"/>
              <a:gd name="adj4" fmla="val 43750"/>
            </a:avLst>
          </a:prstGeom>
          <a:solidFill>
            <a:srgbClr val="F8F8F8">
              <a:alpha val="50196"/>
            </a:srgbClr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rtlCol="0" anchor="ctr"/>
          <a:lstStyle/>
          <a:p>
            <a:pPr algn="ctr" eaLnBrk="0" hangingPunct="0"/>
            <a:endParaRPr lang="en-US" sz="1200" dirty="0">
              <a:solidFill>
                <a:srgbClr val="080808"/>
              </a:solidFill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952666" y="5951314"/>
            <a:ext cx="7017488" cy="581819"/>
          </a:xfrm>
          <a:prstGeom prst="roundRect">
            <a:avLst/>
          </a:prstGeom>
          <a:solidFill>
            <a:srgbClr val="F8F8F8"/>
          </a:solidFill>
          <a:ln w="6350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 rtlCol="0" anchor="ctr"/>
          <a:lstStyle/>
          <a:p>
            <a:pPr algn="ctr" eaLnBrk="0" hangingPunct="0"/>
            <a:endParaRPr lang="en-US" sz="1200" dirty="0">
              <a:solidFill>
                <a:srgbClr val="08080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Bent Arrow 45"/>
          <p:cNvSpPr/>
          <p:nvPr/>
        </p:nvSpPr>
        <p:spPr bwMode="auto">
          <a:xfrm>
            <a:off x="5926412" y="5676642"/>
            <a:ext cx="374833" cy="290690"/>
          </a:xfrm>
          <a:prstGeom prst="bentArrow">
            <a:avLst>
              <a:gd name="adj1" fmla="val 12579"/>
              <a:gd name="adj2" fmla="val 15871"/>
              <a:gd name="adj3" fmla="val 28812"/>
              <a:gd name="adj4" fmla="val 2387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200" u="sng" dirty="0">
              <a:solidFill>
                <a:srgbClr val="74C8E6"/>
              </a:solidFill>
            </a:endParaRPr>
          </a:p>
        </p:txBody>
      </p:sp>
      <p:sp>
        <p:nvSpPr>
          <p:cNvPr id="494596" name="TextBox 494595"/>
          <p:cNvSpPr txBox="1"/>
          <p:nvPr/>
        </p:nvSpPr>
        <p:spPr>
          <a:xfrm>
            <a:off x="4180173" y="6103723"/>
            <a:ext cx="23952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80808"/>
                </a:solidFill>
                <a:latin typeface="Comic Sans MS" pitchFamily="66" charset="0"/>
              </a:rPr>
              <a:t>ARTIFACT REPOSITORY</a:t>
            </a:r>
          </a:p>
        </p:txBody>
      </p:sp>
      <p:sp>
        <p:nvSpPr>
          <p:cNvPr id="34" name="Date Placeholder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8130B-FB71-438D-B448-06A7FA52A800}" type="datetime6">
              <a:rPr lang="en-US" smtClean="0"/>
              <a:pPr/>
              <a:t>October 13</a:t>
            </a:fld>
            <a:endParaRPr lang="en-US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Copyright©2013 Poppendieck.LLC</a:t>
            </a:r>
            <a:endParaRPr lang="en-US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0367-6F4F-40E9-8B2E-6B50BE8AA18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8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9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49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9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49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68" grpId="0" animBg="1"/>
      <p:bldP spid="58" grpId="0" animBg="1"/>
      <p:bldP spid="56" grpId="0" animBg="1"/>
      <p:bldP spid="57" grpId="0" animBg="1"/>
      <p:bldP spid="45" grpId="0" animBg="1"/>
      <p:bldP spid="44" grpId="0" animBg="1"/>
      <p:bldP spid="30" grpId="0" animBg="1"/>
      <p:bldP spid="6" grpId="0" animBg="1"/>
      <p:bldP spid="7" grpId="0" animBg="1"/>
      <p:bldP spid="14" grpId="0" animBg="1"/>
      <p:bldP spid="9" grpId="0" animBg="1"/>
      <p:bldP spid="16" grpId="0" animBg="1"/>
      <p:bldP spid="17" grpId="0" animBg="1"/>
      <p:bldP spid="20" grpId="0" animBg="1"/>
      <p:bldP spid="21" grpId="0" animBg="1"/>
      <p:bldP spid="28" grpId="0" animBg="1"/>
      <p:bldP spid="47" grpId="0"/>
      <p:bldP spid="50" grpId="0" animBg="1"/>
      <p:bldP spid="51" grpId="0" animBg="1"/>
      <p:bldP spid="52" grpId="0" animBg="1"/>
      <p:bldP spid="494593" grpId="0"/>
      <p:bldP spid="494600" grpId="0" animBg="1"/>
      <p:bldP spid="12" grpId="0"/>
      <p:bldP spid="54" grpId="0" animBg="1"/>
      <p:bldP spid="59" grpId="0" animBg="1"/>
      <p:bldP spid="63" grpId="0"/>
      <p:bldP spid="66" grpId="0" animBg="1"/>
      <p:bldP spid="67" grpId="0" animBg="1"/>
      <p:bldP spid="69" grpId="0" animBg="1"/>
      <p:bldP spid="73" grpId="0" animBg="1"/>
      <p:bldP spid="10" grpId="0" animBg="1"/>
      <p:bldP spid="46" grpId="0" animBg="1"/>
      <p:bldP spid="4945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512" y="1"/>
            <a:ext cx="9144000" cy="6857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080808"/>
              </a:solidFill>
              <a:latin typeface="ACaslon Regular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52005" y="2379448"/>
            <a:ext cx="3179767" cy="194672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2084103" y="2531256"/>
            <a:ext cx="478881" cy="44298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" name="Straight Arrow Connector 6"/>
          <p:cNvCxnSpPr>
            <a:stCxn id="330" idx="2"/>
            <a:endCxn id="33" idx="0"/>
          </p:cNvCxnSpPr>
          <p:nvPr/>
        </p:nvCxnSpPr>
        <p:spPr>
          <a:xfrm flipH="1">
            <a:off x="1736969" y="1646408"/>
            <a:ext cx="3071" cy="17658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3079611" y="4582654"/>
            <a:ext cx="4512056" cy="1834957"/>
          </a:xfrm>
          <a:prstGeom prst="roundRect">
            <a:avLst/>
          </a:prstGeom>
          <a:solidFill>
            <a:srgbClr val="FFFF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19054" y="2379448"/>
            <a:ext cx="2972613" cy="1946729"/>
          </a:xfrm>
          <a:prstGeom prst="roundRect">
            <a:avLst/>
          </a:prstGeom>
          <a:solidFill>
            <a:srgbClr val="FFFFFF"/>
          </a:solidFill>
          <a:ln>
            <a:solidFill>
              <a:srgbClr val="FFE09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352005" y="4582654"/>
            <a:ext cx="1669016" cy="1834957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120156" y="1706665"/>
            <a:ext cx="494913" cy="442983"/>
            <a:chOff x="849087" y="689131"/>
            <a:chExt cx="494913" cy="442983"/>
          </a:xfrm>
        </p:grpSpPr>
        <p:pic>
          <p:nvPicPr>
            <p:cNvPr id="18" name="Picture 3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9087" y="896136"/>
              <a:ext cx="164971" cy="2287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9" name="Picture 3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14058" y="903393"/>
              <a:ext cx="164971" cy="2287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20" name="Picture 3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79029" y="903393"/>
              <a:ext cx="164971" cy="2287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849087" y="689131"/>
              <a:ext cx="4411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800">
                  <a:solidFill>
                    <a:srgbClr val="A50000"/>
                  </a:solidFill>
                </a:rPr>
                <a:t>Mgmt</a:t>
              </a:r>
            </a:p>
          </p:txBody>
        </p:sp>
      </p:grpSp>
      <p:cxnSp>
        <p:nvCxnSpPr>
          <p:cNvPr id="23" name="Straight Arrow Connector 22"/>
          <p:cNvCxnSpPr>
            <a:stCxn id="33" idx="2"/>
            <a:endCxn id="31" idx="0"/>
          </p:cNvCxnSpPr>
          <p:nvPr/>
        </p:nvCxnSpPr>
        <p:spPr>
          <a:xfrm>
            <a:off x="1736969" y="2232718"/>
            <a:ext cx="1" cy="841654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0956" y="2531256"/>
            <a:ext cx="185175" cy="25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23544" y="2682122"/>
            <a:ext cx="185175" cy="25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8369" y="2653469"/>
            <a:ext cx="185175" cy="25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Rounded Rectangle 30"/>
          <p:cNvSpPr/>
          <p:nvPr/>
        </p:nvSpPr>
        <p:spPr>
          <a:xfrm>
            <a:off x="1422981" y="3074372"/>
            <a:ext cx="627977" cy="491190"/>
          </a:xfrm>
          <a:prstGeom prst="roundRect">
            <a:avLst/>
          </a:prstGeom>
          <a:solidFill>
            <a:srgbClr val="E6B9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900">
                <a:solidFill>
                  <a:prstClr val="black"/>
                </a:solidFill>
              </a:rPr>
              <a:t>Create a</a:t>
            </a:r>
            <a:br>
              <a:rPr lang="en-US" sz="900">
                <a:solidFill>
                  <a:prstClr val="black"/>
                </a:solidFill>
              </a:rPr>
            </a:br>
            <a:r>
              <a:rPr lang="en-US" sz="900">
                <a:solidFill>
                  <a:prstClr val="black"/>
                </a:solidFill>
              </a:rPr>
              <a:t>Think It</a:t>
            </a:r>
            <a:br>
              <a:rPr lang="en-US" sz="900">
                <a:solidFill>
                  <a:prstClr val="black"/>
                </a:solidFill>
              </a:rPr>
            </a:br>
            <a:r>
              <a:rPr lang="en-US" sz="900">
                <a:solidFill>
                  <a:prstClr val="black"/>
                </a:solidFill>
              </a:rPr>
              <a:t>squad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364466" y="1822991"/>
            <a:ext cx="745006" cy="409727"/>
          </a:xfrm>
          <a:prstGeom prst="round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900">
                <a:solidFill>
                  <a:prstClr val="black"/>
                </a:solidFill>
              </a:rPr>
              <a:t>Worth prototyping?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438456" y="2470607"/>
            <a:ext cx="3829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800">
                <a:solidFill>
                  <a:prstClr val="black"/>
                </a:solidFill>
              </a:rPr>
              <a:t>Tech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450163" y="2789344"/>
            <a:ext cx="4667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800">
                <a:solidFill>
                  <a:prstClr val="black"/>
                </a:solidFill>
              </a:rPr>
              <a:t>Design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88154" y="2686051"/>
            <a:ext cx="3814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800">
                <a:solidFill>
                  <a:prstClr val="black"/>
                </a:solidFill>
              </a:rPr>
              <a:t>Prod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2292406" y="3079262"/>
            <a:ext cx="920765" cy="491190"/>
          </a:xfrm>
          <a:prstGeom prst="roundRect">
            <a:avLst/>
          </a:prstGeom>
          <a:solidFill>
            <a:srgbClr val="E6B9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900">
                <a:solidFill>
                  <a:prstClr val="black"/>
                </a:solidFill>
              </a:rPr>
              <a:t>Write narrative</a:t>
            </a:r>
          </a:p>
          <a:p>
            <a:pPr algn="ctr" defTabSz="457200"/>
            <a:r>
              <a:rPr lang="en-US" sz="900">
                <a:solidFill>
                  <a:prstClr val="black"/>
                </a:solidFill>
              </a:rPr>
              <a:t>Define metrics</a:t>
            </a:r>
          </a:p>
          <a:p>
            <a:pPr algn="ctr" defTabSz="457200"/>
            <a:r>
              <a:rPr lang="en-US" sz="900">
                <a:solidFill>
                  <a:prstClr val="black"/>
                </a:solidFill>
              </a:rPr>
              <a:t>Build prototype</a:t>
            </a:r>
          </a:p>
        </p:txBody>
      </p:sp>
      <p:sp>
        <p:nvSpPr>
          <p:cNvPr id="38" name="Cube 37"/>
          <p:cNvSpPr/>
          <p:nvPr/>
        </p:nvSpPr>
        <p:spPr>
          <a:xfrm>
            <a:off x="2292407" y="4005922"/>
            <a:ext cx="85182" cy="69729"/>
          </a:xfrm>
          <a:prstGeom prst="cube">
            <a:avLst/>
          </a:prstGeom>
          <a:gradFill>
            <a:gsLst>
              <a:gs pos="0">
                <a:srgbClr val="3F80CD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 w="31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Cube 38"/>
          <p:cNvSpPr/>
          <p:nvPr/>
        </p:nvSpPr>
        <p:spPr>
          <a:xfrm>
            <a:off x="2292407" y="3777931"/>
            <a:ext cx="85182" cy="69729"/>
          </a:xfrm>
          <a:prstGeom prst="cube">
            <a:avLst/>
          </a:prstGeom>
          <a:solidFill>
            <a:srgbClr val="FCD5B5"/>
          </a:solidFill>
          <a:ln w="31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Cube 39"/>
          <p:cNvSpPr/>
          <p:nvPr/>
        </p:nvSpPr>
        <p:spPr>
          <a:xfrm>
            <a:off x="2292407" y="3889628"/>
            <a:ext cx="85182" cy="69729"/>
          </a:xfrm>
          <a:prstGeom prst="cube">
            <a:avLst/>
          </a:prstGeom>
          <a:solidFill>
            <a:srgbClr val="CCFFCC"/>
          </a:solidFill>
          <a:ln w="31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Cube 40"/>
          <p:cNvSpPr/>
          <p:nvPr/>
        </p:nvSpPr>
        <p:spPr>
          <a:xfrm>
            <a:off x="2292407" y="3660396"/>
            <a:ext cx="85182" cy="69729"/>
          </a:xfrm>
          <a:prstGeom prst="cube">
            <a:avLst/>
          </a:prstGeom>
          <a:solidFill>
            <a:srgbClr val="FFFFA8"/>
          </a:solidFill>
          <a:ln w="31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Cube 41"/>
          <p:cNvSpPr/>
          <p:nvPr/>
        </p:nvSpPr>
        <p:spPr>
          <a:xfrm>
            <a:off x="2292407" y="4124698"/>
            <a:ext cx="85182" cy="69729"/>
          </a:xfrm>
          <a:prstGeom prst="cube">
            <a:avLst/>
          </a:prstGeom>
          <a:solidFill>
            <a:srgbClr val="CCC1DA"/>
          </a:solidFill>
          <a:ln w="31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2415689" y="3689490"/>
            <a:ext cx="16721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headEnd type="none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616222" y="3599847"/>
            <a:ext cx="5554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US" sz="1000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2415689" y="3813315"/>
            <a:ext cx="16721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headEnd type="none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Cube 52"/>
          <p:cNvSpPr/>
          <p:nvPr/>
        </p:nvSpPr>
        <p:spPr>
          <a:xfrm>
            <a:off x="2616222" y="3777931"/>
            <a:ext cx="85182" cy="69729"/>
          </a:xfrm>
          <a:prstGeom prst="cube">
            <a:avLst/>
          </a:prstGeom>
          <a:solidFill>
            <a:srgbClr val="FCD5B5"/>
          </a:solidFill>
          <a:ln w="31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2415689" y="3924493"/>
            <a:ext cx="16721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headEnd type="none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415689" y="4038793"/>
            <a:ext cx="16721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headEnd type="none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2415689" y="4156268"/>
            <a:ext cx="16721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headEnd type="none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Cube 56"/>
          <p:cNvSpPr/>
          <p:nvPr/>
        </p:nvSpPr>
        <p:spPr>
          <a:xfrm>
            <a:off x="2616222" y="3889628"/>
            <a:ext cx="85182" cy="69729"/>
          </a:xfrm>
          <a:prstGeom prst="cube">
            <a:avLst/>
          </a:prstGeom>
          <a:solidFill>
            <a:srgbClr val="CCFFCC"/>
          </a:solidFill>
          <a:ln w="31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Cube 58"/>
          <p:cNvSpPr/>
          <p:nvPr/>
        </p:nvSpPr>
        <p:spPr>
          <a:xfrm>
            <a:off x="2616222" y="4124698"/>
            <a:ext cx="85182" cy="69729"/>
          </a:xfrm>
          <a:prstGeom prst="cube">
            <a:avLst/>
          </a:prstGeom>
          <a:solidFill>
            <a:srgbClr val="CCC1DA"/>
          </a:solidFill>
          <a:ln w="31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>
            <a:off x="2735306" y="3813315"/>
            <a:ext cx="167217" cy="0"/>
          </a:xfrm>
          <a:prstGeom prst="straightConnector1">
            <a:avLst/>
          </a:prstGeom>
          <a:ln w="12700" cmpd="sng">
            <a:solidFill>
              <a:srgbClr val="7F7F7F"/>
            </a:solidFill>
            <a:headEnd type="none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2735306" y="3924493"/>
            <a:ext cx="167217" cy="0"/>
          </a:xfrm>
          <a:prstGeom prst="straightConnector1">
            <a:avLst/>
          </a:prstGeom>
          <a:ln w="12700" cmpd="sng">
            <a:solidFill>
              <a:srgbClr val="7F7F7F"/>
            </a:solidFill>
            <a:headEnd type="none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2735306" y="4038793"/>
            <a:ext cx="167217" cy="0"/>
          </a:xfrm>
          <a:prstGeom prst="straightConnector1">
            <a:avLst/>
          </a:prstGeom>
          <a:ln w="12700" cmpd="sng">
            <a:solidFill>
              <a:srgbClr val="7F7F7F"/>
            </a:solidFill>
            <a:headEnd type="none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2735306" y="4156268"/>
            <a:ext cx="167217" cy="0"/>
          </a:xfrm>
          <a:prstGeom prst="straightConnector1">
            <a:avLst/>
          </a:prstGeom>
          <a:ln w="12700" cmpd="sng">
            <a:solidFill>
              <a:srgbClr val="7F7F7F"/>
            </a:solidFill>
            <a:headEnd type="none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Cube 81"/>
          <p:cNvSpPr/>
          <p:nvPr/>
        </p:nvSpPr>
        <p:spPr>
          <a:xfrm>
            <a:off x="2935839" y="3889628"/>
            <a:ext cx="85182" cy="69729"/>
          </a:xfrm>
          <a:prstGeom prst="cube">
            <a:avLst/>
          </a:prstGeom>
          <a:solidFill>
            <a:srgbClr val="CCFFCC"/>
          </a:solidFill>
          <a:ln w="31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926314" y="4063449"/>
            <a:ext cx="5554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US" sz="1000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3045955" y="3926487"/>
            <a:ext cx="167217" cy="0"/>
          </a:xfrm>
          <a:prstGeom prst="straightConnector1">
            <a:avLst/>
          </a:prstGeom>
          <a:ln w="12700" cmpd="sng">
            <a:solidFill>
              <a:srgbClr val="7F7F7F"/>
            </a:solidFill>
            <a:headEnd type="none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3045955" y="4040787"/>
            <a:ext cx="167217" cy="0"/>
          </a:xfrm>
          <a:prstGeom prst="straightConnector1">
            <a:avLst/>
          </a:prstGeom>
          <a:ln w="12700" cmpd="sng">
            <a:solidFill>
              <a:srgbClr val="7F7F7F"/>
            </a:solidFill>
            <a:headEnd type="none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Cube 89"/>
          <p:cNvSpPr/>
          <p:nvPr/>
        </p:nvSpPr>
        <p:spPr>
          <a:xfrm>
            <a:off x="3246488" y="3891622"/>
            <a:ext cx="85182" cy="69729"/>
          </a:xfrm>
          <a:prstGeom prst="cube">
            <a:avLst/>
          </a:prstGeom>
          <a:solidFill>
            <a:srgbClr val="CCFFCC"/>
          </a:solidFill>
          <a:ln w="31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954085" y="3720111"/>
            <a:ext cx="5554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US" sz="10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4" name="Cube 93"/>
          <p:cNvSpPr/>
          <p:nvPr/>
        </p:nvSpPr>
        <p:spPr>
          <a:xfrm>
            <a:off x="2616222" y="4005922"/>
            <a:ext cx="85182" cy="69729"/>
          </a:xfrm>
          <a:prstGeom prst="cube">
            <a:avLst/>
          </a:prstGeom>
          <a:gradFill>
            <a:gsLst>
              <a:gs pos="0">
                <a:srgbClr val="3F80CD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 w="31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5" name="Cube 94"/>
          <p:cNvSpPr/>
          <p:nvPr/>
        </p:nvSpPr>
        <p:spPr>
          <a:xfrm>
            <a:off x="2935839" y="4005922"/>
            <a:ext cx="85182" cy="69729"/>
          </a:xfrm>
          <a:prstGeom prst="cube">
            <a:avLst/>
          </a:prstGeom>
          <a:gradFill>
            <a:gsLst>
              <a:gs pos="0">
                <a:srgbClr val="3F80CD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 w="31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7" name="Cube 96"/>
          <p:cNvSpPr/>
          <p:nvPr/>
        </p:nvSpPr>
        <p:spPr>
          <a:xfrm>
            <a:off x="3246488" y="4005922"/>
            <a:ext cx="85182" cy="69729"/>
          </a:xfrm>
          <a:prstGeom prst="cube">
            <a:avLst/>
          </a:prstGeom>
          <a:gradFill>
            <a:gsLst>
              <a:gs pos="0">
                <a:srgbClr val="3F80CD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 w="31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0" name="Cube 99"/>
          <p:cNvSpPr/>
          <p:nvPr/>
        </p:nvSpPr>
        <p:spPr>
          <a:xfrm>
            <a:off x="3277107" y="3397666"/>
            <a:ext cx="155506" cy="137483"/>
          </a:xfrm>
          <a:prstGeom prst="cube">
            <a:avLst/>
          </a:prstGeom>
          <a:solidFill>
            <a:srgbClr val="CCFFCC"/>
          </a:solidFill>
          <a:ln w="31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7" name="Straight Arrow Connector 116"/>
          <p:cNvCxnSpPr>
            <a:endCxn id="37" idx="1"/>
          </p:cNvCxnSpPr>
          <p:nvPr/>
        </p:nvCxnSpPr>
        <p:spPr>
          <a:xfrm>
            <a:off x="2075644" y="3324857"/>
            <a:ext cx="216762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3211758" y="3321885"/>
            <a:ext cx="382403" cy="2972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Rounded Rectangle 121"/>
          <p:cNvSpPr/>
          <p:nvPr/>
        </p:nvSpPr>
        <p:spPr>
          <a:xfrm>
            <a:off x="3594161" y="3074372"/>
            <a:ext cx="654182" cy="491190"/>
          </a:xfrm>
          <a:prstGeom prst="roundRect">
            <a:avLst/>
          </a:prstGeom>
          <a:solidFill>
            <a:srgbClr val="E6B9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900">
                <a:solidFill>
                  <a:prstClr val="black"/>
                </a:solidFill>
              </a:rPr>
              <a:t>Worth building?</a:t>
            </a:r>
          </a:p>
        </p:txBody>
      </p:sp>
      <p:grpSp>
        <p:nvGrpSpPr>
          <p:cNvPr id="123" name="Group 122"/>
          <p:cNvGrpSpPr/>
          <p:nvPr/>
        </p:nvGrpSpPr>
        <p:grpSpPr>
          <a:xfrm>
            <a:off x="3699168" y="2640079"/>
            <a:ext cx="494913" cy="442983"/>
            <a:chOff x="849087" y="689131"/>
            <a:chExt cx="494913" cy="442983"/>
          </a:xfrm>
        </p:grpSpPr>
        <p:pic>
          <p:nvPicPr>
            <p:cNvPr id="124" name="Picture 3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9087" y="896136"/>
              <a:ext cx="164971" cy="2287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25" name="Picture 3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14058" y="903393"/>
              <a:ext cx="164971" cy="2287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26" name="Picture 3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79029" y="903393"/>
              <a:ext cx="164971" cy="2287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27" name="TextBox 126"/>
            <p:cNvSpPr txBox="1"/>
            <p:nvPr/>
          </p:nvSpPr>
          <p:spPr>
            <a:xfrm>
              <a:off x="849087" y="689131"/>
              <a:ext cx="46852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900">
                  <a:solidFill>
                    <a:srgbClr val="A50000"/>
                  </a:solidFill>
                </a:rPr>
                <a:t>Mgmt</a:t>
              </a:r>
            </a:p>
          </p:txBody>
        </p:sp>
      </p:grpSp>
      <p:pic>
        <p:nvPicPr>
          <p:cNvPr id="130" name="Picture 1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1570" y="3883563"/>
            <a:ext cx="271921" cy="359772"/>
          </a:xfrm>
          <a:prstGeom prst="rect">
            <a:avLst/>
          </a:prstGeom>
        </p:spPr>
      </p:pic>
      <p:sp>
        <p:nvSpPr>
          <p:cNvPr id="131" name="TextBox 130"/>
          <p:cNvSpPr txBox="1"/>
          <p:nvPr/>
        </p:nvSpPr>
        <p:spPr>
          <a:xfrm>
            <a:off x="1416430" y="2186708"/>
            <a:ext cx="3810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900">
                <a:solidFill>
                  <a:prstClr val="black"/>
                </a:solidFill>
              </a:rPr>
              <a:t>Yes!</a:t>
            </a:r>
          </a:p>
        </p:txBody>
      </p:sp>
      <p:cxnSp>
        <p:nvCxnSpPr>
          <p:cNvPr id="133" name="Straight Arrow Connector 132"/>
          <p:cNvCxnSpPr/>
          <p:nvPr/>
        </p:nvCxnSpPr>
        <p:spPr>
          <a:xfrm flipV="1">
            <a:off x="4248343" y="3349479"/>
            <a:ext cx="362101" cy="1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4197629" y="3138818"/>
            <a:ext cx="3810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900" dirty="0">
                <a:solidFill>
                  <a:prstClr val="black"/>
                </a:solidFill>
              </a:rPr>
              <a:t>Yes!</a:t>
            </a:r>
          </a:p>
        </p:txBody>
      </p:sp>
      <p:cxnSp>
        <p:nvCxnSpPr>
          <p:cNvPr id="135" name="Straight Arrow Connector 134"/>
          <p:cNvCxnSpPr>
            <a:endCxn id="130" idx="0"/>
          </p:cNvCxnSpPr>
          <p:nvPr/>
        </p:nvCxnSpPr>
        <p:spPr>
          <a:xfrm>
            <a:off x="4125959" y="3570452"/>
            <a:ext cx="101572" cy="313111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 rot="4004720">
            <a:off x="4057172" y="3580802"/>
            <a:ext cx="4667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900">
                <a:solidFill>
                  <a:prstClr val="black"/>
                </a:solidFill>
              </a:rPr>
              <a:t>Never</a:t>
            </a:r>
          </a:p>
        </p:txBody>
      </p:sp>
      <p:sp>
        <p:nvSpPr>
          <p:cNvPr id="146" name="Freeform 145"/>
          <p:cNvSpPr/>
          <p:nvPr/>
        </p:nvSpPr>
        <p:spPr>
          <a:xfrm>
            <a:off x="3077169" y="3570452"/>
            <a:ext cx="858290" cy="207307"/>
          </a:xfrm>
          <a:custGeom>
            <a:avLst/>
            <a:gdLst>
              <a:gd name="connsiteX0" fmla="*/ 630767 w 630767"/>
              <a:gd name="connsiteY0" fmla="*/ 21167 h 177912"/>
              <a:gd name="connsiteX1" fmla="*/ 368300 w 630767"/>
              <a:gd name="connsiteY1" fmla="*/ 177800 h 177912"/>
              <a:gd name="connsiteX2" fmla="*/ 0 w 630767"/>
              <a:gd name="connsiteY2" fmla="*/ 0 h 177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0767" h="177912">
                <a:moveTo>
                  <a:pt x="630767" y="21167"/>
                </a:moveTo>
                <a:cubicBezTo>
                  <a:pt x="552097" y="101247"/>
                  <a:pt x="473428" y="181328"/>
                  <a:pt x="368300" y="177800"/>
                </a:cubicBezTo>
                <a:cubicBezTo>
                  <a:pt x="263172" y="174272"/>
                  <a:pt x="0" y="0"/>
                  <a:pt x="0" y="0"/>
                </a:cubicBez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3432612" y="3717943"/>
            <a:ext cx="5331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900">
                <a:solidFill>
                  <a:prstClr val="black"/>
                </a:solidFill>
              </a:rPr>
              <a:t>Not yet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4642768" y="3087790"/>
            <a:ext cx="654182" cy="491190"/>
          </a:xfrm>
          <a:prstGeom prst="roundRect">
            <a:avLst/>
          </a:prstGeom>
          <a:solidFill>
            <a:srgbClr val="FFE0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900">
                <a:solidFill>
                  <a:prstClr val="black"/>
                </a:solidFill>
              </a:rPr>
              <a:t>Expand to a Build It squad</a:t>
            </a:r>
          </a:p>
        </p:txBody>
      </p:sp>
      <p:grpSp>
        <p:nvGrpSpPr>
          <p:cNvPr id="210" name="Group 209"/>
          <p:cNvGrpSpPr/>
          <p:nvPr/>
        </p:nvGrpSpPr>
        <p:grpSpPr>
          <a:xfrm>
            <a:off x="4983110" y="2547154"/>
            <a:ext cx="732724" cy="467322"/>
            <a:chOff x="5435243" y="739205"/>
            <a:chExt cx="732724" cy="467322"/>
          </a:xfrm>
        </p:grpSpPr>
        <p:sp>
          <p:nvSpPr>
            <p:cNvPr id="151" name="Oval 150"/>
            <p:cNvSpPr/>
            <p:nvPr/>
          </p:nvSpPr>
          <p:spPr>
            <a:xfrm>
              <a:off x="5435243" y="763544"/>
              <a:ext cx="732724" cy="44298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52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82096" y="763544"/>
              <a:ext cx="185175" cy="254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4" name="Picture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89509" y="885757"/>
              <a:ext cx="185175" cy="254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5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67271" y="739205"/>
              <a:ext cx="185175" cy="254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7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19671" y="763544"/>
              <a:ext cx="185175" cy="254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6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837322" y="915944"/>
              <a:ext cx="185175" cy="254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3" name="Picture 15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74684" y="914410"/>
              <a:ext cx="185175" cy="254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158" name="Straight Arrow Connector 157"/>
          <p:cNvCxnSpPr>
            <a:endCxn id="159" idx="1"/>
          </p:cNvCxnSpPr>
          <p:nvPr/>
        </p:nvCxnSpPr>
        <p:spPr>
          <a:xfrm flipV="1">
            <a:off x="5296950" y="3333385"/>
            <a:ext cx="252955" cy="705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9" name="Rounded Rectangle 158"/>
          <p:cNvSpPr/>
          <p:nvPr/>
        </p:nvSpPr>
        <p:spPr>
          <a:xfrm>
            <a:off x="5549905" y="3087790"/>
            <a:ext cx="654182" cy="491190"/>
          </a:xfrm>
          <a:prstGeom prst="roundRect">
            <a:avLst/>
          </a:prstGeom>
          <a:solidFill>
            <a:srgbClr val="FFE0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900">
                <a:solidFill>
                  <a:prstClr val="black"/>
                </a:solidFill>
              </a:rPr>
              <a:t>Internal releases</a:t>
            </a:r>
          </a:p>
        </p:txBody>
      </p:sp>
      <p:sp>
        <p:nvSpPr>
          <p:cNvPr id="161" name="Freeform 160"/>
          <p:cNvSpPr/>
          <p:nvPr/>
        </p:nvSpPr>
        <p:spPr>
          <a:xfrm>
            <a:off x="5695182" y="3590677"/>
            <a:ext cx="374399" cy="272405"/>
          </a:xfrm>
          <a:custGeom>
            <a:avLst/>
            <a:gdLst>
              <a:gd name="connsiteX0" fmla="*/ 333167 w 374399"/>
              <a:gd name="connsiteY0" fmla="*/ 0 h 272405"/>
              <a:gd name="connsiteX1" fmla="*/ 350100 w 374399"/>
              <a:gd name="connsiteY1" fmla="*/ 237067 h 272405"/>
              <a:gd name="connsiteX2" fmla="*/ 45300 w 374399"/>
              <a:gd name="connsiteY2" fmla="*/ 249767 h 272405"/>
              <a:gd name="connsiteX3" fmla="*/ 7200 w 374399"/>
              <a:gd name="connsiteY3" fmla="*/ 29633 h 27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399" h="272405">
                <a:moveTo>
                  <a:pt x="333167" y="0"/>
                </a:moveTo>
                <a:cubicBezTo>
                  <a:pt x="365622" y="97719"/>
                  <a:pt x="398078" y="195439"/>
                  <a:pt x="350100" y="237067"/>
                </a:cubicBezTo>
                <a:cubicBezTo>
                  <a:pt x="302122" y="278695"/>
                  <a:pt x="102450" y="284339"/>
                  <a:pt x="45300" y="249767"/>
                </a:cubicBezTo>
                <a:cubicBezTo>
                  <a:pt x="-11850" y="215195"/>
                  <a:pt x="-2325" y="122414"/>
                  <a:pt x="7200" y="29633"/>
                </a:cubicBezTo>
              </a:path>
            </a:pathLst>
          </a:custGeom>
          <a:ln>
            <a:solidFill>
              <a:srgbClr val="40404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62" name="Cube 161"/>
          <p:cNvSpPr/>
          <p:nvPr/>
        </p:nvSpPr>
        <p:spPr>
          <a:xfrm>
            <a:off x="6088808" y="3605801"/>
            <a:ext cx="115279" cy="119038"/>
          </a:xfrm>
          <a:prstGeom prst="cube">
            <a:avLst/>
          </a:prstGeom>
          <a:solidFill>
            <a:srgbClr val="CCFFCC"/>
          </a:solidFill>
          <a:ln w="31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68" name="Group 167"/>
          <p:cNvGrpSpPr/>
          <p:nvPr/>
        </p:nvGrpSpPr>
        <p:grpSpPr>
          <a:xfrm>
            <a:off x="3103771" y="2489657"/>
            <a:ext cx="688428" cy="533284"/>
            <a:chOff x="2598040" y="3150103"/>
            <a:chExt cx="688428" cy="533284"/>
          </a:xfrm>
        </p:grpSpPr>
        <p:sp>
          <p:nvSpPr>
            <p:cNvPr id="165" name="Vertical Scroll 164"/>
            <p:cNvSpPr/>
            <p:nvPr/>
          </p:nvSpPr>
          <p:spPr>
            <a:xfrm>
              <a:off x="2598040" y="3150103"/>
              <a:ext cx="593776" cy="524819"/>
            </a:xfrm>
            <a:prstGeom prst="verticalScroll">
              <a:avLst/>
            </a:prstGeom>
            <a:solidFill>
              <a:srgbClr val="D9D9D9"/>
            </a:solidFill>
            <a:ln w="31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900">
                <a:solidFill>
                  <a:prstClr val="black"/>
                </a:solidFill>
              </a:endParaRP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2608200" y="3188201"/>
              <a:ext cx="67826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800" b="1">
                  <a:solidFill>
                    <a:prstClr val="black"/>
                  </a:solidFill>
                </a:rPr>
                <a:t>Prod Def</a:t>
              </a: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2617893" y="3344833"/>
              <a:ext cx="6184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800">
                  <a:solidFill>
                    <a:prstClr val="black"/>
                  </a:solidFill>
                </a:rPr>
                <a:t>Narrative</a:t>
              </a:r>
            </a:p>
            <a:p>
              <a:pPr defTabSz="457200"/>
              <a:r>
                <a:rPr lang="en-US" sz="800">
                  <a:solidFill>
                    <a:prstClr val="black"/>
                  </a:solidFill>
                </a:rPr>
                <a:t>Metrics</a:t>
              </a:r>
            </a:p>
          </p:txBody>
        </p:sp>
      </p:grpSp>
      <p:sp>
        <p:nvSpPr>
          <p:cNvPr id="169" name="Cube 168"/>
          <p:cNvSpPr/>
          <p:nvPr/>
        </p:nvSpPr>
        <p:spPr>
          <a:xfrm>
            <a:off x="5754615" y="3897033"/>
            <a:ext cx="135688" cy="128635"/>
          </a:xfrm>
          <a:prstGeom prst="cube">
            <a:avLst/>
          </a:prstGeom>
          <a:solidFill>
            <a:srgbClr val="CCFFCC"/>
          </a:solidFill>
          <a:ln w="31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0" name="Cube 169"/>
          <p:cNvSpPr/>
          <p:nvPr/>
        </p:nvSpPr>
        <p:spPr>
          <a:xfrm>
            <a:off x="5410465" y="3702955"/>
            <a:ext cx="197161" cy="187445"/>
          </a:xfrm>
          <a:prstGeom prst="cube">
            <a:avLst/>
          </a:prstGeom>
          <a:solidFill>
            <a:srgbClr val="CCFFCC"/>
          </a:solidFill>
          <a:ln w="31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2" name="Rounded Rectangle 171"/>
          <p:cNvSpPr/>
          <p:nvPr/>
        </p:nvSpPr>
        <p:spPr>
          <a:xfrm>
            <a:off x="6818767" y="3088495"/>
            <a:ext cx="627819" cy="491190"/>
          </a:xfrm>
          <a:prstGeom prst="roundRect">
            <a:avLst/>
          </a:prstGeom>
          <a:solidFill>
            <a:srgbClr val="FFE0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900">
                <a:solidFill>
                  <a:prstClr val="black"/>
                </a:solidFill>
              </a:rPr>
              <a:t>MVP good enough for real users?</a:t>
            </a:r>
          </a:p>
        </p:txBody>
      </p:sp>
      <p:cxnSp>
        <p:nvCxnSpPr>
          <p:cNvPr id="173" name="Straight Arrow Connector 172"/>
          <p:cNvCxnSpPr>
            <a:stCxn id="159" idx="3"/>
            <a:endCxn id="172" idx="1"/>
          </p:cNvCxnSpPr>
          <p:nvPr/>
        </p:nvCxnSpPr>
        <p:spPr>
          <a:xfrm>
            <a:off x="6204087" y="3333385"/>
            <a:ext cx="614680" cy="705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8" name="Cube 177"/>
          <p:cNvSpPr/>
          <p:nvPr/>
        </p:nvSpPr>
        <p:spPr>
          <a:xfrm>
            <a:off x="6352965" y="3002750"/>
            <a:ext cx="255421" cy="263159"/>
          </a:xfrm>
          <a:prstGeom prst="cube">
            <a:avLst/>
          </a:prstGeom>
          <a:solidFill>
            <a:srgbClr val="CCFFCC"/>
          </a:solidFill>
          <a:ln w="31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82" name="Group 181"/>
          <p:cNvGrpSpPr/>
          <p:nvPr/>
        </p:nvGrpSpPr>
        <p:grpSpPr>
          <a:xfrm>
            <a:off x="6657888" y="2636279"/>
            <a:ext cx="494913" cy="442983"/>
            <a:chOff x="849087" y="689131"/>
            <a:chExt cx="494913" cy="442983"/>
          </a:xfrm>
        </p:grpSpPr>
        <p:pic>
          <p:nvPicPr>
            <p:cNvPr id="183" name="Picture 3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9087" y="896136"/>
              <a:ext cx="164971" cy="2287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84" name="Picture 3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14058" y="903393"/>
              <a:ext cx="164971" cy="2287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85" name="Picture 3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79029" y="903393"/>
              <a:ext cx="164971" cy="2287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86" name="TextBox 185"/>
            <p:cNvSpPr txBox="1"/>
            <p:nvPr/>
          </p:nvSpPr>
          <p:spPr>
            <a:xfrm>
              <a:off x="849087" y="689131"/>
              <a:ext cx="46852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900">
                  <a:solidFill>
                    <a:srgbClr val="A50000"/>
                  </a:solidFill>
                </a:rPr>
                <a:t>Mgmt</a:t>
              </a:r>
            </a:p>
          </p:txBody>
        </p:sp>
      </p:grpSp>
      <p:sp>
        <p:nvSpPr>
          <p:cNvPr id="188" name="TextBox 187"/>
          <p:cNvSpPr txBox="1"/>
          <p:nvPr/>
        </p:nvSpPr>
        <p:spPr>
          <a:xfrm rot="2557866">
            <a:off x="7415839" y="3270473"/>
            <a:ext cx="3810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900" dirty="0">
                <a:solidFill>
                  <a:prstClr val="black"/>
                </a:solidFill>
              </a:rPr>
              <a:t>Yes!</a:t>
            </a:r>
          </a:p>
        </p:txBody>
      </p:sp>
      <p:cxnSp>
        <p:nvCxnSpPr>
          <p:cNvPr id="194" name="Straight Arrow Connector 193"/>
          <p:cNvCxnSpPr/>
          <p:nvPr/>
        </p:nvCxnSpPr>
        <p:spPr>
          <a:xfrm flipH="1">
            <a:off x="6098643" y="3590677"/>
            <a:ext cx="796596" cy="237067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7" name="TextBox 196"/>
          <p:cNvSpPr txBox="1"/>
          <p:nvPr/>
        </p:nvSpPr>
        <p:spPr>
          <a:xfrm rot="20589514">
            <a:off x="6382965" y="3611461"/>
            <a:ext cx="5331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900">
                <a:solidFill>
                  <a:prstClr val="black"/>
                </a:solidFill>
              </a:rPr>
              <a:t>Not yet</a:t>
            </a:r>
          </a:p>
        </p:txBody>
      </p:sp>
      <p:sp>
        <p:nvSpPr>
          <p:cNvPr id="198" name="Rounded Rectangle 197"/>
          <p:cNvSpPr/>
          <p:nvPr/>
        </p:nvSpPr>
        <p:spPr>
          <a:xfrm>
            <a:off x="6848970" y="5184079"/>
            <a:ext cx="654182" cy="491190"/>
          </a:xfrm>
          <a:prstGeom prst="roundRect">
            <a:avLst/>
          </a:prstGeom>
          <a:solidFill>
            <a:srgbClr val="B5E2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900">
                <a:solidFill>
                  <a:prstClr val="black"/>
                </a:solidFill>
              </a:rPr>
              <a:t>Release MVP to few % of users</a:t>
            </a:r>
          </a:p>
        </p:txBody>
      </p:sp>
      <p:sp>
        <p:nvSpPr>
          <p:cNvPr id="199" name="Freeform 198"/>
          <p:cNvSpPr/>
          <p:nvPr/>
        </p:nvSpPr>
        <p:spPr>
          <a:xfrm>
            <a:off x="7444046" y="3397935"/>
            <a:ext cx="369323" cy="1925374"/>
          </a:xfrm>
          <a:custGeom>
            <a:avLst/>
            <a:gdLst>
              <a:gd name="connsiteX0" fmla="*/ 0 w 479425"/>
              <a:gd name="connsiteY0" fmla="*/ 0 h 1981200"/>
              <a:gd name="connsiteX1" fmla="*/ 426720 w 479425"/>
              <a:gd name="connsiteY1" fmla="*/ 665480 h 1981200"/>
              <a:gd name="connsiteX2" fmla="*/ 431800 w 479425"/>
              <a:gd name="connsiteY2" fmla="*/ 1651000 h 1981200"/>
              <a:gd name="connsiteX3" fmla="*/ 55880 w 479425"/>
              <a:gd name="connsiteY3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9425" h="1981200">
                <a:moveTo>
                  <a:pt x="0" y="0"/>
                </a:moveTo>
                <a:cubicBezTo>
                  <a:pt x="177376" y="195156"/>
                  <a:pt x="354753" y="390313"/>
                  <a:pt x="426720" y="665480"/>
                </a:cubicBezTo>
                <a:cubicBezTo>
                  <a:pt x="498687" y="940647"/>
                  <a:pt x="493607" y="1431713"/>
                  <a:pt x="431800" y="1651000"/>
                </a:cubicBezTo>
                <a:cubicBezTo>
                  <a:pt x="369993" y="1870287"/>
                  <a:pt x="55880" y="1981200"/>
                  <a:pt x="55880" y="1981200"/>
                </a:cubicBezTo>
              </a:path>
            </a:pathLst>
          </a:custGeom>
          <a:ln>
            <a:solidFill>
              <a:srgbClr val="40404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00" name="Rounded Rectangle 199"/>
          <p:cNvSpPr/>
          <p:nvPr/>
        </p:nvSpPr>
        <p:spPr>
          <a:xfrm>
            <a:off x="5070029" y="5184079"/>
            <a:ext cx="654182" cy="491190"/>
          </a:xfrm>
          <a:prstGeom prst="roundRect">
            <a:avLst/>
          </a:prstGeom>
          <a:solidFill>
            <a:srgbClr val="B5E2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900">
                <a:solidFill>
                  <a:prstClr val="black"/>
                </a:solidFill>
              </a:rPr>
              <a:t>Measure, learn, adapt</a:t>
            </a:r>
          </a:p>
        </p:txBody>
      </p:sp>
      <p:sp>
        <p:nvSpPr>
          <p:cNvPr id="201" name="Rounded Rectangle 200"/>
          <p:cNvSpPr/>
          <p:nvPr/>
        </p:nvSpPr>
        <p:spPr>
          <a:xfrm>
            <a:off x="5986436" y="5184079"/>
            <a:ext cx="654182" cy="491190"/>
          </a:xfrm>
          <a:prstGeom prst="roundRect">
            <a:avLst/>
          </a:prstGeom>
          <a:solidFill>
            <a:srgbClr val="B5E2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900">
                <a:solidFill>
                  <a:prstClr val="black"/>
                </a:solidFill>
              </a:rPr>
              <a:t>A/B test</a:t>
            </a:r>
          </a:p>
        </p:txBody>
      </p:sp>
      <p:sp>
        <p:nvSpPr>
          <p:cNvPr id="202" name="Rounded Rectangle 201"/>
          <p:cNvSpPr/>
          <p:nvPr/>
        </p:nvSpPr>
        <p:spPr>
          <a:xfrm>
            <a:off x="4137192" y="5184079"/>
            <a:ext cx="654182" cy="491190"/>
          </a:xfrm>
          <a:prstGeom prst="roundRect">
            <a:avLst/>
          </a:prstGeom>
          <a:solidFill>
            <a:srgbClr val="B5E2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900">
                <a:solidFill>
                  <a:prstClr val="black"/>
                </a:solidFill>
              </a:rPr>
              <a:t>Good enough for full rollout?</a:t>
            </a:r>
          </a:p>
        </p:txBody>
      </p:sp>
      <p:grpSp>
        <p:nvGrpSpPr>
          <p:cNvPr id="203" name="Group 202"/>
          <p:cNvGrpSpPr/>
          <p:nvPr/>
        </p:nvGrpSpPr>
        <p:grpSpPr>
          <a:xfrm>
            <a:off x="4220751" y="4732984"/>
            <a:ext cx="494913" cy="442983"/>
            <a:chOff x="849087" y="689131"/>
            <a:chExt cx="494913" cy="442983"/>
          </a:xfrm>
        </p:grpSpPr>
        <p:pic>
          <p:nvPicPr>
            <p:cNvPr id="204" name="Picture 3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9087" y="896136"/>
              <a:ext cx="164971" cy="2287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205" name="Picture 3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14058" y="903393"/>
              <a:ext cx="164971" cy="2287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206" name="Picture 3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79029" y="903393"/>
              <a:ext cx="164971" cy="2287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207" name="TextBox 206"/>
            <p:cNvSpPr txBox="1"/>
            <p:nvPr/>
          </p:nvSpPr>
          <p:spPr>
            <a:xfrm>
              <a:off x="849087" y="689131"/>
              <a:ext cx="4411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800">
                  <a:solidFill>
                    <a:srgbClr val="A50000"/>
                  </a:solidFill>
                </a:rPr>
                <a:t>Mgmt</a:t>
              </a:r>
            </a:p>
          </p:txBody>
        </p:sp>
      </p:grpSp>
      <p:sp>
        <p:nvSpPr>
          <p:cNvPr id="208" name="TextBox 207"/>
          <p:cNvSpPr txBox="1"/>
          <p:nvPr/>
        </p:nvSpPr>
        <p:spPr>
          <a:xfrm>
            <a:off x="5534326" y="2452045"/>
            <a:ext cx="4426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800">
                <a:solidFill>
                  <a:prstClr val="black"/>
                </a:solidFill>
              </a:rPr>
              <a:t>Squad</a:t>
            </a:r>
          </a:p>
        </p:txBody>
      </p:sp>
      <p:grpSp>
        <p:nvGrpSpPr>
          <p:cNvPr id="211" name="Group 210"/>
          <p:cNvGrpSpPr/>
          <p:nvPr/>
        </p:nvGrpSpPr>
        <p:grpSpPr>
          <a:xfrm>
            <a:off x="4958000" y="4684944"/>
            <a:ext cx="732724" cy="467322"/>
            <a:chOff x="5435243" y="739205"/>
            <a:chExt cx="732724" cy="467322"/>
          </a:xfrm>
        </p:grpSpPr>
        <p:sp>
          <p:nvSpPr>
            <p:cNvPr id="212" name="Oval 211"/>
            <p:cNvSpPr/>
            <p:nvPr/>
          </p:nvSpPr>
          <p:spPr>
            <a:xfrm>
              <a:off x="5435243" y="763544"/>
              <a:ext cx="732724" cy="44298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13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82096" y="763544"/>
              <a:ext cx="185175" cy="254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4" name="Picture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89509" y="885757"/>
              <a:ext cx="185175" cy="254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5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67271" y="739205"/>
              <a:ext cx="185175" cy="254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6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19671" y="763544"/>
              <a:ext cx="185175" cy="254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7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837322" y="915944"/>
              <a:ext cx="185175" cy="254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8" name="Picture 21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74684" y="914410"/>
              <a:ext cx="185175" cy="254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20" name="TextBox 219"/>
          <p:cNvSpPr txBox="1"/>
          <p:nvPr/>
        </p:nvSpPr>
        <p:spPr>
          <a:xfrm>
            <a:off x="5509648" y="4601561"/>
            <a:ext cx="4426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800">
                <a:solidFill>
                  <a:prstClr val="black"/>
                </a:solidFill>
              </a:rPr>
              <a:t>Squad</a:t>
            </a:r>
          </a:p>
        </p:txBody>
      </p:sp>
      <p:cxnSp>
        <p:nvCxnSpPr>
          <p:cNvPr id="221" name="Straight Arrow Connector 220"/>
          <p:cNvCxnSpPr>
            <a:stCxn id="200" idx="1"/>
            <a:endCxn id="202" idx="3"/>
          </p:cNvCxnSpPr>
          <p:nvPr/>
        </p:nvCxnSpPr>
        <p:spPr>
          <a:xfrm flipH="1">
            <a:off x="4791374" y="5429674"/>
            <a:ext cx="278655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>
            <a:stCxn id="201" idx="1"/>
            <a:endCxn id="200" idx="3"/>
          </p:cNvCxnSpPr>
          <p:nvPr/>
        </p:nvCxnSpPr>
        <p:spPr>
          <a:xfrm flipH="1">
            <a:off x="5724211" y="5429674"/>
            <a:ext cx="262225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>
            <a:stCxn id="198" idx="1"/>
            <a:endCxn id="201" idx="3"/>
          </p:cNvCxnSpPr>
          <p:nvPr/>
        </p:nvCxnSpPr>
        <p:spPr>
          <a:xfrm flipH="1">
            <a:off x="6640618" y="5429674"/>
            <a:ext cx="208352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3" name="Freeform 232"/>
          <p:cNvSpPr/>
          <p:nvPr/>
        </p:nvSpPr>
        <p:spPr>
          <a:xfrm>
            <a:off x="5392785" y="5681919"/>
            <a:ext cx="949960" cy="224777"/>
          </a:xfrm>
          <a:custGeom>
            <a:avLst/>
            <a:gdLst>
              <a:gd name="connsiteX0" fmla="*/ 0 w 949960"/>
              <a:gd name="connsiteY0" fmla="*/ 0 h 224777"/>
              <a:gd name="connsiteX1" fmla="*/ 177800 w 949960"/>
              <a:gd name="connsiteY1" fmla="*/ 187960 h 224777"/>
              <a:gd name="connsiteX2" fmla="*/ 777240 w 949960"/>
              <a:gd name="connsiteY2" fmla="*/ 208280 h 224777"/>
              <a:gd name="connsiteX3" fmla="*/ 949960 w 949960"/>
              <a:gd name="connsiteY3" fmla="*/ 0 h 22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9960" h="224777">
                <a:moveTo>
                  <a:pt x="0" y="0"/>
                </a:moveTo>
                <a:cubicBezTo>
                  <a:pt x="24130" y="76623"/>
                  <a:pt x="48260" y="153247"/>
                  <a:pt x="177800" y="187960"/>
                </a:cubicBezTo>
                <a:cubicBezTo>
                  <a:pt x="307340" y="222673"/>
                  <a:pt x="648547" y="239607"/>
                  <a:pt x="777240" y="208280"/>
                </a:cubicBezTo>
                <a:cubicBezTo>
                  <a:pt x="905933" y="176953"/>
                  <a:pt x="949960" y="0"/>
                  <a:pt x="949960" y="0"/>
                </a:cubicBezTo>
              </a:path>
            </a:pathLst>
          </a:custGeom>
          <a:ln>
            <a:solidFill>
              <a:srgbClr val="40404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234" name="Straight Arrow Connector 233"/>
          <p:cNvCxnSpPr>
            <a:endCxn id="235" idx="3"/>
          </p:cNvCxnSpPr>
          <p:nvPr/>
        </p:nvCxnSpPr>
        <p:spPr>
          <a:xfrm flipH="1" flipV="1">
            <a:off x="3764524" y="5421562"/>
            <a:ext cx="372669" cy="8112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" name="Rounded Rectangle 234"/>
          <p:cNvSpPr/>
          <p:nvPr/>
        </p:nvSpPr>
        <p:spPr>
          <a:xfrm>
            <a:off x="3202832" y="5175967"/>
            <a:ext cx="561692" cy="491190"/>
          </a:xfrm>
          <a:prstGeom prst="roundRect">
            <a:avLst/>
          </a:prstGeom>
          <a:solidFill>
            <a:srgbClr val="B5E2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900">
                <a:solidFill>
                  <a:prstClr val="black"/>
                </a:solidFill>
              </a:rPr>
              <a:t>Release to 100% of users</a:t>
            </a:r>
          </a:p>
        </p:txBody>
      </p:sp>
      <p:sp>
        <p:nvSpPr>
          <p:cNvPr id="238" name="Freeform 237"/>
          <p:cNvSpPr/>
          <p:nvPr/>
        </p:nvSpPr>
        <p:spPr>
          <a:xfrm>
            <a:off x="4483465" y="5676839"/>
            <a:ext cx="1122680" cy="319113"/>
          </a:xfrm>
          <a:custGeom>
            <a:avLst/>
            <a:gdLst>
              <a:gd name="connsiteX0" fmla="*/ 0 w 1122680"/>
              <a:gd name="connsiteY0" fmla="*/ 0 h 319113"/>
              <a:gd name="connsiteX1" fmla="*/ 513080 w 1122680"/>
              <a:gd name="connsiteY1" fmla="*/ 309880 h 319113"/>
              <a:gd name="connsiteX2" fmla="*/ 1122680 w 1122680"/>
              <a:gd name="connsiteY2" fmla="*/ 243840 h 31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2680" h="319113">
                <a:moveTo>
                  <a:pt x="0" y="0"/>
                </a:moveTo>
                <a:cubicBezTo>
                  <a:pt x="162983" y="134620"/>
                  <a:pt x="325967" y="269240"/>
                  <a:pt x="513080" y="309880"/>
                </a:cubicBezTo>
                <a:cubicBezTo>
                  <a:pt x="700193" y="350520"/>
                  <a:pt x="1122680" y="243840"/>
                  <a:pt x="1122680" y="243840"/>
                </a:cubicBezTo>
              </a:path>
            </a:pathLst>
          </a:custGeom>
          <a:ln>
            <a:solidFill>
              <a:srgbClr val="40404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 rot="1427206">
            <a:off x="4594397" y="5710497"/>
            <a:ext cx="5331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900">
                <a:solidFill>
                  <a:prstClr val="black"/>
                </a:solidFill>
              </a:rPr>
              <a:t>Not yet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3808643" y="5198842"/>
            <a:ext cx="3810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900">
                <a:solidFill>
                  <a:prstClr val="black"/>
                </a:solidFill>
              </a:rPr>
              <a:t>Yes!</a:t>
            </a:r>
          </a:p>
        </p:txBody>
      </p:sp>
      <p:pic>
        <p:nvPicPr>
          <p:cNvPr id="241" name="Picture 2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8087" y="6030913"/>
            <a:ext cx="271921" cy="359772"/>
          </a:xfrm>
          <a:prstGeom prst="rect">
            <a:avLst/>
          </a:prstGeom>
        </p:spPr>
      </p:pic>
      <p:cxnSp>
        <p:nvCxnSpPr>
          <p:cNvPr id="242" name="Straight Arrow Connector 241"/>
          <p:cNvCxnSpPr/>
          <p:nvPr/>
        </p:nvCxnSpPr>
        <p:spPr>
          <a:xfrm>
            <a:off x="4258087" y="5689250"/>
            <a:ext cx="84621" cy="368589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3" name="TextBox 242"/>
          <p:cNvSpPr txBox="1"/>
          <p:nvPr/>
        </p:nvSpPr>
        <p:spPr>
          <a:xfrm rot="4131564">
            <a:off x="4174783" y="5754693"/>
            <a:ext cx="4667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900">
                <a:solidFill>
                  <a:prstClr val="black"/>
                </a:solidFill>
              </a:rPr>
              <a:t>Never</a:t>
            </a:r>
          </a:p>
        </p:txBody>
      </p:sp>
      <p:cxnSp>
        <p:nvCxnSpPr>
          <p:cNvPr id="246" name="Straight Arrow Connector 245"/>
          <p:cNvCxnSpPr>
            <a:stCxn id="235" idx="1"/>
            <a:endCxn id="249" idx="3"/>
          </p:cNvCxnSpPr>
          <p:nvPr/>
        </p:nvCxnSpPr>
        <p:spPr>
          <a:xfrm flipH="1">
            <a:off x="2893725" y="5421562"/>
            <a:ext cx="309107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9" name="Rounded Rectangle 248"/>
          <p:cNvSpPr/>
          <p:nvPr/>
        </p:nvSpPr>
        <p:spPr>
          <a:xfrm>
            <a:off x="1788046" y="5175967"/>
            <a:ext cx="1105679" cy="491190"/>
          </a:xfrm>
          <a:prstGeom prst="roundRect">
            <a:avLst/>
          </a:prstGeom>
          <a:solidFill>
            <a:srgbClr val="8EB4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900">
                <a:solidFill>
                  <a:prstClr val="black"/>
                </a:solidFill>
              </a:rPr>
              <a:t>Continuously tweak,</a:t>
            </a:r>
          </a:p>
          <a:p>
            <a:pPr algn="ctr" defTabSz="457200"/>
            <a:r>
              <a:rPr lang="en-US" sz="900">
                <a:solidFill>
                  <a:prstClr val="black"/>
                </a:solidFill>
              </a:rPr>
              <a:t>A/B test,</a:t>
            </a:r>
          </a:p>
          <a:p>
            <a:pPr algn="ctr" defTabSz="457200"/>
            <a:r>
              <a:rPr lang="en-US" sz="900">
                <a:solidFill>
                  <a:prstClr val="black"/>
                </a:solidFill>
              </a:rPr>
              <a:t>measure</a:t>
            </a:r>
          </a:p>
        </p:txBody>
      </p:sp>
      <p:sp>
        <p:nvSpPr>
          <p:cNvPr id="250" name="Freeform 249"/>
          <p:cNvSpPr/>
          <p:nvPr/>
        </p:nvSpPr>
        <p:spPr>
          <a:xfrm>
            <a:off x="1477315" y="4934909"/>
            <a:ext cx="588493" cy="491710"/>
          </a:xfrm>
          <a:custGeom>
            <a:avLst/>
            <a:gdLst>
              <a:gd name="connsiteX0" fmla="*/ 273533 w 588493"/>
              <a:gd name="connsiteY0" fmla="*/ 491710 h 491710"/>
              <a:gd name="connsiteX1" fmla="*/ 4293 w 588493"/>
              <a:gd name="connsiteY1" fmla="*/ 369790 h 491710"/>
              <a:gd name="connsiteX2" fmla="*/ 136373 w 588493"/>
              <a:gd name="connsiteY2" fmla="*/ 19270 h 491710"/>
              <a:gd name="connsiteX3" fmla="*/ 502133 w 588493"/>
              <a:gd name="connsiteY3" fmla="*/ 64990 h 491710"/>
              <a:gd name="connsiteX4" fmla="*/ 588493 w 588493"/>
              <a:gd name="connsiteY4" fmla="*/ 227550 h 49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493" h="491710">
                <a:moveTo>
                  <a:pt x="273533" y="491710"/>
                </a:moveTo>
                <a:cubicBezTo>
                  <a:pt x="150343" y="470120"/>
                  <a:pt x="27153" y="448530"/>
                  <a:pt x="4293" y="369790"/>
                </a:cubicBezTo>
                <a:cubicBezTo>
                  <a:pt x="-18567" y="291050"/>
                  <a:pt x="53400" y="70070"/>
                  <a:pt x="136373" y="19270"/>
                </a:cubicBezTo>
                <a:cubicBezTo>
                  <a:pt x="219346" y="-31530"/>
                  <a:pt x="426780" y="30277"/>
                  <a:pt x="502133" y="64990"/>
                </a:cubicBezTo>
                <a:cubicBezTo>
                  <a:pt x="577486" y="99703"/>
                  <a:pt x="582989" y="163626"/>
                  <a:pt x="588493" y="227550"/>
                </a:cubicBezTo>
              </a:path>
            </a:pathLst>
          </a:custGeom>
          <a:ln>
            <a:solidFill>
              <a:srgbClr val="40404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6269832" y="3040042"/>
            <a:ext cx="3642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700">
                <a:solidFill>
                  <a:prstClr val="black"/>
                </a:solidFill>
              </a:rPr>
              <a:t>MVP</a:t>
            </a:r>
          </a:p>
        </p:txBody>
      </p:sp>
      <p:grpSp>
        <p:nvGrpSpPr>
          <p:cNvPr id="254" name="Group 253"/>
          <p:cNvGrpSpPr/>
          <p:nvPr/>
        </p:nvGrpSpPr>
        <p:grpSpPr>
          <a:xfrm>
            <a:off x="7408486" y="4784245"/>
            <a:ext cx="364202" cy="263159"/>
            <a:chOff x="7681336" y="2721406"/>
            <a:chExt cx="364202" cy="263159"/>
          </a:xfrm>
        </p:grpSpPr>
        <p:sp>
          <p:nvSpPr>
            <p:cNvPr id="252" name="Cube 251"/>
            <p:cNvSpPr/>
            <p:nvPr/>
          </p:nvSpPr>
          <p:spPr>
            <a:xfrm>
              <a:off x="7764469" y="2721406"/>
              <a:ext cx="255421" cy="263159"/>
            </a:xfrm>
            <a:prstGeom prst="cube">
              <a:avLst/>
            </a:prstGeom>
            <a:solidFill>
              <a:srgbClr val="CCFFCC"/>
            </a:solidFill>
            <a:ln w="31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3" name="TextBox 252"/>
            <p:cNvSpPr txBox="1"/>
            <p:nvPr/>
          </p:nvSpPr>
          <p:spPr>
            <a:xfrm>
              <a:off x="7681336" y="2758698"/>
              <a:ext cx="36420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700" dirty="0">
                  <a:solidFill>
                    <a:prstClr val="black"/>
                  </a:solidFill>
                </a:rPr>
                <a:t>MVP</a:t>
              </a:r>
            </a:p>
          </p:txBody>
        </p:sp>
      </p:grpSp>
      <p:sp>
        <p:nvSpPr>
          <p:cNvPr id="260" name="Cube 259"/>
          <p:cNvSpPr/>
          <p:nvPr/>
        </p:nvSpPr>
        <p:spPr>
          <a:xfrm>
            <a:off x="5620088" y="5931170"/>
            <a:ext cx="208245" cy="214554"/>
          </a:xfrm>
          <a:prstGeom prst="cube">
            <a:avLst/>
          </a:prstGeom>
          <a:solidFill>
            <a:srgbClr val="CCFFCC"/>
          </a:solidFill>
          <a:ln w="31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62" name="Cube 261"/>
          <p:cNvSpPr/>
          <p:nvPr/>
        </p:nvSpPr>
        <p:spPr>
          <a:xfrm>
            <a:off x="5897600" y="5971810"/>
            <a:ext cx="125106" cy="214554"/>
          </a:xfrm>
          <a:prstGeom prst="cube">
            <a:avLst/>
          </a:prstGeom>
          <a:solidFill>
            <a:srgbClr val="CCFFCC"/>
          </a:solidFill>
          <a:ln w="31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63" name="Cube 262"/>
          <p:cNvSpPr/>
          <p:nvPr/>
        </p:nvSpPr>
        <p:spPr>
          <a:xfrm>
            <a:off x="6092082" y="5926089"/>
            <a:ext cx="204577" cy="104824"/>
          </a:xfrm>
          <a:prstGeom prst="cube">
            <a:avLst/>
          </a:prstGeom>
          <a:solidFill>
            <a:srgbClr val="CCFFCC"/>
          </a:solidFill>
          <a:ln w="31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71" name="Group 270"/>
          <p:cNvGrpSpPr/>
          <p:nvPr/>
        </p:nvGrpSpPr>
        <p:grpSpPr>
          <a:xfrm>
            <a:off x="2066626" y="4638994"/>
            <a:ext cx="732724" cy="467322"/>
            <a:chOff x="5435243" y="739205"/>
            <a:chExt cx="732724" cy="467322"/>
          </a:xfrm>
        </p:grpSpPr>
        <p:sp>
          <p:nvSpPr>
            <p:cNvPr id="272" name="Oval 271"/>
            <p:cNvSpPr/>
            <p:nvPr/>
          </p:nvSpPr>
          <p:spPr>
            <a:xfrm>
              <a:off x="5435243" y="763544"/>
              <a:ext cx="732724" cy="44298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73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82096" y="763544"/>
              <a:ext cx="185175" cy="254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4" name="Picture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89509" y="885757"/>
              <a:ext cx="185175" cy="254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5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67271" y="739205"/>
              <a:ext cx="185175" cy="254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6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19671" y="763544"/>
              <a:ext cx="185175" cy="254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7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837322" y="915944"/>
              <a:ext cx="185175" cy="254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8" name="Picture 27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74684" y="914410"/>
              <a:ext cx="185175" cy="254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70" name="Cube 269"/>
          <p:cNvSpPr/>
          <p:nvPr/>
        </p:nvSpPr>
        <p:spPr>
          <a:xfrm>
            <a:off x="1689456" y="4619929"/>
            <a:ext cx="310731" cy="287328"/>
          </a:xfrm>
          <a:prstGeom prst="cube">
            <a:avLst/>
          </a:prstGeom>
          <a:solidFill>
            <a:srgbClr val="CCFFCC"/>
          </a:solidFill>
          <a:ln w="31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83" name="Group 282"/>
          <p:cNvGrpSpPr/>
          <p:nvPr/>
        </p:nvGrpSpPr>
        <p:grpSpPr>
          <a:xfrm>
            <a:off x="3801898" y="5494388"/>
            <a:ext cx="279420" cy="281515"/>
            <a:chOff x="3585595" y="3125165"/>
            <a:chExt cx="279420" cy="281515"/>
          </a:xfrm>
        </p:grpSpPr>
        <p:sp>
          <p:nvSpPr>
            <p:cNvPr id="264" name="Cube 263"/>
            <p:cNvSpPr/>
            <p:nvPr/>
          </p:nvSpPr>
          <p:spPr>
            <a:xfrm>
              <a:off x="3585595" y="3125165"/>
              <a:ext cx="279420" cy="281515"/>
            </a:xfrm>
            <a:prstGeom prst="cube">
              <a:avLst/>
            </a:prstGeom>
            <a:solidFill>
              <a:srgbClr val="CCFFCC"/>
            </a:solidFill>
            <a:ln w="31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9" name="5-Point Star 278"/>
            <p:cNvSpPr/>
            <p:nvPr/>
          </p:nvSpPr>
          <p:spPr>
            <a:xfrm>
              <a:off x="3641743" y="3225800"/>
              <a:ext cx="116705" cy="116705"/>
            </a:xfrm>
            <a:prstGeom prst="star5">
              <a:avLst/>
            </a:prstGeom>
            <a:solidFill>
              <a:srgbClr val="FFFF00"/>
            </a:solidFill>
            <a:ln w="31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>
                  <a:solidFill>
                    <a:prstClr val="white"/>
                  </a:solidFill>
                </a:rPr>
                <a:t>&lt;</a:t>
              </a:r>
            </a:p>
          </p:txBody>
        </p:sp>
      </p:grpSp>
      <p:sp>
        <p:nvSpPr>
          <p:cNvPr id="280" name="5-Point Star 279"/>
          <p:cNvSpPr/>
          <p:nvPr/>
        </p:nvSpPr>
        <p:spPr>
          <a:xfrm>
            <a:off x="1755323" y="4784245"/>
            <a:ext cx="116705" cy="116705"/>
          </a:xfrm>
          <a:prstGeom prst="star5">
            <a:avLst/>
          </a:prstGeom>
          <a:solidFill>
            <a:srgbClr val="FFFF00"/>
          </a:solidFill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81" name="5-Point Star 280"/>
          <p:cNvSpPr/>
          <p:nvPr/>
        </p:nvSpPr>
        <p:spPr>
          <a:xfrm>
            <a:off x="1696970" y="4703347"/>
            <a:ext cx="116705" cy="116705"/>
          </a:xfrm>
          <a:prstGeom prst="star5">
            <a:avLst/>
          </a:prstGeom>
          <a:solidFill>
            <a:srgbClr val="FFFF00"/>
          </a:solidFill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82" name="5-Point Star 281"/>
          <p:cNvSpPr/>
          <p:nvPr/>
        </p:nvSpPr>
        <p:spPr>
          <a:xfrm>
            <a:off x="1810823" y="4703700"/>
            <a:ext cx="116705" cy="116705"/>
          </a:xfrm>
          <a:prstGeom prst="star5">
            <a:avLst/>
          </a:prstGeom>
          <a:solidFill>
            <a:srgbClr val="FFFF00"/>
          </a:solidFill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09" name="Group 308"/>
          <p:cNvGrpSpPr/>
          <p:nvPr/>
        </p:nvGrpSpPr>
        <p:grpSpPr>
          <a:xfrm>
            <a:off x="3577318" y="4619929"/>
            <a:ext cx="716329" cy="533284"/>
            <a:chOff x="4300853" y="2717530"/>
            <a:chExt cx="716329" cy="533284"/>
          </a:xfrm>
        </p:grpSpPr>
        <p:grpSp>
          <p:nvGrpSpPr>
            <p:cNvPr id="255" name="Group 254"/>
            <p:cNvGrpSpPr/>
            <p:nvPr/>
          </p:nvGrpSpPr>
          <p:grpSpPr>
            <a:xfrm>
              <a:off x="4300853" y="2717530"/>
              <a:ext cx="716329" cy="533284"/>
              <a:chOff x="2598040" y="3150103"/>
              <a:chExt cx="716329" cy="533284"/>
            </a:xfrm>
          </p:grpSpPr>
          <p:sp>
            <p:nvSpPr>
              <p:cNvPr id="256" name="Vertical Scroll 255"/>
              <p:cNvSpPr/>
              <p:nvPr/>
            </p:nvSpPr>
            <p:spPr>
              <a:xfrm>
                <a:off x="2598040" y="3150103"/>
                <a:ext cx="672688" cy="524819"/>
              </a:xfrm>
              <a:prstGeom prst="verticalScroll">
                <a:avLst/>
              </a:prstGeom>
              <a:solidFill>
                <a:srgbClr val="D9D9D9"/>
              </a:solidFill>
              <a:ln w="3175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90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TextBox 256"/>
              <p:cNvSpPr txBox="1"/>
              <p:nvPr/>
            </p:nvSpPr>
            <p:spPr>
              <a:xfrm>
                <a:off x="2652302" y="3188201"/>
                <a:ext cx="66206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800" b="1">
                    <a:solidFill>
                      <a:prstClr val="black"/>
                    </a:solidFill>
                  </a:rPr>
                  <a:t>Prod Def</a:t>
                </a:r>
              </a:p>
            </p:txBody>
          </p:sp>
          <p:sp>
            <p:nvSpPr>
              <p:cNvPr id="258" name="TextBox 257"/>
              <p:cNvSpPr txBox="1"/>
              <p:nvPr/>
            </p:nvSpPr>
            <p:spPr>
              <a:xfrm>
                <a:off x="2690175" y="3344833"/>
                <a:ext cx="61844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800">
                    <a:solidFill>
                      <a:prstClr val="black"/>
                    </a:solidFill>
                  </a:rPr>
                  <a:t>Narrative</a:t>
                </a:r>
              </a:p>
              <a:p>
                <a:pPr defTabSz="457200"/>
                <a:r>
                  <a:rPr lang="en-US" sz="800">
                    <a:solidFill>
                      <a:prstClr val="black"/>
                    </a:solidFill>
                  </a:rPr>
                  <a:t>Metrics</a:t>
                </a:r>
              </a:p>
            </p:txBody>
          </p:sp>
        </p:grpSp>
        <p:sp>
          <p:nvSpPr>
            <p:cNvPr id="298" name="Rectangle 297"/>
            <p:cNvSpPr/>
            <p:nvPr/>
          </p:nvSpPr>
          <p:spPr>
            <a:xfrm>
              <a:off x="4386755" y="2990930"/>
              <a:ext cx="80825" cy="69559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90" name="Picture 28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70880" y="2940199"/>
              <a:ext cx="218772" cy="164079"/>
            </a:xfrm>
            <a:prstGeom prst="rect">
              <a:avLst/>
            </a:prstGeom>
          </p:spPr>
        </p:pic>
        <p:sp>
          <p:nvSpPr>
            <p:cNvPr id="300" name="Rectangle 299"/>
            <p:cNvSpPr/>
            <p:nvPr/>
          </p:nvSpPr>
          <p:spPr>
            <a:xfrm>
              <a:off x="4386755" y="3117930"/>
              <a:ext cx="80825" cy="69559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91" name="Picture 29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59524" y="3068724"/>
              <a:ext cx="218772" cy="164079"/>
            </a:xfrm>
            <a:prstGeom prst="rect">
              <a:avLst/>
            </a:prstGeom>
          </p:spPr>
        </p:pic>
      </p:grpSp>
      <p:grpSp>
        <p:nvGrpSpPr>
          <p:cNvPr id="310" name="Group 309"/>
          <p:cNvGrpSpPr/>
          <p:nvPr/>
        </p:nvGrpSpPr>
        <p:grpSpPr>
          <a:xfrm>
            <a:off x="7140681" y="2414500"/>
            <a:ext cx="710581" cy="533284"/>
            <a:chOff x="4300853" y="2717530"/>
            <a:chExt cx="710581" cy="533284"/>
          </a:xfrm>
        </p:grpSpPr>
        <p:grpSp>
          <p:nvGrpSpPr>
            <p:cNvPr id="311" name="Group 310"/>
            <p:cNvGrpSpPr/>
            <p:nvPr/>
          </p:nvGrpSpPr>
          <p:grpSpPr>
            <a:xfrm>
              <a:off x="4300853" y="2717530"/>
              <a:ext cx="710581" cy="533284"/>
              <a:chOff x="2598040" y="3150103"/>
              <a:chExt cx="710581" cy="533284"/>
            </a:xfrm>
          </p:grpSpPr>
          <p:sp>
            <p:nvSpPr>
              <p:cNvPr id="316" name="Vertical Scroll 315"/>
              <p:cNvSpPr/>
              <p:nvPr/>
            </p:nvSpPr>
            <p:spPr>
              <a:xfrm>
                <a:off x="2598040" y="3150103"/>
                <a:ext cx="672688" cy="524819"/>
              </a:xfrm>
              <a:prstGeom prst="verticalScroll">
                <a:avLst/>
              </a:prstGeom>
              <a:solidFill>
                <a:srgbClr val="D9D9D9"/>
              </a:solidFill>
              <a:ln w="3175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900">
                  <a:solidFill>
                    <a:prstClr val="black"/>
                  </a:solidFill>
                </a:endParaRPr>
              </a:p>
            </p:txBody>
          </p:sp>
          <p:sp>
            <p:nvSpPr>
              <p:cNvPr id="317" name="TextBox 316"/>
              <p:cNvSpPr txBox="1"/>
              <p:nvPr/>
            </p:nvSpPr>
            <p:spPr>
              <a:xfrm>
                <a:off x="2636701" y="3188201"/>
                <a:ext cx="67192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800" b="1">
                    <a:solidFill>
                      <a:prstClr val="black"/>
                    </a:solidFill>
                  </a:rPr>
                  <a:t>Prod Def</a:t>
                </a:r>
              </a:p>
            </p:txBody>
          </p:sp>
          <p:sp>
            <p:nvSpPr>
              <p:cNvPr id="318" name="TextBox 317"/>
              <p:cNvSpPr txBox="1"/>
              <p:nvPr/>
            </p:nvSpPr>
            <p:spPr>
              <a:xfrm>
                <a:off x="2690175" y="3344833"/>
                <a:ext cx="61844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800">
                    <a:solidFill>
                      <a:prstClr val="black"/>
                    </a:solidFill>
                  </a:rPr>
                  <a:t>Narrative</a:t>
                </a:r>
              </a:p>
              <a:p>
                <a:pPr defTabSz="457200"/>
                <a:r>
                  <a:rPr lang="en-US" sz="800">
                    <a:solidFill>
                      <a:prstClr val="black"/>
                    </a:solidFill>
                  </a:rPr>
                  <a:t>Metrics</a:t>
                </a:r>
              </a:p>
            </p:txBody>
          </p:sp>
        </p:grpSp>
        <p:sp>
          <p:nvSpPr>
            <p:cNvPr id="312" name="Rectangle 311"/>
            <p:cNvSpPr/>
            <p:nvPr/>
          </p:nvSpPr>
          <p:spPr>
            <a:xfrm>
              <a:off x="4386755" y="2990930"/>
              <a:ext cx="80825" cy="69559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313" name="Picture 3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70880" y="2940199"/>
              <a:ext cx="218772" cy="164079"/>
            </a:xfrm>
            <a:prstGeom prst="rect">
              <a:avLst/>
            </a:prstGeom>
          </p:spPr>
        </p:pic>
        <p:sp>
          <p:nvSpPr>
            <p:cNvPr id="314" name="Rectangle 313"/>
            <p:cNvSpPr/>
            <p:nvPr/>
          </p:nvSpPr>
          <p:spPr>
            <a:xfrm>
              <a:off x="4386755" y="3117930"/>
              <a:ext cx="80825" cy="69559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9" name="TextBox 318"/>
          <p:cNvSpPr txBox="1"/>
          <p:nvPr/>
        </p:nvSpPr>
        <p:spPr>
          <a:xfrm>
            <a:off x="2441324" y="2149648"/>
            <a:ext cx="8386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dirty="0">
                <a:solidFill>
                  <a:srgbClr val="C0504D">
                    <a:lumMod val="60000"/>
                    <a:lumOff val="40000"/>
                  </a:srgbClr>
                </a:solidFill>
                <a:latin typeface="Arial Black"/>
                <a:cs typeface="Arial Black"/>
              </a:rPr>
              <a:t>Think It</a:t>
            </a:r>
          </a:p>
        </p:txBody>
      </p:sp>
      <p:sp>
        <p:nvSpPr>
          <p:cNvPr id="321" name="TextBox 320"/>
          <p:cNvSpPr txBox="1"/>
          <p:nvPr/>
        </p:nvSpPr>
        <p:spPr>
          <a:xfrm>
            <a:off x="5697285" y="2149648"/>
            <a:ext cx="7830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>
                <a:solidFill>
                  <a:srgbClr val="F79646">
                    <a:lumMod val="60000"/>
                    <a:lumOff val="40000"/>
                  </a:srgbClr>
                </a:solidFill>
                <a:latin typeface="Arial Black"/>
                <a:cs typeface="Arial Black"/>
              </a:rPr>
              <a:t>Build it</a:t>
            </a:r>
          </a:p>
        </p:txBody>
      </p:sp>
      <p:sp>
        <p:nvSpPr>
          <p:cNvPr id="322" name="TextBox 321"/>
          <p:cNvSpPr txBox="1"/>
          <p:nvPr/>
        </p:nvSpPr>
        <p:spPr>
          <a:xfrm>
            <a:off x="5074478" y="4342930"/>
            <a:ext cx="7232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>
                <a:solidFill>
                  <a:srgbClr val="9BBB59"/>
                </a:solidFill>
                <a:latin typeface="Arial Black"/>
                <a:cs typeface="Arial Black"/>
              </a:rPr>
              <a:t>Ship it</a:t>
            </a:r>
          </a:p>
        </p:txBody>
      </p:sp>
      <p:sp>
        <p:nvSpPr>
          <p:cNvPr id="323" name="TextBox 322"/>
          <p:cNvSpPr txBox="1"/>
          <p:nvPr/>
        </p:nvSpPr>
        <p:spPr>
          <a:xfrm>
            <a:off x="1733780" y="4346892"/>
            <a:ext cx="916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>
                <a:solidFill>
                  <a:srgbClr val="4F81BD">
                    <a:lumMod val="60000"/>
                    <a:lumOff val="40000"/>
                  </a:srgbClr>
                </a:solidFill>
                <a:latin typeface="Arial Black"/>
                <a:cs typeface="Arial Black"/>
              </a:rPr>
              <a:t>Tweak it</a:t>
            </a:r>
          </a:p>
        </p:txBody>
      </p:sp>
      <p:sp>
        <p:nvSpPr>
          <p:cNvPr id="326" name="Cube 325"/>
          <p:cNvSpPr/>
          <p:nvPr/>
        </p:nvSpPr>
        <p:spPr>
          <a:xfrm>
            <a:off x="1400850" y="5451359"/>
            <a:ext cx="310731" cy="287328"/>
          </a:xfrm>
          <a:prstGeom prst="cube">
            <a:avLst/>
          </a:prstGeom>
          <a:solidFill>
            <a:srgbClr val="CCFFCC"/>
          </a:solidFill>
          <a:ln w="31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27" name="5-Point Star 326"/>
          <p:cNvSpPr/>
          <p:nvPr/>
        </p:nvSpPr>
        <p:spPr>
          <a:xfrm>
            <a:off x="1412307" y="5558211"/>
            <a:ext cx="116705" cy="116705"/>
          </a:xfrm>
          <a:prstGeom prst="star5">
            <a:avLst/>
          </a:prstGeom>
          <a:solidFill>
            <a:srgbClr val="FFFF00"/>
          </a:solidFill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28" name="5-Point Star 327"/>
          <p:cNvSpPr/>
          <p:nvPr/>
        </p:nvSpPr>
        <p:spPr>
          <a:xfrm>
            <a:off x="1526160" y="5558564"/>
            <a:ext cx="116705" cy="116705"/>
          </a:xfrm>
          <a:prstGeom prst="star5">
            <a:avLst/>
          </a:prstGeom>
          <a:solidFill>
            <a:srgbClr val="FFFF00"/>
          </a:solidFill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330" name="Picture 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40439" y="1372633"/>
            <a:ext cx="199202" cy="273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32" name="Cloud Callout 331"/>
          <p:cNvSpPr/>
          <p:nvPr/>
        </p:nvSpPr>
        <p:spPr>
          <a:xfrm>
            <a:off x="1953155" y="1254337"/>
            <a:ext cx="704354" cy="392071"/>
          </a:xfrm>
          <a:prstGeom prst="cloudCallout">
            <a:avLst>
              <a:gd name="adj1" fmla="val -67590"/>
              <a:gd name="adj2" fmla="val -3871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33" name="TextBox 332"/>
          <p:cNvSpPr txBox="1"/>
          <p:nvPr/>
        </p:nvSpPr>
        <p:spPr>
          <a:xfrm>
            <a:off x="2012199" y="1277076"/>
            <a:ext cx="638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900" dirty="0">
                <a:solidFill>
                  <a:prstClr val="black"/>
                </a:solidFill>
              </a:rPr>
              <a:t>Product</a:t>
            </a:r>
          </a:p>
          <a:p>
            <a:pPr defTabSz="457200"/>
            <a:r>
              <a:rPr lang="en-US" sz="900" dirty="0">
                <a:solidFill>
                  <a:prstClr val="black"/>
                </a:solidFill>
              </a:rPr>
              <a:t>idea!</a:t>
            </a:r>
          </a:p>
        </p:txBody>
      </p:sp>
      <p:pic>
        <p:nvPicPr>
          <p:cNvPr id="187" name="Picture 1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7262" y="3907903"/>
            <a:ext cx="271921" cy="359772"/>
          </a:xfrm>
          <a:prstGeom prst="rect">
            <a:avLst/>
          </a:prstGeom>
        </p:spPr>
      </p:pic>
      <p:cxnSp>
        <p:nvCxnSpPr>
          <p:cNvPr id="189" name="Straight Arrow Connector 134"/>
          <p:cNvCxnSpPr>
            <a:endCxn id="187" idx="0"/>
          </p:cNvCxnSpPr>
          <p:nvPr/>
        </p:nvCxnSpPr>
        <p:spPr>
          <a:xfrm>
            <a:off x="7111651" y="3594792"/>
            <a:ext cx="101572" cy="313111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0" name="TextBox 137"/>
          <p:cNvSpPr txBox="1"/>
          <p:nvPr/>
        </p:nvSpPr>
        <p:spPr>
          <a:xfrm rot="4004720">
            <a:off x="7042864" y="3613609"/>
            <a:ext cx="4667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900">
                <a:solidFill>
                  <a:prstClr val="black"/>
                </a:solidFill>
              </a:rPr>
              <a:t>Never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39641" y="1604457"/>
            <a:ext cx="203730" cy="204416"/>
          </a:xfrm>
          <a:prstGeom prst="rect">
            <a:avLst/>
          </a:prstGeom>
        </p:spPr>
      </p:pic>
      <p:pic>
        <p:nvPicPr>
          <p:cNvPr id="191" name="Bildobjekt 19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3240" y="2527755"/>
            <a:ext cx="203730" cy="20441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0110" y="84893"/>
            <a:ext cx="8711108" cy="1066800"/>
          </a:xfrm>
        </p:spPr>
        <p:txBody>
          <a:bodyPr/>
          <a:lstStyle/>
          <a:p>
            <a:r>
              <a:rPr lang="en-US" dirty="0" smtClean="0"/>
              <a:t>How Spotify Builds Products</a:t>
            </a:r>
            <a:endParaRPr lang="en-US" dirty="0"/>
          </a:p>
        </p:txBody>
      </p:sp>
      <p:sp>
        <p:nvSpPr>
          <p:cNvPr id="192" name="TextBox 191"/>
          <p:cNvSpPr txBox="1"/>
          <p:nvPr/>
        </p:nvSpPr>
        <p:spPr>
          <a:xfrm>
            <a:off x="7209121" y="928994"/>
            <a:ext cx="14895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80808"/>
                </a:solidFill>
                <a:latin typeface="Comic Sans MS" pitchFamily="66" charset="0"/>
              </a:rPr>
              <a:t>By Henrik Kniberg</a:t>
            </a:r>
          </a:p>
        </p:txBody>
      </p:sp>
      <p:sp>
        <p:nvSpPr>
          <p:cNvPr id="193" name="Footer Placeholder 11"/>
          <p:cNvSpPr txBox="1">
            <a:spLocks/>
          </p:cNvSpPr>
          <p:nvPr/>
        </p:nvSpPr>
        <p:spPr bwMode="auto">
          <a:xfrm>
            <a:off x="5349472" y="6538913"/>
            <a:ext cx="2604404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0" latinLnBrk="0" hangingPunct="0">
              <a:defRPr sz="1400" kern="1200">
                <a:solidFill>
                  <a:srgbClr val="AFC6D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Copyright©2013 Henrik Kniberg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BD8A8-BBA8-4C28-B5E4-343C335DCAD5}" type="datetime6">
              <a:rPr lang="en-US" smtClean="0"/>
              <a:pPr/>
              <a:t>October 13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Copyright©2013 Poppendieck.LLC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0367-6F4F-40E9-8B2E-6B50BE8AA18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9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9" grpId="0" animBg="1"/>
      <p:bldP spid="9" grpId="0" animBg="1"/>
      <p:bldP spid="10" grpId="0" animBg="1"/>
      <p:bldP spid="11" grpId="0" animBg="1"/>
      <p:bldP spid="31" grpId="0" animBg="1"/>
      <p:bldP spid="33" grpId="0" animBg="1"/>
      <p:bldP spid="34" grpId="0"/>
      <p:bldP spid="35" grpId="0"/>
      <p:bldP spid="36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51" grpId="0"/>
      <p:bldP spid="53" grpId="0" animBg="1"/>
      <p:bldP spid="57" grpId="0" animBg="1"/>
      <p:bldP spid="59" grpId="0" animBg="1"/>
      <p:bldP spid="82" grpId="0" animBg="1"/>
      <p:bldP spid="85" grpId="0"/>
      <p:bldP spid="90" grpId="0" animBg="1"/>
      <p:bldP spid="92" grpId="0"/>
      <p:bldP spid="94" grpId="0" animBg="1"/>
      <p:bldP spid="95" grpId="0" animBg="1"/>
      <p:bldP spid="97" grpId="0" animBg="1"/>
      <p:bldP spid="100" grpId="0" animBg="1"/>
      <p:bldP spid="122" grpId="0" animBg="1"/>
      <p:bldP spid="131" grpId="0"/>
      <p:bldP spid="134" grpId="0"/>
      <p:bldP spid="138" grpId="0"/>
      <p:bldP spid="146" grpId="0" animBg="1"/>
      <p:bldP spid="147" grpId="0"/>
      <p:bldP spid="150" grpId="0" animBg="1"/>
      <p:bldP spid="159" grpId="0" animBg="1"/>
      <p:bldP spid="161" grpId="0" animBg="1"/>
      <p:bldP spid="162" grpId="0" animBg="1"/>
      <p:bldP spid="169" grpId="0" animBg="1"/>
      <p:bldP spid="170" grpId="0" animBg="1"/>
      <p:bldP spid="172" grpId="0" animBg="1"/>
      <p:bldP spid="178" grpId="0" animBg="1"/>
      <p:bldP spid="188" grpId="0"/>
      <p:bldP spid="197" grpId="0"/>
      <p:bldP spid="198" grpId="0" animBg="1"/>
      <p:bldP spid="199" grpId="0" animBg="1"/>
      <p:bldP spid="200" grpId="0" animBg="1"/>
      <p:bldP spid="201" grpId="0" animBg="1"/>
      <p:bldP spid="202" grpId="0" animBg="1"/>
      <p:bldP spid="208" grpId="0"/>
      <p:bldP spid="220" grpId="0"/>
      <p:bldP spid="233" grpId="0" animBg="1"/>
      <p:bldP spid="235" grpId="0" animBg="1"/>
      <p:bldP spid="238" grpId="0" animBg="1"/>
      <p:bldP spid="239" grpId="0"/>
      <p:bldP spid="240" grpId="0"/>
      <p:bldP spid="243" grpId="0"/>
      <p:bldP spid="249" grpId="0" animBg="1"/>
      <p:bldP spid="250" grpId="0" animBg="1"/>
      <p:bldP spid="175" grpId="0"/>
      <p:bldP spid="260" grpId="0" animBg="1"/>
      <p:bldP spid="262" grpId="0" animBg="1"/>
      <p:bldP spid="263" grpId="0" animBg="1"/>
      <p:bldP spid="270" grpId="0" animBg="1"/>
      <p:bldP spid="280" grpId="0" animBg="1"/>
      <p:bldP spid="281" grpId="0" animBg="1"/>
      <p:bldP spid="282" grpId="0" animBg="1"/>
      <p:bldP spid="319" grpId="0"/>
      <p:bldP spid="321" grpId="0"/>
      <p:bldP spid="322" grpId="0"/>
      <p:bldP spid="323" grpId="0"/>
      <p:bldP spid="326" grpId="0" animBg="1"/>
      <p:bldP spid="327" grpId="0" animBg="1"/>
      <p:bldP spid="328" grpId="0" animBg="1"/>
      <p:bldP spid="332" grpId="0" animBg="1"/>
      <p:bldP spid="333" grpId="0"/>
      <p:bldP spid="1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l="104" t="10517" r="-156" b="67030"/>
          <a:stretch/>
        </p:blipFill>
        <p:spPr>
          <a:xfrm>
            <a:off x="-5380" y="-10759"/>
            <a:ext cx="9218492" cy="146210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5489" y="1593850"/>
            <a:ext cx="6300386" cy="505633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Todd Park</a:t>
            </a:r>
          </a:p>
          <a:p>
            <a:r>
              <a:rPr lang="en-US" sz="2000" dirty="0" smtClean="0"/>
              <a:t>Harvard </a:t>
            </a:r>
            <a:r>
              <a:rPr lang="en-US" sz="2000" dirty="0"/>
              <a:t>Graduate (Economics)</a:t>
            </a:r>
          </a:p>
          <a:p>
            <a:r>
              <a:rPr lang="en-US" sz="2000" dirty="0"/>
              <a:t>Booz Allen Hamilton Consultant (Managed Care)</a:t>
            </a:r>
          </a:p>
          <a:p>
            <a:r>
              <a:rPr lang="en-US" sz="2000" dirty="0"/>
              <a:t>Athenahealth (1997) </a:t>
            </a:r>
          </a:p>
          <a:p>
            <a:pPr lvl="1">
              <a:spcBef>
                <a:spcPts val="200"/>
              </a:spcBef>
            </a:pPr>
            <a:r>
              <a:rPr lang="en-US" sz="1600" dirty="0"/>
              <a:t>Maternity </a:t>
            </a:r>
            <a:r>
              <a:rPr lang="en-US" sz="1600" dirty="0" smtClean="0"/>
              <a:t>Clinic (Opps…)</a:t>
            </a:r>
            <a:endParaRPr lang="en-US" sz="1600" dirty="0"/>
          </a:p>
          <a:p>
            <a:pPr lvl="1">
              <a:spcBef>
                <a:spcPts val="200"/>
              </a:spcBef>
            </a:pPr>
            <a:r>
              <a:rPr lang="en-US" sz="1600" dirty="0"/>
              <a:t>Health Care </a:t>
            </a:r>
            <a:r>
              <a:rPr lang="en-US" sz="1600" dirty="0" smtClean="0"/>
              <a:t>Records  (Got it right!)</a:t>
            </a:r>
            <a:endParaRPr lang="en-US" sz="1600" dirty="0"/>
          </a:p>
          <a:p>
            <a:pPr lvl="1">
              <a:spcBef>
                <a:spcPts val="200"/>
              </a:spcBef>
            </a:pPr>
            <a:r>
              <a:rPr lang="en-US" sz="1600" dirty="0"/>
              <a:t>Very successful </a:t>
            </a:r>
            <a:r>
              <a:rPr lang="en-US" sz="1600" dirty="0" smtClean="0"/>
              <a:t>IPO (2007)</a:t>
            </a:r>
            <a:endParaRPr lang="en-US" sz="1600" dirty="0"/>
          </a:p>
          <a:p>
            <a:r>
              <a:rPr lang="en-US" sz="3600" b="1" dirty="0" smtClean="0">
                <a:latin typeface="Harrington" pitchFamily="82" charset="0"/>
              </a:rPr>
              <a:t>Retirement .........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Act II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000" dirty="0" smtClean="0"/>
              <a:t>US </a:t>
            </a:r>
            <a:r>
              <a:rPr lang="en-US" sz="2000" dirty="0"/>
              <a:t>Health and Human </a:t>
            </a:r>
            <a:r>
              <a:rPr lang="en-US" sz="2000" dirty="0" smtClean="0"/>
              <a:t>Services </a:t>
            </a:r>
            <a:r>
              <a:rPr lang="en-US" sz="2000" dirty="0"/>
              <a:t>CTO  (2009</a:t>
            </a:r>
            <a:r>
              <a:rPr lang="en-US" sz="2000" dirty="0" smtClean="0"/>
              <a:t>)</a:t>
            </a:r>
          </a:p>
          <a:p>
            <a:pPr marL="231775" lvl="1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1800" dirty="0" smtClean="0"/>
              <a:t>Purpose: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 the health, safety, and well-being of America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1700" dirty="0" smtClean="0"/>
              <a:t>The Job: Bring Entrepreneurial Mindset to HHS</a:t>
            </a:r>
          </a:p>
          <a:p>
            <a:pPr lvl="1">
              <a:lnSpc>
                <a:spcPct val="90000"/>
              </a:lnSpc>
              <a:spcBef>
                <a:spcPts val="300"/>
              </a:spcBef>
            </a:pPr>
            <a:r>
              <a:rPr lang="en-US" sz="1700" dirty="0" smtClean="0"/>
              <a:t>Reluctance: A Step Backward in lifestyle and compensation</a:t>
            </a:r>
          </a:p>
          <a:p>
            <a:pPr lvl="1">
              <a:lnSpc>
                <a:spcPct val="90000"/>
              </a:lnSpc>
              <a:spcBef>
                <a:spcPts val="300"/>
              </a:spcBef>
            </a:pPr>
            <a:r>
              <a:rPr lang="en-US" sz="1700" dirty="0" smtClean="0"/>
              <a:t>No Surprise: Lots of dedicated workers in the government</a:t>
            </a:r>
          </a:p>
          <a:p>
            <a:pPr lvl="1">
              <a:lnSpc>
                <a:spcPct val="90000"/>
              </a:lnSpc>
              <a:spcBef>
                <a:spcPts val="300"/>
              </a:spcBef>
            </a:pPr>
            <a:r>
              <a:rPr lang="en-US" sz="1700" dirty="0" smtClean="0"/>
              <a:t>The Surprise: The amazing databases of HHS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152400"/>
            <a:ext cx="8810847" cy="1066800"/>
          </a:xfrm>
        </p:spPr>
        <p:txBody>
          <a:bodyPr/>
          <a:lstStyle/>
          <a:p>
            <a:r>
              <a:rPr lang="en-US" dirty="0" smtClean="0"/>
              <a:t>Lesson 4:  It’s Not About Money</a:t>
            </a:r>
            <a:endParaRPr lang="en-US" sz="4200" dirty="0"/>
          </a:p>
        </p:txBody>
      </p:sp>
      <p:pic>
        <p:nvPicPr>
          <p:cNvPr id="7" name="Picture 2" descr="http://iamkoream.com/wp-content/uploads/2012/03/toddpark_USCTO_3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54" y="4582011"/>
            <a:ext cx="1434819" cy="190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istalk2.com/wp-content/uploads/2008/09/jonathan-and-todd-0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54" y="1622116"/>
            <a:ext cx="13906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Data\Dropbox\Pictures\athena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38" y="3364919"/>
            <a:ext cx="18478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E179-5A01-496C-A582-224636C7143B}" type="datetime6">
              <a:rPr lang="en-US" smtClean="0"/>
              <a:pPr/>
              <a:t>October 13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Copyright©2013 Poppendieck.LLC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0367-6F4F-40E9-8B2E-6B50BE8AA18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1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farm8.staticflickr.com/7104/7169013811_faaf012a5a_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853" y="2692147"/>
            <a:ext cx="4197040" cy="269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farm8.staticflickr.com/7099/7169044601_8406ff15bb_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5" b="11278"/>
          <a:stretch/>
        </p:blipFill>
        <p:spPr bwMode="auto">
          <a:xfrm>
            <a:off x="4797853" y="2692148"/>
            <a:ext cx="4197040" cy="269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Data Liberation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62821" y="5401997"/>
            <a:ext cx="1867105" cy="28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80808"/>
                </a:solidFill>
                <a:latin typeface="Comic Sans MS" pitchFamily="66" charset="0"/>
              </a:rPr>
              <a:t>Artist Regina </a:t>
            </a:r>
            <a:r>
              <a:rPr lang="en-US" sz="1200" b="1" dirty="0" smtClean="0">
                <a:solidFill>
                  <a:srgbClr val="080808"/>
                </a:solidFill>
                <a:latin typeface="Comic Sans MS" pitchFamily="66" charset="0"/>
              </a:rPr>
              <a:t>Holliday</a:t>
            </a:r>
            <a:endParaRPr lang="en-US" sz="1200" b="1" dirty="0">
              <a:solidFill>
                <a:srgbClr val="080808"/>
              </a:solidFill>
              <a:latin typeface="Comic Sans MS" pitchFamily="66" charset="0"/>
            </a:endParaRPr>
          </a:p>
        </p:txBody>
      </p:sp>
      <p:pic>
        <p:nvPicPr>
          <p:cNvPr id="1035" name="Picture 11" descr="D:\Users\Mary\Desktop\HDI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45597"/>
            <a:ext cx="1039887" cy="264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786" y="3498457"/>
            <a:ext cx="3308672" cy="248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8645" y="2325863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2010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59270" y="2325864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2011</a:t>
            </a:r>
          </a:p>
        </p:txBody>
      </p:sp>
      <p:pic>
        <p:nvPicPr>
          <p:cNvPr id="3075" name="Picture 3" descr="D:\Data\Dropbox\Pictures\noo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573" y="1614052"/>
            <a:ext cx="5669770" cy="64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263" y="2697149"/>
            <a:ext cx="3339219" cy="702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582674" y="2325862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2012</a:t>
            </a:r>
          </a:p>
        </p:txBody>
      </p:sp>
      <p:sp>
        <p:nvSpPr>
          <p:cNvPr id="8" name="Rectangle 7"/>
          <p:cNvSpPr/>
          <p:nvPr/>
        </p:nvSpPr>
        <p:spPr>
          <a:xfrm>
            <a:off x="4775486" y="5798347"/>
            <a:ext cx="42417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r>
              <a:rPr lang="en-US" sz="2000" i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Todd Park – Federal Government CTO </a:t>
            </a:r>
            <a:endParaRPr lang="en-US" sz="2000" i="1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2510" y="6180020"/>
            <a:ext cx="8678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n w="6350">
                  <a:solidFill>
                    <a:srgbClr val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anose="020E0802040304020204" pitchFamily="34" charset="0"/>
              </a:rPr>
              <a:t>Give people permission and tools to pursue their passion.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2E88-FAB5-4040-A39A-63099098E450}" type="datetime6">
              <a:rPr lang="en-US" smtClean="0"/>
              <a:pPr/>
              <a:t>October 13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Copyright©2013 Poppendieck.LLC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0367-6F4F-40E9-8B2E-6B50BE8AA18F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/>
          <a:srcRect b="17003"/>
          <a:stretch/>
        </p:blipFill>
        <p:spPr>
          <a:xfrm>
            <a:off x="6686175" y="0"/>
            <a:ext cx="2457826" cy="145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4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0" grpId="0"/>
      <p:bldP spid="21" grpId="0"/>
      <p:bldP spid="8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52400"/>
            <a:ext cx="8820148" cy="1066800"/>
          </a:xfrm>
        </p:spPr>
        <p:txBody>
          <a:bodyPr/>
          <a:lstStyle/>
          <a:p>
            <a:r>
              <a:rPr lang="en-US" dirty="0" smtClean="0"/>
              <a:t>The Satisfaction of a Job Well Done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B41FD-94D5-41E3-8F80-EEE87E6802DB}" type="datetime6">
              <a:rPr lang="en-US" smtClean="0"/>
              <a:t>October 13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Copyright©2013 Poppendieck.LLC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0367-6F4F-40E9-8B2E-6B50BE8AA18F}" type="slidenum">
              <a:rPr lang="en-US" smtClean="0"/>
              <a:t>17</a:t>
            </a:fld>
            <a:endParaRPr lang="en-US"/>
          </a:p>
        </p:txBody>
      </p:sp>
      <p:pic>
        <p:nvPicPr>
          <p:cNvPr id="14" name="Picture 8" descr="http://tui.gen-y.co.th/wp-content/uploads/2010/11/1014-OTOGETHER-Chile-Mine-Rescue_full_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55" y="1572928"/>
            <a:ext cx="6696346" cy="446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271462" y="4440698"/>
            <a:ext cx="8601075" cy="2079625"/>
          </a:xfrm>
          <a:solidFill>
            <a:schemeClr val="bg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Proud of our purpose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Proud of the way we 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Proud of </a:t>
            </a:r>
            <a:r>
              <a:rPr lang="en-US" dirty="0" smtClean="0"/>
              <a:t>the products </a:t>
            </a:r>
            <a:r>
              <a:rPr lang="en-US" dirty="0"/>
              <a:t>and services </a:t>
            </a:r>
            <a:r>
              <a:rPr lang="en-US" dirty="0" smtClean="0"/>
              <a:t>we deliver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Proud of the impact our work has on </a:t>
            </a:r>
            <a:r>
              <a:rPr lang="en-US" dirty="0" smtClean="0"/>
              <a:t>the world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14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669406" y="1574067"/>
            <a:ext cx="4739006" cy="4347120"/>
            <a:chOff x="3008912" y="1590261"/>
            <a:chExt cx="3644348" cy="3644348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3008912" y="1590261"/>
              <a:ext cx="3644348" cy="3644348"/>
            </a:xfrm>
            <a:prstGeom prst="rect">
              <a:avLst/>
            </a:prstGeom>
            <a:grpFill/>
            <a:ln w="41275" algn="ctr">
              <a:solidFill>
                <a:schemeClr val="tx2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 eaLnBrk="0" hangingPunct="0"/>
              <a:endParaRPr lang="en-US" sz="2800" dirty="0" smtClean="0">
                <a:solidFill>
                  <a:srgbClr val="080808"/>
                </a:solidFill>
              </a:endParaRPr>
            </a:p>
          </p:txBody>
        </p:sp>
        <p:cxnSp>
          <p:nvCxnSpPr>
            <p:cNvPr id="21" name="Straight Connector 20"/>
            <p:cNvCxnSpPr>
              <a:stCxn id="20" idx="1"/>
              <a:endCxn id="20" idx="3"/>
            </p:cNvCxnSpPr>
            <p:nvPr/>
          </p:nvCxnSpPr>
          <p:spPr bwMode="auto">
            <a:xfrm>
              <a:off x="3008912" y="3412435"/>
              <a:ext cx="3644348" cy="0"/>
            </a:xfrm>
            <a:prstGeom prst="line">
              <a:avLst/>
            </a:prstGeom>
            <a:grpFill/>
            <a:ln w="412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l="104" t="10517" r="-156" b="67030"/>
          <a:stretch/>
        </p:blipFill>
        <p:spPr>
          <a:xfrm>
            <a:off x="-5380" y="-10759"/>
            <a:ext cx="9218492" cy="1462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152400"/>
            <a:ext cx="8810847" cy="1066800"/>
          </a:xfrm>
        </p:spPr>
        <p:txBody>
          <a:bodyPr/>
          <a:lstStyle/>
          <a:p>
            <a:r>
              <a:rPr lang="en-US" dirty="0" smtClean="0"/>
              <a:t>Lesson 5:  It’s About FLOW</a:t>
            </a:r>
            <a:endParaRPr lang="en-US" sz="42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E179-5A01-496C-A582-224636C7143B}" type="datetime6">
              <a:rPr lang="en-US" smtClean="0"/>
              <a:pPr/>
              <a:t>October 13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Copyright©2013 Poppendieck.LLC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0367-6F4F-40E9-8B2E-6B50BE8AA18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flipH="1">
            <a:off x="6952879" y="4761702"/>
            <a:ext cx="17745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080808"/>
                </a:solidFill>
                <a:latin typeface="Comic Sans MS" pitchFamily="66" charset="0"/>
              </a:rPr>
              <a:t>This </a:t>
            </a:r>
            <a:r>
              <a:rPr lang="en-US" sz="1400" i="1" dirty="0">
                <a:solidFill>
                  <a:srgbClr val="080808"/>
                </a:solidFill>
                <a:latin typeface="Comic Sans MS" pitchFamily="66" charset="0"/>
              </a:rPr>
              <a:t>is Lean: Resolving the Efficiency </a:t>
            </a:r>
            <a:r>
              <a:rPr lang="en-US" sz="1400" i="1" dirty="0" smtClean="0">
                <a:solidFill>
                  <a:srgbClr val="080808"/>
                </a:solidFill>
                <a:latin typeface="Comic Sans MS" pitchFamily="66" charset="0"/>
              </a:rPr>
              <a:t>Paradox  </a:t>
            </a:r>
            <a:r>
              <a:rPr lang="sv-SE" sz="1400" dirty="0" smtClean="0">
                <a:solidFill>
                  <a:srgbClr val="080808"/>
                </a:solidFill>
                <a:latin typeface="Comic Sans MS" pitchFamily="66" charset="0"/>
              </a:rPr>
              <a:t>By Niklas Modig,</a:t>
            </a:r>
            <a:r>
              <a:rPr lang="sv-SE" sz="1400" dirty="0">
                <a:solidFill>
                  <a:srgbClr val="080808"/>
                </a:solidFill>
                <a:latin typeface="Comic Sans MS" pitchFamily="66" charset="0"/>
              </a:rPr>
              <a:t> </a:t>
            </a:r>
            <a:endParaRPr lang="sv-SE" sz="1400" dirty="0" smtClean="0">
              <a:solidFill>
                <a:srgbClr val="080808"/>
              </a:solidFill>
              <a:latin typeface="Comic Sans MS" pitchFamily="66" charset="0"/>
            </a:endParaRPr>
          </a:p>
          <a:p>
            <a:pPr algn="ctr"/>
            <a:r>
              <a:rPr lang="sv-SE" sz="1400" dirty="0" smtClean="0">
                <a:solidFill>
                  <a:srgbClr val="080808"/>
                </a:solidFill>
                <a:latin typeface="Comic Sans MS" pitchFamily="66" charset="0"/>
              </a:rPr>
              <a:t>Par </a:t>
            </a:r>
            <a:r>
              <a:rPr lang="sv-SE" sz="1400" dirty="0">
                <a:solidFill>
                  <a:srgbClr val="080808"/>
                </a:solidFill>
                <a:latin typeface="Comic Sans MS" pitchFamily="66" charset="0"/>
              </a:rPr>
              <a:t>Ahlstrom</a:t>
            </a:r>
            <a:r>
              <a:rPr lang="en-US" sz="1400" dirty="0">
                <a:solidFill>
                  <a:srgbClr val="080808"/>
                </a:solidFill>
                <a:latin typeface="Comic Sans MS" pitchFamily="66" charset="0"/>
              </a:rPr>
              <a:t> </a:t>
            </a:r>
            <a:endParaRPr lang="en-US" sz="1400" dirty="0" smtClean="0">
              <a:solidFill>
                <a:srgbClr val="080808"/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9204" y="1984853"/>
            <a:ext cx="553998" cy="348285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80808"/>
                </a:solidFill>
                <a:latin typeface="Comic Sans MS" pitchFamily="66" charset="0"/>
              </a:rPr>
              <a:t>Resource Efficiency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58697" y="6054725"/>
            <a:ext cx="2719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80808"/>
                </a:solidFill>
                <a:latin typeface="Comic Sans MS" pitchFamily="66" charset="0"/>
              </a:rPr>
              <a:t>Flow Efficiency</a:t>
            </a:r>
          </a:p>
        </p:txBody>
      </p:sp>
      <p:cxnSp>
        <p:nvCxnSpPr>
          <p:cNvPr id="22" name="Straight Connector 21"/>
          <p:cNvCxnSpPr>
            <a:stCxn id="20" idx="0"/>
            <a:endCxn id="20" idx="2"/>
          </p:cNvCxnSpPr>
          <p:nvPr/>
        </p:nvCxnSpPr>
        <p:spPr bwMode="auto">
          <a:xfrm>
            <a:off x="4038909" y="1574067"/>
            <a:ext cx="0" cy="43471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5666326" y="5895161"/>
            <a:ext cx="1286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Fast</a:t>
            </a:r>
            <a:b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Delivery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41940" y="5923941"/>
            <a:ext cx="1286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Slow</a:t>
            </a:r>
            <a:b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Delivery</a:t>
            </a:r>
          </a:p>
        </p:txBody>
      </p:sp>
      <p:sp>
        <p:nvSpPr>
          <p:cNvPr id="27" name="Down Arrow 26"/>
          <p:cNvSpPr/>
          <p:nvPr/>
        </p:nvSpPr>
        <p:spPr>
          <a:xfrm flipV="1">
            <a:off x="2115830" y="2639491"/>
            <a:ext cx="502160" cy="2544220"/>
          </a:xfrm>
          <a:prstGeom prst="down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 algn="ctr">
            <a:noFill/>
            <a:round/>
            <a:headEnd/>
            <a:tailEnd/>
          </a:ln>
          <a:effectLst>
            <a:glow rad="63500">
              <a:srgbClr val="F8F8F8"/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eaLnBrk="0" hangingPunct="0"/>
            <a:endParaRPr lang="en-US" sz="2800">
              <a:solidFill>
                <a:srgbClr val="080808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563" y="2416109"/>
            <a:ext cx="743776" cy="279221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46170" y="1513345"/>
            <a:ext cx="1511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High </a:t>
            </a:r>
            <a:b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Utilization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6171" y="5288686"/>
            <a:ext cx="1499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Low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Utilization</a:t>
            </a:r>
          </a:p>
        </p:txBody>
      </p:sp>
      <p:sp>
        <p:nvSpPr>
          <p:cNvPr id="29" name="Down Arrow 28"/>
          <p:cNvSpPr/>
          <p:nvPr/>
        </p:nvSpPr>
        <p:spPr>
          <a:xfrm rot="5400000" flipV="1">
            <a:off x="3813984" y="3354502"/>
            <a:ext cx="502160" cy="3560667"/>
          </a:xfrm>
          <a:prstGeom prst="down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 algn="ctr">
            <a:noFill/>
            <a:round/>
            <a:headEnd/>
            <a:tailEnd/>
          </a:ln>
          <a:effectLst>
            <a:glow rad="63500">
              <a:srgbClr val="F8F8F8"/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eaLnBrk="0" hangingPunct="0"/>
            <a:endParaRPr lang="en-US" sz="2800">
              <a:solidFill>
                <a:srgbClr val="080808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15673" y="4994831"/>
            <a:ext cx="1893144" cy="3414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b="1" dirty="0" smtClean="0">
                <a:solidFill>
                  <a:schemeClr val="accent4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 </a:t>
            </a:r>
            <a:r>
              <a:rPr lang="en-US" b="1" dirty="0" smtClean="0">
                <a:solidFill>
                  <a:schemeClr val="bg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 </a:t>
            </a:r>
            <a:r>
              <a:rPr lang="en-US" b="1" dirty="0" smtClean="0">
                <a:solidFill>
                  <a:schemeClr val="tx2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585244" y="3247563"/>
            <a:ext cx="520307" cy="112930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PULL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54379" y="5004012"/>
            <a:ext cx="1861875" cy="3414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X  </a:t>
            </a:r>
            <a:r>
              <a:rPr lang="en-US" dirty="0" err="1" smtClean="0">
                <a:solidFill>
                  <a:srgbClr val="C00000"/>
                </a:solidFill>
                <a:latin typeface="Comic Sans MS" pitchFamily="66" charset="0"/>
              </a:rPr>
              <a:t>X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11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Comic Sans MS" pitchFamily="66" charset="0"/>
              </a:rPr>
              <a:t>X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Comic Sans MS" pitchFamily="66" charset="0"/>
              </a:rPr>
              <a:t>X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Comic Sans MS" pitchFamily="66" charset="0"/>
              </a:rPr>
              <a:t>X</a:t>
            </a:r>
            <a:endParaRPr lang="en-US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935" y="1708495"/>
            <a:ext cx="2377426" cy="2971783"/>
          </a:xfrm>
          <a:prstGeom prst="rect">
            <a:avLst/>
          </a:prstGeom>
        </p:spPr>
      </p:pic>
      <p:sp>
        <p:nvSpPr>
          <p:cNvPr id="32" name="Explosion 1 31"/>
          <p:cNvSpPr/>
          <p:nvPr/>
        </p:nvSpPr>
        <p:spPr bwMode="auto">
          <a:xfrm>
            <a:off x="1768175" y="1646861"/>
            <a:ext cx="1868653" cy="1360486"/>
          </a:xfrm>
          <a:prstGeom prst="irregularSeal1">
            <a:avLst/>
          </a:prstGeom>
          <a:solidFill>
            <a:srgbClr val="FFFF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rot="0" spcFirstLastPara="0" vertOverflow="overflow" horzOverflow="overflow" vert="horz" wrap="square" lIns="0" tIns="13716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ct val="7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Traffic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Jam!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4572000" y="1906951"/>
            <a:ext cx="1494215" cy="856358"/>
          </a:xfrm>
          <a:prstGeom prst="cloud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slon Regular" charset="0"/>
              </a:rPr>
              <a:t>Genuine Efficiency</a:t>
            </a:r>
          </a:p>
        </p:txBody>
      </p:sp>
    </p:spTree>
    <p:extLst>
      <p:ext uri="{BB962C8B-B14F-4D97-AF65-F5344CB8AC3E}">
        <p14:creationId xmlns:p14="http://schemas.microsoft.com/office/powerpoint/2010/main" val="337084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"/>
                            </p:stCondLst>
                            <p:childTnLst>
                              <p:par>
                                <p:cTn id="3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3" grpId="0"/>
      <p:bldP spid="24" grpId="0"/>
      <p:bldP spid="27" grpId="0" animBg="1"/>
      <p:bldP spid="25" grpId="0"/>
      <p:bldP spid="26" grpId="0"/>
      <p:bldP spid="29" grpId="0" animBg="1"/>
      <p:bldP spid="30" grpId="0"/>
      <p:bldP spid="31" grpId="0"/>
      <p:bldP spid="33" grpId="0"/>
      <p:bldP spid="32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http://www.mellawyers.com/images/mel-law-/telecommunications-la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2"/>
          <a:stretch/>
        </p:blipFill>
        <p:spPr bwMode="auto">
          <a:xfrm>
            <a:off x="243708" y="1642721"/>
            <a:ext cx="3770481" cy="107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884275" cy="1066800"/>
          </a:xfrm>
        </p:spPr>
        <p:txBody>
          <a:bodyPr/>
          <a:lstStyle/>
          <a:p>
            <a:r>
              <a:rPr lang="en-US" dirty="0" smtClean="0"/>
              <a:t>How can we get done faster?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702" y="1642720"/>
            <a:ext cx="3770487" cy="483427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8F8F8"/>
                </a:solidFill>
              </a:rPr>
              <a:t>Ericsson Networks</a:t>
            </a:r>
          </a:p>
          <a:p>
            <a:pPr algn="ctr"/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346841" y="2879833"/>
            <a:ext cx="5491984" cy="3849579"/>
          </a:xfrm>
        </p:spPr>
        <p:txBody>
          <a:bodyPr>
            <a:normAutofit fontScale="70000" lnSpcReduction="20000"/>
          </a:bodyPr>
          <a:lstStyle/>
          <a:p>
            <a:pPr marL="344488" indent="-344488">
              <a:buFont typeface="+mj-lt"/>
              <a:buAutoNum type="arabicPeriod"/>
            </a:pPr>
            <a:r>
              <a:rPr lang="en-US" dirty="0"/>
              <a:t>Manage </a:t>
            </a:r>
            <a:r>
              <a:rPr lang="en-US" dirty="0" smtClean="0"/>
              <a:t>features</a:t>
            </a:r>
            <a:r>
              <a:rPr lang="en-US" dirty="0"/>
              <a:t>, not </a:t>
            </a:r>
            <a:r>
              <a:rPr lang="en-US" dirty="0" smtClean="0"/>
              <a:t>projects.</a:t>
            </a:r>
          </a:p>
          <a:p>
            <a:pPr marL="344488" indent="-344488">
              <a:buFont typeface="+mj-lt"/>
              <a:buAutoNum type="arabicPeriod"/>
            </a:pPr>
            <a:r>
              <a:rPr lang="en-US" dirty="0" smtClean="0"/>
              <a:t>Decouple releases from development.</a:t>
            </a:r>
          </a:p>
          <a:p>
            <a:pPr marL="344488" indent="-344488">
              <a:buFont typeface="+mj-lt"/>
              <a:buAutoNum type="arabicPeriod"/>
            </a:pPr>
            <a:r>
              <a:rPr lang="en-US" dirty="0" smtClean="0"/>
              <a:t>Small, multi-discipline feature teams.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Product and technical leadership.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Autonomy and responsibility.</a:t>
            </a:r>
          </a:p>
          <a:p>
            <a:pPr marL="344488" indent="-344488">
              <a:buFont typeface="+mj-lt"/>
              <a:buAutoNum type="arabicPeriod"/>
            </a:pPr>
            <a:r>
              <a:rPr lang="en-US" dirty="0" smtClean="0"/>
              <a:t>Component specialists were consultants</a:t>
            </a:r>
          </a:p>
          <a:p>
            <a:pPr marL="344488" indent="-344488">
              <a:buFont typeface="+mj-lt"/>
              <a:buAutoNum type="arabicPeriod"/>
            </a:pPr>
            <a:r>
              <a:rPr lang="en-US" dirty="0" smtClean="0"/>
              <a:t>Central planning coordinates features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One feature (~3 weeks) at a time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Set date and allow content to vary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Team worked with customer engineer </a:t>
            </a:r>
            <a:br>
              <a:rPr lang="en-US" dirty="0" smtClean="0"/>
            </a:br>
            <a:r>
              <a:rPr lang="en-US" dirty="0" smtClean="0"/>
              <a:t>to determine detailed scope</a:t>
            </a:r>
          </a:p>
          <a:p>
            <a:pPr marL="0" indent="0"/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243702" y="2721166"/>
            <a:ext cx="3770487" cy="3894463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rtlCol="0" anchor="ctr"/>
          <a:lstStyle/>
          <a:p>
            <a:pPr algn="ctr" eaLnBrk="0" hangingPunct="0"/>
            <a:endParaRPr lang="en-US" sz="2800" dirty="0" smtClean="0">
              <a:solidFill>
                <a:srgbClr val="080808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691271" y="1642721"/>
            <a:ext cx="4138624" cy="1078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95000"/>
              <a:buFont typeface="Wingdings" pitchFamily="2" charset="2"/>
              <a:buChar char="ü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95000"/>
              <a:buFont typeface="Wingdings" pitchFamily="2" charset="2"/>
              <a:buChar char="û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past was not good enough for the future.</a:t>
            </a:r>
          </a:p>
          <a:p>
            <a:pPr marL="0" indent="0" algn="ctr">
              <a:lnSpc>
                <a:spcPct val="90000"/>
              </a:lnSpc>
              <a:spcBef>
                <a:spcPts val="600"/>
              </a:spcBef>
            </a:pPr>
            <a:endPara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90000"/>
              </a:lnSpc>
              <a:spcBef>
                <a:spcPts val="600"/>
              </a:spcBef>
            </a:pPr>
            <a:endPara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ontent Placeholder 6"/>
          <p:cNvSpPr txBox="1">
            <a:spLocks/>
          </p:cNvSpPr>
          <p:nvPr/>
        </p:nvSpPr>
        <p:spPr bwMode="auto">
          <a:xfrm>
            <a:off x="5710229" y="2747670"/>
            <a:ext cx="3221736" cy="347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95000"/>
              <a:buFont typeface="Wingdings" pitchFamily="2" charset="2"/>
              <a:buChar char="ü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95000"/>
              <a:buFont typeface="Wingdings" pitchFamily="2" charset="2"/>
              <a:buChar char="û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US" dirty="0" smtClean="0">
                <a:solidFill>
                  <a:srgbClr val="080808"/>
                </a:solidFill>
              </a:rPr>
              <a:t>Results:</a:t>
            </a:r>
          </a:p>
          <a:p>
            <a:pPr marL="688975" lvl="1" indent="-288925">
              <a:spcBef>
                <a:spcPts val="1200"/>
              </a:spcBef>
            </a:pPr>
            <a:r>
              <a:rPr lang="en-US" dirty="0" smtClean="0">
                <a:solidFill>
                  <a:srgbClr val="080808"/>
                </a:solidFill>
              </a:rPr>
              <a:t>Twice as fast</a:t>
            </a:r>
          </a:p>
          <a:p>
            <a:pPr marL="688975" lvl="1" indent="-288925">
              <a:spcBef>
                <a:spcPts val="1200"/>
              </a:spcBef>
            </a:pPr>
            <a:r>
              <a:rPr lang="en-US" dirty="0" smtClean="0">
                <a:solidFill>
                  <a:srgbClr val="080808"/>
                </a:solidFill>
              </a:rPr>
              <a:t>Higher hit rate</a:t>
            </a:r>
          </a:p>
          <a:p>
            <a:pPr marL="688975" lvl="1" indent="-288925">
              <a:spcBef>
                <a:spcPts val="1200"/>
              </a:spcBef>
            </a:pPr>
            <a:r>
              <a:rPr lang="en-US" dirty="0" smtClean="0">
                <a:solidFill>
                  <a:srgbClr val="080808"/>
                </a:solidFill>
              </a:rPr>
              <a:t>Significantly higher quality</a:t>
            </a:r>
          </a:p>
          <a:p>
            <a:pPr marL="688975" lvl="1" indent="-288925">
              <a:spcBef>
                <a:spcPts val="1200"/>
              </a:spcBef>
            </a:pPr>
            <a:r>
              <a:rPr lang="en-US" dirty="0" smtClean="0">
                <a:solidFill>
                  <a:srgbClr val="080808"/>
                </a:solidFill>
              </a:rPr>
              <a:t>More engaged engineers</a:t>
            </a:r>
          </a:p>
          <a:p>
            <a:endParaRPr lang="en-US" dirty="0">
              <a:solidFill>
                <a:srgbClr val="08080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84371" y="6186097"/>
            <a:ext cx="1928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80808"/>
                </a:solidFill>
                <a:latin typeface="Comic Sans MS" pitchFamily="66" charset="0"/>
              </a:rPr>
              <a:t>Mats </a:t>
            </a:r>
            <a:r>
              <a:rPr lang="en-US" sz="2400" dirty="0" err="1">
                <a:solidFill>
                  <a:srgbClr val="080808"/>
                </a:solidFill>
                <a:latin typeface="Comic Sans MS" pitchFamily="66" charset="0"/>
              </a:rPr>
              <a:t>Lindén</a:t>
            </a:r>
            <a:endParaRPr lang="en-US" sz="2400" dirty="0">
              <a:solidFill>
                <a:srgbClr val="080808"/>
              </a:solidFill>
              <a:latin typeface="Comic Sans MS" pitchFamily="66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310F-5A7F-4201-8F9F-7A5FAB5625B0}" type="datetime6">
              <a:rPr lang="en-US" smtClean="0"/>
              <a:pPr/>
              <a:t>October 13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Copyright©2013 Poppendieck.LLC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0367-6F4F-40E9-8B2E-6B50BE8AA18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0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b="17003"/>
          <a:stretch/>
        </p:blipFill>
        <p:spPr>
          <a:xfrm>
            <a:off x="0" y="1459023"/>
            <a:ext cx="9139274" cy="54045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 smtClean="0"/>
              <a:t>Against All Odds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4800" y="1593850"/>
            <a:ext cx="4376738" cy="2257229"/>
          </a:xfrm>
          <a:ln>
            <a:solidFill>
              <a:schemeClr val="bg2"/>
            </a:solidFill>
          </a:ln>
        </p:spPr>
        <p:txBody>
          <a:bodyPr/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Aug 5, 2010 </a:t>
            </a:r>
          </a:p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San José Mine Collapsed</a:t>
            </a:r>
          </a:p>
          <a:p>
            <a:pPr marL="0" indent="0"/>
            <a:endParaRPr lang="en-US" sz="24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4681538" y="1593850"/>
            <a:ext cx="4284042" cy="2257229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1200"/>
              </a:spcBef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Rescue Team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3"/>
          </p:nvPr>
        </p:nvSpPr>
        <p:spPr>
          <a:xfrm>
            <a:off x="304800" y="3851079"/>
            <a:ext cx="4376738" cy="2594326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lnSpc>
                <a:spcPct val="15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Rescue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Effort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/>
            <a:endParaRPr lang="en-US" sz="2400" dirty="0"/>
          </a:p>
        </p:txBody>
      </p:sp>
      <p:pic>
        <p:nvPicPr>
          <p:cNvPr id="5122" name="Picture 2" descr="http://i4.mirror.co.uk/incoming/article243165.ece/ALTERNATES/s615/image-4-for-33-trapped-in-chile-mine-are-alive-but-it-will-be-4-months-until-they-are-rescued-gallery-978706976-2431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937" y="9192"/>
            <a:ext cx="2180063" cy="144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61189" y="2192019"/>
            <a:ext cx="37247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80808"/>
                </a:solidFill>
                <a:latin typeface="Comic Sans MS" pitchFamily="66" charset="0"/>
              </a:rPr>
              <a:t>Sponsor: President </a:t>
            </a:r>
            <a:r>
              <a:rPr lang="en-US" sz="1600" dirty="0" err="1" smtClean="0">
                <a:solidFill>
                  <a:srgbClr val="080808"/>
                </a:solidFill>
                <a:latin typeface="Comic Sans MS" pitchFamily="66" charset="0"/>
              </a:rPr>
              <a:t>Sebastián</a:t>
            </a:r>
            <a:r>
              <a:rPr lang="en-US" sz="1600" dirty="0" smtClean="0">
                <a:solidFill>
                  <a:srgbClr val="080808"/>
                </a:solidFill>
                <a:latin typeface="Comic Sans MS" pitchFamily="66" charset="0"/>
              </a:rPr>
              <a:t> </a:t>
            </a:r>
            <a:r>
              <a:rPr lang="en-US" sz="1600" dirty="0" err="1" smtClean="0">
                <a:solidFill>
                  <a:srgbClr val="080808"/>
                </a:solidFill>
                <a:latin typeface="Comic Sans MS" pitchFamily="66" charset="0"/>
              </a:rPr>
              <a:t>Piñera</a:t>
            </a:r>
            <a:endParaRPr lang="en-US" sz="1600" dirty="0" smtClean="0">
              <a:solidFill>
                <a:srgbClr val="080808"/>
              </a:solidFill>
              <a:latin typeface="Comic Sans MS" pitchFamily="66" charset="0"/>
            </a:endParaRPr>
          </a:p>
          <a:p>
            <a:pPr marL="227013" indent="-227013"/>
            <a:r>
              <a:rPr lang="en-US" sz="1600" dirty="0" smtClean="0">
                <a:solidFill>
                  <a:srgbClr val="080808"/>
                </a:solidFill>
                <a:latin typeface="Comic Sans MS" pitchFamily="66" charset="0"/>
              </a:rPr>
              <a:t>Leader: André </a:t>
            </a:r>
            <a:r>
              <a:rPr lang="en-US" sz="1600" dirty="0" err="1" smtClean="0">
                <a:solidFill>
                  <a:srgbClr val="080808"/>
                </a:solidFill>
                <a:latin typeface="Comic Sans MS" pitchFamily="66" charset="0"/>
              </a:rPr>
              <a:t>Sougarret</a:t>
            </a:r>
            <a:r>
              <a:rPr lang="en-US" sz="1600" dirty="0" smtClean="0">
                <a:solidFill>
                  <a:srgbClr val="080808"/>
                </a:solidFill>
                <a:latin typeface="Comic Sans MS" pitchFamily="66" charset="0"/>
              </a:rPr>
              <a:t> </a:t>
            </a:r>
            <a:br>
              <a:rPr lang="en-US" sz="1600" dirty="0" smtClean="0">
                <a:solidFill>
                  <a:srgbClr val="080808"/>
                </a:solidFill>
                <a:latin typeface="Comic Sans MS" pitchFamily="66" charset="0"/>
              </a:rPr>
            </a:br>
            <a:r>
              <a:rPr lang="en-US" sz="1600" dirty="0" smtClean="0">
                <a:solidFill>
                  <a:srgbClr val="080808"/>
                </a:solidFill>
                <a:latin typeface="Comic Sans MS" pitchFamily="66" charset="0"/>
              </a:rPr>
              <a:t>– </a:t>
            </a:r>
            <a:r>
              <a:rPr lang="en-US" sz="1600" dirty="0" err="1">
                <a:solidFill>
                  <a:srgbClr val="080808"/>
                </a:solidFill>
                <a:latin typeface="Comic Sans MS" pitchFamily="66" charset="0"/>
              </a:rPr>
              <a:t>Codelco</a:t>
            </a:r>
            <a:r>
              <a:rPr lang="en-US" sz="1600" dirty="0">
                <a:solidFill>
                  <a:srgbClr val="080808"/>
                </a:solidFill>
                <a:latin typeface="Comic Sans MS" pitchFamily="66" charset="0"/>
              </a:rPr>
              <a:t> Mine Manager </a:t>
            </a:r>
            <a:endParaRPr lang="en-US" sz="1600" dirty="0" smtClean="0">
              <a:solidFill>
                <a:srgbClr val="080808"/>
              </a:solidFill>
              <a:latin typeface="Comic Sans MS" pitchFamily="66" charset="0"/>
            </a:endParaRPr>
          </a:p>
          <a:p>
            <a:pPr marL="227013" indent="-227013"/>
            <a:r>
              <a:rPr lang="en-US" sz="1600" dirty="0" smtClean="0">
                <a:solidFill>
                  <a:srgbClr val="080808"/>
                </a:solidFill>
                <a:latin typeface="Comic Sans MS" pitchFamily="66" charset="0"/>
              </a:rPr>
              <a:t>The Leadership Team: </a:t>
            </a:r>
            <a:br>
              <a:rPr lang="en-US" sz="1600" dirty="0" smtClean="0">
                <a:solidFill>
                  <a:srgbClr val="080808"/>
                </a:solidFill>
                <a:latin typeface="Comic Sans MS" pitchFamily="66" charset="0"/>
              </a:rPr>
            </a:br>
            <a:r>
              <a:rPr lang="en-US" sz="1600" dirty="0" smtClean="0">
                <a:solidFill>
                  <a:srgbClr val="080808"/>
                </a:solidFill>
                <a:latin typeface="Comic Sans MS" pitchFamily="66" charset="0"/>
              </a:rPr>
              <a:t>32 Handpicked </a:t>
            </a:r>
            <a:r>
              <a:rPr lang="en-US" sz="1600" dirty="0" err="1" smtClean="0">
                <a:solidFill>
                  <a:srgbClr val="080808"/>
                </a:solidFill>
                <a:latin typeface="Comic Sans MS" pitchFamily="66" charset="0"/>
              </a:rPr>
              <a:t>Codelco</a:t>
            </a:r>
            <a:r>
              <a:rPr lang="en-US" sz="1600" dirty="0" smtClean="0">
                <a:solidFill>
                  <a:srgbClr val="080808"/>
                </a:solidFill>
                <a:latin typeface="Comic Sans MS" pitchFamily="66" charset="0"/>
              </a:rPr>
              <a:t> Mangers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81538" y="3851079"/>
            <a:ext cx="4284042" cy="2594326"/>
          </a:xfrm>
          <a:ln>
            <a:solidFill>
              <a:schemeClr val="tx2"/>
            </a:solidFill>
          </a:ln>
        </p:spPr>
        <p:txBody>
          <a:bodyPr/>
          <a:lstStyle/>
          <a:p>
            <a:pPr marL="0" indent="0" algn="ctr">
              <a:spcBef>
                <a:spcPts val="0"/>
              </a:spcBef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Success!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5661" y="2575884"/>
            <a:ext cx="40221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80808"/>
                </a:solidFill>
                <a:latin typeface="Comic Sans MS" pitchFamily="66" charset="0"/>
              </a:rPr>
              <a:t>IF the miners had survived and followed protocol, they would be in a ‘refuge’ area with enough food for 10 people </a:t>
            </a:r>
            <a:br>
              <a:rPr lang="en-US" sz="1600" dirty="0" smtClean="0">
                <a:solidFill>
                  <a:srgbClr val="080808"/>
                </a:solidFill>
                <a:latin typeface="Comic Sans MS" pitchFamily="66" charset="0"/>
              </a:rPr>
            </a:br>
            <a:r>
              <a:rPr lang="en-US" sz="1600" dirty="0" smtClean="0">
                <a:solidFill>
                  <a:srgbClr val="080808"/>
                </a:solidFill>
                <a:latin typeface="Comic Sans MS" pitchFamily="66" charset="0"/>
              </a:rPr>
              <a:t>for 2 days and water for a month.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1687" y="4513194"/>
            <a:ext cx="4036157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Step 1</a:t>
            </a:r>
            <a:r>
              <a:rPr lang="en-US" sz="1600" dirty="0" smtClean="0">
                <a:solidFill>
                  <a:srgbClr val="080808"/>
                </a:solidFill>
                <a:latin typeface="Comic Sans MS" pitchFamily="66" charset="0"/>
              </a:rPr>
              <a:t> – Drill to the refuge area </a:t>
            </a:r>
          </a:p>
          <a:p>
            <a:pPr marL="228600" defTabSz="228600"/>
            <a:r>
              <a:rPr lang="en-US" sz="1600" dirty="0" smtClean="0">
                <a:solidFill>
                  <a:srgbClr val="080808"/>
                </a:solidFill>
                <a:latin typeface="Comic Sans MS" pitchFamily="66" charset="0"/>
              </a:rPr>
              <a:t>Many quick probes to learn how </a:t>
            </a:r>
            <a:br>
              <a:rPr lang="en-US" sz="1600" dirty="0" smtClean="0">
                <a:solidFill>
                  <a:srgbClr val="080808"/>
                </a:solidFill>
                <a:latin typeface="Comic Sans MS" pitchFamily="66" charset="0"/>
              </a:rPr>
            </a:br>
            <a:r>
              <a:rPr lang="en-US" sz="1600" dirty="0" smtClean="0">
                <a:solidFill>
                  <a:srgbClr val="080808"/>
                </a:solidFill>
                <a:latin typeface="Comic Sans MS" pitchFamily="66" charset="0"/>
              </a:rPr>
              <a:t>to drill accurately.  [</a:t>
            </a:r>
            <a:r>
              <a:rPr lang="en-US" sz="160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17 days]</a:t>
            </a:r>
            <a:endParaRPr lang="en-US" sz="1600" dirty="0" smtClean="0">
              <a:solidFill>
                <a:srgbClr val="080808"/>
              </a:solidFill>
              <a:latin typeface="Comic Sans MS" pitchFamily="66" charset="0"/>
            </a:endParaRPr>
          </a:p>
          <a:p>
            <a:pPr>
              <a:spcBef>
                <a:spcPts val="600"/>
              </a:spcBef>
            </a:pPr>
            <a:r>
              <a:rPr lang="en-US" sz="1600" i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Step 2</a:t>
            </a:r>
            <a:r>
              <a:rPr lang="en-US" sz="1600" dirty="0" smtClean="0">
                <a:solidFill>
                  <a:srgbClr val="080808"/>
                </a:solidFill>
                <a:latin typeface="Comic Sans MS" pitchFamily="66" charset="0"/>
              </a:rPr>
              <a:t> – Rescue the miners</a:t>
            </a:r>
          </a:p>
          <a:p>
            <a:pPr marL="227013" defTabSz="228600"/>
            <a:r>
              <a:rPr lang="en-US" sz="1600" dirty="0" smtClean="0">
                <a:solidFill>
                  <a:srgbClr val="080808"/>
                </a:solidFill>
                <a:latin typeface="Comic Sans MS" pitchFamily="66" charset="0"/>
              </a:rPr>
              <a:t>Try Plans A, B, and C to see which is fastest. [</a:t>
            </a:r>
            <a:r>
              <a:rPr lang="en-US" sz="160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52 </a:t>
            </a:r>
            <a:r>
              <a:rPr lang="en-US" sz="16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days</a:t>
            </a:r>
            <a:r>
              <a:rPr lang="en-US" sz="1600" dirty="0">
                <a:solidFill>
                  <a:srgbClr val="080808"/>
                </a:solidFill>
                <a:latin typeface="Comic Sans MS" pitchFamily="66" charset="0"/>
              </a:rPr>
              <a:t> </a:t>
            </a:r>
            <a:r>
              <a:rPr lang="en-US" sz="1600" dirty="0" smtClean="0">
                <a:solidFill>
                  <a:srgbClr val="080808"/>
                </a:solidFill>
                <a:latin typeface="Comic Sans MS" pitchFamily="66" charset="0"/>
              </a:rPr>
              <a:t>– Plan B wins]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95887" y="6452056"/>
            <a:ext cx="40916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080808"/>
                </a:solidFill>
                <a:latin typeface="Comic Sans MS" pitchFamily="66" charset="0"/>
              </a:rPr>
              <a:t>Leadership Lessons from the </a:t>
            </a:r>
            <a:r>
              <a:rPr lang="en-US" sz="1050" dirty="0" err="1" smtClean="0">
                <a:solidFill>
                  <a:srgbClr val="080808"/>
                </a:solidFill>
                <a:latin typeface="Comic Sans MS" pitchFamily="66" charset="0"/>
              </a:rPr>
              <a:t>Cilean</a:t>
            </a:r>
            <a:r>
              <a:rPr lang="en-US" sz="1050" dirty="0" smtClean="0">
                <a:solidFill>
                  <a:srgbClr val="080808"/>
                </a:solidFill>
                <a:latin typeface="Comic Sans MS" pitchFamily="66" charset="0"/>
              </a:rPr>
              <a:t> Mine Rescue, by Rashid, Edmondson, and Leonard, Harvard Business Review, 8/2013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3479-FAED-460B-BC54-F0E7E14B74B6}" type="datetime6">
              <a:rPr lang="en-US" smtClean="0"/>
              <a:pPr/>
              <a:t>October 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Copyright©2013 Poppendieck.LLC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EFDACB-3889-4B18-A097-6606898F396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74574" y="4293614"/>
            <a:ext cx="1563581" cy="19091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5F5F5F"/>
                </a:solidFill>
              </a:rPr>
              <a:t>October 13 Headline:</a:t>
            </a:r>
          </a:p>
          <a:p>
            <a:pPr algn="ctr"/>
            <a:r>
              <a:rPr lang="en-US" b="1" dirty="0" smtClean="0">
                <a:solidFill>
                  <a:srgbClr val="5F5F5F"/>
                </a:solidFill>
              </a:rPr>
              <a:t>All </a:t>
            </a:r>
            <a:r>
              <a:rPr lang="en-US" b="1" dirty="0">
                <a:solidFill>
                  <a:srgbClr val="5F5F5F"/>
                </a:solidFill>
              </a:rPr>
              <a:t>33 Chilean Miners Rescued </a:t>
            </a:r>
            <a:br>
              <a:rPr lang="en-US" b="1" dirty="0">
                <a:solidFill>
                  <a:srgbClr val="5F5F5F"/>
                </a:solidFill>
              </a:rPr>
            </a:br>
            <a:r>
              <a:rPr lang="en-US" b="1" dirty="0">
                <a:solidFill>
                  <a:srgbClr val="5F5F5F"/>
                </a:solidFill>
              </a:rPr>
              <a:t>in a Flawless Operation</a:t>
            </a:r>
          </a:p>
        </p:txBody>
      </p:sp>
      <p:pic>
        <p:nvPicPr>
          <p:cNvPr id="32" name="Picture 2" descr="http://graphics8.nytimes.com/images/2010/10/14/world/americas/14lede_cumplida480/14lede_cumplida480-blogSpa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191" y="4304371"/>
            <a:ext cx="2397314" cy="190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71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9" grpId="0" build="p" animBg="1"/>
      <p:bldP spid="10" grpId="0" build="p" animBg="1"/>
      <p:bldP spid="4" grpId="0" build="p" animBg="1"/>
      <p:bldP spid="15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http://www.mellawyers.com/images/mel-law-/telecommunications-la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2"/>
          <a:stretch/>
        </p:blipFill>
        <p:spPr bwMode="auto">
          <a:xfrm>
            <a:off x="243708" y="1642721"/>
            <a:ext cx="3770481" cy="107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aren’t we predictable?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702" y="1593850"/>
            <a:ext cx="3770487" cy="408173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8F8F8"/>
                </a:solidFill>
              </a:rPr>
              <a:t>Ericsson Networks</a:t>
            </a:r>
          </a:p>
          <a:p>
            <a:pPr algn="ctr"/>
            <a:endParaRPr lang="en-US" dirty="0">
              <a:solidFill>
                <a:srgbClr val="F8F8F8"/>
              </a:solidFill>
            </a:endParaRPr>
          </a:p>
          <a:p>
            <a:pPr marL="0" indent="0" algn="ctr">
              <a:lnSpc>
                <a:spcPct val="90000"/>
              </a:lnSpc>
              <a:spcBef>
                <a:spcPts val="600"/>
              </a:spcBef>
            </a:pPr>
            <a:r>
              <a:rPr lang="en-US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past was not good enough for the future.</a:t>
            </a:r>
          </a:p>
          <a:p>
            <a:pPr marL="0" indent="0" algn="ctr">
              <a:spcBef>
                <a:spcPts val="0"/>
              </a:spcBef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</a:pP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</a:pPr>
            <a:r>
              <a:rPr lang="en-US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Accept uncertainty and learn how to live with it.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4314497" y="1643063"/>
            <a:ext cx="4498427" cy="2619375"/>
          </a:xfrm>
        </p:spPr>
        <p:txBody>
          <a:bodyPr>
            <a:normAutofit fontScale="62500" lnSpcReduction="20000"/>
          </a:bodyPr>
          <a:lstStyle/>
          <a:p>
            <a:pPr marL="231775" indent="-231775">
              <a:buFont typeface="+mj-lt"/>
              <a:buAutoNum type="arabicPeriod"/>
            </a:pPr>
            <a:r>
              <a:rPr lang="en-US" dirty="0"/>
              <a:t>Manage </a:t>
            </a:r>
            <a:r>
              <a:rPr lang="en-US" dirty="0" smtClean="0"/>
              <a:t>features</a:t>
            </a:r>
            <a:r>
              <a:rPr lang="en-US" dirty="0"/>
              <a:t>, not </a:t>
            </a:r>
            <a:r>
              <a:rPr lang="en-US" dirty="0" smtClean="0"/>
              <a:t>projects.</a:t>
            </a:r>
          </a:p>
          <a:p>
            <a:pPr marL="231775" indent="-231775">
              <a:buFont typeface="+mj-lt"/>
              <a:buAutoNum type="arabicPeriod"/>
            </a:pPr>
            <a:r>
              <a:rPr lang="en-US" dirty="0" smtClean="0"/>
              <a:t>Decouple releases from development.</a:t>
            </a:r>
          </a:p>
          <a:p>
            <a:pPr marL="231775" indent="-231775">
              <a:buFont typeface="+mj-lt"/>
              <a:buAutoNum type="arabicPeriod"/>
            </a:pPr>
            <a:r>
              <a:rPr lang="en-US" dirty="0" smtClean="0"/>
              <a:t>Small, multi-discipline feature teams.</a:t>
            </a:r>
          </a:p>
          <a:p>
            <a:pPr marL="688975" lvl="1" indent="-288925">
              <a:buFont typeface="+mj-lt"/>
              <a:buAutoNum type="alphaLcParenR"/>
            </a:pPr>
            <a:r>
              <a:rPr lang="en-US" dirty="0" smtClean="0"/>
              <a:t>Product and technical leadership.</a:t>
            </a:r>
          </a:p>
          <a:p>
            <a:pPr marL="688975" lvl="1" indent="-288925">
              <a:buFont typeface="+mj-lt"/>
              <a:buAutoNum type="alphaLcParenR"/>
            </a:pPr>
            <a:r>
              <a:rPr lang="en-US" dirty="0" smtClean="0"/>
              <a:t>Autonomy and responsibility.</a:t>
            </a:r>
          </a:p>
          <a:p>
            <a:pPr marL="288925" indent="-288925">
              <a:buFont typeface="+mj-lt"/>
              <a:buAutoNum type="arabicPeriod"/>
            </a:pPr>
            <a:r>
              <a:rPr lang="en-US" dirty="0" smtClean="0"/>
              <a:t>Reorganized management jobs</a:t>
            </a:r>
          </a:p>
          <a:p>
            <a:pPr marL="231775" indent="-231775">
              <a:buFont typeface="+mj-lt"/>
              <a:buAutoNum type="arabicPeriod"/>
            </a:pPr>
            <a:r>
              <a:rPr lang="en-US" dirty="0" smtClean="0"/>
              <a:t>Central planning coordinates features</a:t>
            </a:r>
          </a:p>
          <a:p>
            <a:pPr marL="688975" lvl="1" indent="-288925">
              <a:buFont typeface="+mj-lt"/>
              <a:buAutoNum type="alphaLcParenR"/>
            </a:pPr>
            <a:r>
              <a:rPr lang="en-US" dirty="0" smtClean="0"/>
              <a:t>Sets content and allow date to vary</a:t>
            </a:r>
          </a:p>
          <a:p>
            <a:pPr marL="231775" indent="-231775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pic>
        <p:nvPicPr>
          <p:cNvPr id="4115" name="Picture 19" descr="D:\Data\Dropbox\Book\Art\Chapter 2 planning grap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782" y="4123553"/>
            <a:ext cx="3932791" cy="228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rved Left Arrow 11"/>
          <p:cNvSpPr/>
          <p:nvPr/>
        </p:nvSpPr>
        <p:spPr bwMode="auto">
          <a:xfrm>
            <a:off x="8375575" y="3810285"/>
            <a:ext cx="324998" cy="626535"/>
          </a:xfrm>
          <a:prstGeom prst="curvedLeftArrow">
            <a:avLst/>
          </a:prstGeom>
          <a:solidFill>
            <a:srgbClr val="F8F8F8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rtlCol="0" anchor="ctr"/>
          <a:lstStyle/>
          <a:p>
            <a:pPr algn="ctr" eaLnBrk="0" hangingPunct="0"/>
            <a:endParaRPr lang="en-US" sz="2800" dirty="0" smtClean="0">
              <a:solidFill>
                <a:srgbClr val="080808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43702" y="2721166"/>
            <a:ext cx="3770487" cy="3894463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rtlCol="0" anchor="ctr"/>
          <a:lstStyle/>
          <a:p>
            <a:pPr algn="ctr" eaLnBrk="0" hangingPunct="0"/>
            <a:endParaRPr lang="en-US" sz="2800" dirty="0" smtClean="0">
              <a:solidFill>
                <a:srgbClr val="080808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59288" y="6396335"/>
            <a:ext cx="2230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80808"/>
                </a:solidFill>
                <a:latin typeface="Comic Sans MS" pitchFamily="66" charset="0"/>
              </a:rPr>
              <a:t>Hendrik</a:t>
            </a:r>
            <a:r>
              <a:rPr lang="en-US" sz="2400" dirty="0" smtClean="0">
                <a:solidFill>
                  <a:srgbClr val="080808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080808"/>
                </a:solidFill>
                <a:latin typeface="Comic Sans MS" pitchFamily="66" charset="0"/>
              </a:rPr>
              <a:t>Esser</a:t>
            </a:r>
            <a:endParaRPr lang="en-US" sz="2400" dirty="0">
              <a:solidFill>
                <a:srgbClr val="080808"/>
              </a:solidFill>
              <a:latin typeface="Comic Sans MS" pitchFamily="66" charset="0"/>
            </a:endParaRPr>
          </a:p>
        </p:txBody>
      </p:sp>
      <p:pic>
        <p:nvPicPr>
          <p:cNvPr id="3076" name="Picture 4" descr="http://johnmann.org/blog/wp-content/uploads/2013/04/con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" r="2779" b="12091"/>
          <a:stretch/>
        </p:blipFill>
        <p:spPr bwMode="auto">
          <a:xfrm>
            <a:off x="495925" y="3600543"/>
            <a:ext cx="3189384" cy="221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B445-4F0C-4CCA-81A0-24053E2A316A}" type="datetime6">
              <a:rPr lang="en-US" smtClean="0"/>
              <a:pPr/>
              <a:t>October 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Copyright©2013 Poppendieck.LLC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0367-6F4F-40E9-8B2E-6B50BE8AA18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0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1"/>
          <p:cNvSpPr>
            <a:spLocks noGrp="1" noChangeArrowheads="1"/>
          </p:cNvSpPr>
          <p:nvPr>
            <p:ph type="title"/>
          </p:nvPr>
        </p:nvSpPr>
        <p:spPr>
          <a:xfrm>
            <a:off x="152401" y="152400"/>
            <a:ext cx="5807009" cy="1066800"/>
          </a:xfrm>
        </p:spPr>
        <p:txBody>
          <a:bodyPr/>
          <a:lstStyle/>
          <a:p>
            <a:r>
              <a:rPr lang="en-US" dirty="0" smtClean="0"/>
              <a:t>The Lean Mindset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93850"/>
            <a:ext cx="8601075" cy="5187950"/>
          </a:xfrm>
        </p:spPr>
        <p:txBody>
          <a:bodyPr>
            <a:normAutofit fontScale="85000" lnSpcReduction="20000"/>
          </a:bodyPr>
          <a:lstStyle/>
          <a:p>
            <a:pPr marL="404813" indent="-404813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tabLst>
                <a:tab pos="287338" algn="l"/>
              </a:tabLst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Companies</a:t>
            </a:r>
          </a:p>
          <a:p>
            <a:pPr marL="796925" lvl="1" indent="-396875">
              <a:lnSpc>
                <a:spcPct val="90000"/>
              </a:lnSpc>
              <a:spcBef>
                <a:spcPts val="1200"/>
              </a:spcBef>
              <a:tabLst>
                <a:tab pos="228600" algn="l"/>
              </a:tabLst>
              <a:defRPr/>
            </a:pPr>
            <a:r>
              <a:rPr lang="en-US" sz="3600" dirty="0" smtClean="0"/>
              <a:t>Start with </a:t>
            </a:r>
            <a:r>
              <a:rPr lang="en-US" sz="3600" i="1" dirty="0" smtClean="0"/>
              <a:t>Why?</a:t>
            </a:r>
            <a:endParaRPr lang="en-US" sz="3600" i="1" dirty="0"/>
          </a:p>
          <a:p>
            <a:pPr marL="404813" indent="-404813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tabLst>
                <a:tab pos="228600" algn="l"/>
              </a:tabLst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Energized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Workers</a:t>
            </a:r>
          </a:p>
          <a:p>
            <a:pPr marL="796925" lvl="1" indent="-396875">
              <a:lnSpc>
                <a:spcPct val="90000"/>
              </a:lnSpc>
              <a:spcBef>
                <a:spcPts val="1200"/>
              </a:spcBef>
              <a:tabLst>
                <a:tab pos="228600" algn="l"/>
              </a:tabLst>
              <a:defRPr/>
            </a:pPr>
            <a:r>
              <a:rPr lang="en-US" sz="3600" dirty="0" smtClean="0"/>
              <a:t>The Power of Challenge </a:t>
            </a:r>
            <a:endParaRPr lang="en-US" sz="3600" dirty="0"/>
          </a:p>
          <a:p>
            <a:pPr marL="404813" indent="-404813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tabLst>
                <a:tab pos="228600" algn="l"/>
              </a:tabLst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Delighted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Customers</a:t>
            </a:r>
          </a:p>
          <a:p>
            <a:pPr marL="796925" lvl="1" indent="-396875">
              <a:lnSpc>
                <a:spcPct val="90000"/>
              </a:lnSpc>
              <a:spcBef>
                <a:spcPts val="1200"/>
              </a:spcBef>
              <a:tabLst>
                <a:tab pos="228600" algn="l"/>
              </a:tabLst>
              <a:defRPr/>
            </a:pPr>
            <a:r>
              <a:rPr lang="en-US" sz="3600" dirty="0" smtClean="0"/>
              <a:t>Don’t Guess – Experiment!</a:t>
            </a:r>
            <a:endParaRPr lang="en-US" sz="3600" dirty="0"/>
          </a:p>
          <a:p>
            <a:pPr marL="404813" indent="-404813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tabLst>
                <a:tab pos="228600" algn="l"/>
              </a:tabLst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Genuine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Efficiency</a:t>
            </a:r>
          </a:p>
          <a:p>
            <a:pPr marL="796925" lvl="1" indent="-396875">
              <a:lnSpc>
                <a:spcPct val="90000"/>
              </a:lnSpc>
              <a:spcBef>
                <a:spcPts val="1200"/>
              </a:spcBef>
              <a:tabLst>
                <a:tab pos="228600" algn="l"/>
              </a:tabLst>
              <a:defRPr/>
            </a:pPr>
            <a:r>
              <a:rPr lang="en-US" sz="3600" dirty="0" smtClean="0"/>
              <a:t>Flow Efficiency </a:t>
            </a:r>
            <a:r>
              <a:rPr lang="en-US" sz="3600" i="1" dirty="0" smtClean="0"/>
              <a:t>Over</a:t>
            </a:r>
            <a:r>
              <a:rPr lang="en-US" sz="3600" dirty="0" smtClean="0"/>
              <a:t> Resource Efficiency</a:t>
            </a:r>
            <a:endParaRPr lang="en-US" sz="3600" dirty="0"/>
          </a:p>
          <a:p>
            <a:pPr marL="404813" indent="-404813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tabLst>
                <a:tab pos="228600" algn="l"/>
              </a:tabLst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Breakthrough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Innovation</a:t>
            </a:r>
          </a:p>
          <a:p>
            <a:pPr marL="796925" lvl="1" indent="-396875">
              <a:lnSpc>
                <a:spcPct val="90000"/>
              </a:lnSpc>
              <a:spcBef>
                <a:spcPts val="1200"/>
              </a:spcBef>
              <a:tabLst>
                <a:tab pos="228600" algn="l"/>
              </a:tabLst>
              <a:defRPr/>
            </a:pPr>
            <a:r>
              <a:rPr lang="en-US" sz="3600" dirty="0" smtClean="0"/>
              <a:t>Small</a:t>
            </a:r>
            <a:r>
              <a:rPr lang="en-US" sz="3600" dirty="0"/>
              <a:t>, experienced, </a:t>
            </a:r>
            <a:r>
              <a:rPr lang="en-US" sz="3600" dirty="0" smtClean="0"/>
              <a:t>decision-empowered teams</a:t>
            </a:r>
          </a:p>
          <a:p>
            <a:pPr marL="971550" lvl="1" indent="-571500">
              <a:lnSpc>
                <a:spcPct val="90000"/>
              </a:lnSpc>
              <a:spcBef>
                <a:spcPts val="1200"/>
              </a:spcBef>
              <a:tabLst>
                <a:tab pos="228600" algn="l"/>
              </a:tabLst>
              <a:defRPr/>
            </a:pPr>
            <a:endParaRPr lang="en-US" sz="3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EC65-341F-43D3-9BA0-B0D8735CE55A}" type="datetime6">
              <a:rPr lang="en-US" smtClean="0"/>
              <a:t>October 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Copyright©2013 Poppendieck.LLC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0367-6F4F-40E9-8B2E-6B50BE8AA18F}" type="slidenum">
              <a:rPr lang="en-US" smtClean="0"/>
              <a:t>21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410" y="215253"/>
            <a:ext cx="2946466" cy="383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766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Thank You!</a:t>
            </a:r>
          </a:p>
        </p:txBody>
      </p:sp>
      <p:sp>
        <p:nvSpPr>
          <p:cNvPr id="14745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smtClean="0"/>
              <a:t>More Information:  www.poppendieck.com</a:t>
            </a:r>
          </a:p>
        </p:txBody>
      </p:sp>
    </p:spTree>
    <p:extLst>
      <p:ext uri="{BB962C8B-B14F-4D97-AF65-F5344CB8AC3E}">
        <p14:creationId xmlns:p14="http://schemas.microsoft.com/office/powerpoint/2010/main" val="425807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6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b="17003"/>
          <a:stretch/>
        </p:blipFill>
        <p:spPr>
          <a:xfrm>
            <a:off x="0" y="1453447"/>
            <a:ext cx="9139274" cy="5404553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1" y="152400"/>
            <a:ext cx="6296246" cy="1066800"/>
          </a:xfrm>
        </p:spPr>
        <p:txBody>
          <a:bodyPr/>
          <a:lstStyle/>
          <a:p>
            <a:r>
              <a:rPr lang="en-US" dirty="0" smtClean="0"/>
              <a:t>Four Lessons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105B-A658-4725-8A24-337835DB532A}" type="datetime6">
              <a:rPr lang="en-US" smtClean="0"/>
              <a:pPr/>
              <a:t>October 13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Copyright©2013 Poppendieck.LLC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DACB-3889-4B18-A097-6606898F396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6" name="Content Placeholder 7"/>
          <p:cNvSpPr txBox="1">
            <a:spLocks/>
          </p:cNvSpPr>
          <p:nvPr/>
        </p:nvSpPr>
        <p:spPr bwMode="auto">
          <a:xfrm>
            <a:off x="304800" y="1593850"/>
            <a:ext cx="4376738" cy="2257229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95000"/>
              <a:buFont typeface="Wingdings" pitchFamily="2" charset="2"/>
              <a:buChar char="ü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95000"/>
              <a:buFont typeface="Wingdings" pitchFamily="2" charset="2"/>
              <a:buChar char="û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/>
            <a:r>
              <a:rPr lang="en-US" kern="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Power of Challenge</a:t>
            </a:r>
          </a:p>
          <a:p>
            <a:pPr marL="0" lvl="1" indent="0" algn="ctr">
              <a:spcBef>
                <a:spcPts val="0"/>
              </a:spcBef>
              <a:buFont typeface="Wingdings" pitchFamily="2" charset="2"/>
              <a:buNone/>
            </a:pPr>
            <a:r>
              <a:rPr lang="en-US" sz="2400" kern="0" dirty="0" smtClean="0">
                <a:solidFill>
                  <a:srgbClr val="080808"/>
                </a:solidFill>
              </a:rPr>
              <a:t>Not Too Easy, Not Too Hard</a:t>
            </a:r>
            <a:endParaRPr lang="en-US" sz="2400" kern="0" dirty="0">
              <a:solidFill>
                <a:srgbClr val="080808"/>
              </a:solidFill>
            </a:endParaRPr>
          </a:p>
        </p:txBody>
      </p:sp>
      <p:sp>
        <p:nvSpPr>
          <p:cNvPr id="17" name="Content Placeholder 8"/>
          <p:cNvSpPr txBox="1">
            <a:spLocks/>
          </p:cNvSpPr>
          <p:nvPr/>
        </p:nvSpPr>
        <p:spPr>
          <a:xfrm>
            <a:off x="4681538" y="1593850"/>
            <a:ext cx="4284042" cy="22572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95000"/>
              <a:buFont typeface="Wingdings" pitchFamily="2" charset="2"/>
              <a:buChar char="ü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95000"/>
              <a:buFont typeface="Wingdings" pitchFamily="2" charset="2"/>
              <a:buChar char="û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/>
            <a:r>
              <a:rPr lang="en-US" kern="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Need for Expertise</a:t>
            </a:r>
          </a:p>
          <a:p>
            <a:pPr marL="0" lvl="1" indent="0" algn="ctr">
              <a:spcBef>
                <a:spcPts val="0"/>
              </a:spcBef>
              <a:buFont typeface="Wingdings" pitchFamily="2" charset="2"/>
              <a:buNone/>
            </a:pPr>
            <a:r>
              <a:rPr lang="en-US" sz="2400" kern="0" dirty="0" smtClean="0">
                <a:solidFill>
                  <a:srgbClr val="080808"/>
                </a:solidFill>
              </a:rPr>
              <a:t>And Expert Leaders</a:t>
            </a:r>
            <a:endParaRPr lang="en-US" sz="2400" kern="0" dirty="0">
              <a:solidFill>
                <a:srgbClr val="080808"/>
              </a:solidFill>
            </a:endParaRPr>
          </a:p>
        </p:txBody>
      </p:sp>
      <p:sp>
        <p:nvSpPr>
          <p:cNvPr id="18" name="Content Placeholder 9"/>
          <p:cNvSpPr txBox="1">
            <a:spLocks/>
          </p:cNvSpPr>
          <p:nvPr/>
        </p:nvSpPr>
        <p:spPr>
          <a:xfrm>
            <a:off x="304800" y="3851079"/>
            <a:ext cx="4376738" cy="2594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95000"/>
              <a:buFont typeface="Wingdings" pitchFamily="2" charset="2"/>
              <a:buChar char="ü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95000"/>
              <a:buFont typeface="Wingdings" pitchFamily="2" charset="2"/>
              <a:buChar char="û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/>
            <a:r>
              <a:rPr lang="en-US" kern="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 </a:t>
            </a:r>
            <a:r>
              <a:rPr lang="en-US" kern="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 </a:t>
            </a:r>
            <a:r>
              <a:rPr lang="en-US" kern="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</a:t>
            </a:r>
            <a:r>
              <a:rPr lang="en-US" kern="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 </a:t>
            </a:r>
            <a:r>
              <a:rPr lang="en-US" kern="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</a:t>
            </a:r>
            <a:r>
              <a:rPr lang="en-US" kern="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</a:t>
            </a:r>
            <a:endParaRPr lang="en-US" kern="0" dirty="0" smtClean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indent="0" algn="ctr"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</a:pPr>
            <a:r>
              <a:rPr lang="en-US" sz="2400" dirty="0">
                <a:solidFill>
                  <a:srgbClr val="080808"/>
                </a:solidFill>
              </a:rPr>
              <a:t>Dynamically Intertwined Execution and Adaptation</a:t>
            </a:r>
          </a:p>
        </p:txBody>
      </p:sp>
      <p:sp>
        <p:nvSpPr>
          <p:cNvPr id="19" name="Content Placeholder 3"/>
          <p:cNvSpPr txBox="1">
            <a:spLocks/>
          </p:cNvSpPr>
          <p:nvPr/>
        </p:nvSpPr>
        <p:spPr>
          <a:xfrm>
            <a:off x="4681538" y="3851079"/>
            <a:ext cx="4284042" cy="2594326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95000"/>
              <a:buFont typeface="Wingdings" pitchFamily="2" charset="2"/>
              <a:buChar char="ü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95000"/>
              <a:buFont typeface="Wingdings" pitchFamily="2" charset="2"/>
              <a:buChar char="û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/>
            <a:r>
              <a:rPr lang="en-US" kern="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Not About Money </a:t>
            </a:r>
          </a:p>
          <a:p>
            <a:pPr marL="0" lvl="1" indent="0" algn="ctr"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</a:pPr>
            <a:r>
              <a:rPr lang="en-US" sz="2400" kern="0" dirty="0" smtClean="0">
                <a:solidFill>
                  <a:srgbClr val="080808"/>
                </a:solidFill>
              </a:rPr>
              <a:t>Energized Workers </a:t>
            </a:r>
            <a:r>
              <a:rPr lang="en-US" sz="2400" kern="0" dirty="0" smtClean="0">
                <a:solidFill>
                  <a:srgbClr val="080808"/>
                </a:solidFill>
                <a:sym typeface="Wingdings 3" panose="05040102010807070707" pitchFamily="18" charset="2"/>
              </a:rPr>
              <a:t></a:t>
            </a:r>
            <a:r>
              <a:rPr lang="en-US" sz="2400" kern="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en-US" sz="2400" kern="0" dirty="0">
                <a:solidFill>
                  <a:srgbClr val="080808"/>
                </a:solidFill>
              </a:rPr>
              <a:t>Delighted </a:t>
            </a:r>
            <a:r>
              <a:rPr lang="en-US" sz="2400" kern="0" dirty="0" smtClean="0">
                <a:solidFill>
                  <a:srgbClr val="080808"/>
                </a:solidFill>
              </a:rPr>
              <a:t>Customers </a:t>
            </a:r>
            <a:r>
              <a:rPr lang="en-US" sz="2400" kern="0" dirty="0" smtClean="0">
                <a:solidFill>
                  <a:srgbClr val="080808"/>
                </a:solidFill>
                <a:sym typeface="Wingdings 3" panose="05040102010807070707" pitchFamily="18" charset="2"/>
              </a:rPr>
              <a:t> Sustainable Profits</a:t>
            </a:r>
            <a:endParaRPr lang="en-US" sz="2400" kern="0" dirty="0">
              <a:solidFill>
                <a:srgbClr val="080808"/>
              </a:solidFill>
            </a:endParaRPr>
          </a:p>
          <a:p>
            <a:endParaRPr lang="en-US" kern="0" dirty="0">
              <a:solidFill>
                <a:srgbClr val="080808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6004" y="2530838"/>
            <a:ext cx="4045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80808"/>
                </a:solidFill>
              </a:rPr>
              <a:t>“The </a:t>
            </a:r>
            <a:r>
              <a:rPr lang="en-US" sz="1600" i="1" dirty="0">
                <a:solidFill>
                  <a:srgbClr val="080808"/>
                </a:solidFill>
              </a:rPr>
              <a:t>best moments [in </a:t>
            </a:r>
            <a:r>
              <a:rPr lang="en-US" sz="1600" i="1" dirty="0" smtClean="0">
                <a:solidFill>
                  <a:srgbClr val="080808"/>
                </a:solidFill>
              </a:rPr>
              <a:t>our lives] usually </a:t>
            </a:r>
            <a:r>
              <a:rPr lang="en-US" sz="1600" i="1" dirty="0">
                <a:solidFill>
                  <a:srgbClr val="080808"/>
                </a:solidFill>
              </a:rPr>
              <a:t>occur when a person’s body </a:t>
            </a:r>
            <a:r>
              <a:rPr lang="en-US" sz="1600" i="1" dirty="0" smtClean="0">
                <a:solidFill>
                  <a:srgbClr val="080808"/>
                </a:solidFill>
              </a:rPr>
              <a:t>or mind </a:t>
            </a:r>
            <a:r>
              <a:rPr lang="en-US" sz="1600" i="1" dirty="0">
                <a:solidFill>
                  <a:srgbClr val="080808"/>
                </a:solidFill>
              </a:rPr>
              <a:t>is stretched to </a:t>
            </a:r>
            <a:r>
              <a:rPr lang="en-US" sz="1600" i="1" dirty="0" smtClean="0">
                <a:solidFill>
                  <a:srgbClr val="080808"/>
                </a:solidFill>
              </a:rPr>
              <a:t>its limits </a:t>
            </a:r>
            <a:r>
              <a:rPr lang="en-US" sz="1600" i="1" dirty="0">
                <a:solidFill>
                  <a:srgbClr val="080808"/>
                </a:solidFill>
              </a:rPr>
              <a:t>in </a:t>
            </a:r>
            <a:r>
              <a:rPr lang="en-US" sz="1600" i="1" dirty="0" smtClean="0">
                <a:solidFill>
                  <a:srgbClr val="080808"/>
                </a:solidFill>
              </a:rPr>
              <a:t>a voluntary </a:t>
            </a:r>
            <a:r>
              <a:rPr lang="en-US" sz="1600" i="1" dirty="0">
                <a:solidFill>
                  <a:srgbClr val="080808"/>
                </a:solidFill>
              </a:rPr>
              <a:t>effort to accomplish </a:t>
            </a:r>
            <a:r>
              <a:rPr lang="en-US" sz="1600" i="1" dirty="0" smtClean="0">
                <a:solidFill>
                  <a:srgbClr val="080808"/>
                </a:solidFill>
              </a:rPr>
              <a:t>something </a:t>
            </a:r>
            <a:r>
              <a:rPr lang="en-US" sz="1600" i="1" dirty="0">
                <a:solidFill>
                  <a:srgbClr val="080808"/>
                </a:solidFill>
              </a:rPr>
              <a:t>difficult and worthwhile</a:t>
            </a:r>
            <a:r>
              <a:rPr lang="en-US" sz="1600" i="1" dirty="0" smtClean="0">
                <a:solidFill>
                  <a:srgbClr val="080808"/>
                </a:solidFill>
              </a:rPr>
              <a:t>.”</a:t>
            </a:r>
            <a:endParaRPr lang="en-US" sz="1600" dirty="0" smtClean="0">
              <a:solidFill>
                <a:srgbClr val="080808"/>
              </a:solidFill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20594" y="2545501"/>
            <a:ext cx="36715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80808"/>
                </a:solidFill>
              </a:rPr>
              <a:t>There are no instant experts in chess… </a:t>
            </a:r>
            <a:br>
              <a:rPr lang="en-US" sz="1600" i="1" dirty="0" smtClean="0">
                <a:solidFill>
                  <a:srgbClr val="080808"/>
                </a:solidFill>
              </a:rPr>
            </a:br>
            <a:r>
              <a:rPr lang="en-US" sz="1600" i="1" dirty="0" smtClean="0">
                <a:solidFill>
                  <a:srgbClr val="080808"/>
                </a:solidFill>
              </a:rPr>
              <a:t>We </a:t>
            </a:r>
            <a:r>
              <a:rPr lang="en-US" sz="1600" i="1" dirty="0">
                <a:solidFill>
                  <a:srgbClr val="080808"/>
                </a:solidFill>
              </a:rPr>
              <a:t>would estimate, very roughly, that a </a:t>
            </a:r>
            <a:r>
              <a:rPr lang="en-US" sz="1600" i="1" dirty="0" smtClean="0">
                <a:solidFill>
                  <a:srgbClr val="080808"/>
                </a:solidFill>
              </a:rPr>
              <a:t>[chess] master </a:t>
            </a:r>
            <a:r>
              <a:rPr lang="en-US" sz="1600" i="1" dirty="0">
                <a:solidFill>
                  <a:srgbClr val="080808"/>
                </a:solidFill>
              </a:rPr>
              <a:t>has spent perhaps 10,000 to 50,000 hours staring at chess </a:t>
            </a:r>
            <a:r>
              <a:rPr lang="en-US" sz="1600" i="1" dirty="0" smtClean="0">
                <a:solidFill>
                  <a:srgbClr val="080808"/>
                </a:solidFill>
              </a:rPr>
              <a:t>positions.</a:t>
            </a:r>
            <a:endParaRPr lang="en-US" sz="1600" i="1" dirty="0">
              <a:solidFill>
                <a:srgbClr val="080808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6004" y="5017240"/>
            <a:ext cx="39870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80808"/>
                </a:solidFill>
              </a:rPr>
              <a:t>In today’s world of apps and platforms, the boundary between developing and deploying software has largely disappeared. Continuous Delivery is now standard engineering practice for the web, cloud, mobile and </a:t>
            </a:r>
            <a:r>
              <a:rPr lang="en-US" sz="1600" i="1" dirty="0" err="1" smtClean="0">
                <a:solidFill>
                  <a:srgbClr val="080808"/>
                </a:solidFill>
              </a:rPr>
              <a:t>Saas</a:t>
            </a:r>
            <a:r>
              <a:rPr lang="en-US" sz="1600" i="1" dirty="0" smtClean="0">
                <a:solidFill>
                  <a:srgbClr val="080808"/>
                </a:solidFill>
              </a:rPr>
              <a:t> space. </a:t>
            </a:r>
            <a:endParaRPr lang="en-US" sz="1600" i="1" dirty="0">
              <a:solidFill>
                <a:srgbClr val="080808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486037" y="3585016"/>
            <a:ext cx="22156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rgbClr val="080808"/>
                </a:solidFill>
              </a:rPr>
              <a:t>Mihaly</a:t>
            </a:r>
            <a:r>
              <a:rPr lang="en-US" sz="1200" dirty="0">
                <a:solidFill>
                  <a:srgbClr val="080808"/>
                </a:solidFill>
              </a:rPr>
              <a:t> </a:t>
            </a:r>
            <a:r>
              <a:rPr lang="en-US" sz="1200" dirty="0" err="1" smtClean="0">
                <a:solidFill>
                  <a:srgbClr val="080808"/>
                </a:solidFill>
              </a:rPr>
              <a:t>Csikszentmihalyi</a:t>
            </a:r>
            <a:r>
              <a:rPr lang="en-US" sz="1200" dirty="0" smtClean="0">
                <a:solidFill>
                  <a:srgbClr val="080808"/>
                </a:solidFill>
              </a:rPr>
              <a:t> - 1991 </a:t>
            </a:r>
            <a:endParaRPr lang="en-US" sz="1200" dirty="0">
              <a:solidFill>
                <a:srgbClr val="080808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64786" y="3577405"/>
            <a:ext cx="27469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80808"/>
                </a:solidFill>
              </a:rPr>
              <a:t>Herbert Simon and William </a:t>
            </a:r>
            <a:r>
              <a:rPr lang="en-US" sz="1200" dirty="0" smtClean="0">
                <a:solidFill>
                  <a:srgbClr val="080808"/>
                </a:solidFill>
              </a:rPr>
              <a:t>Chase - 1973</a:t>
            </a:r>
            <a:endParaRPr lang="en-US" sz="1200" dirty="0">
              <a:solidFill>
                <a:srgbClr val="080808"/>
              </a:solidFill>
            </a:endParaRPr>
          </a:p>
        </p:txBody>
      </p:sp>
      <p:pic>
        <p:nvPicPr>
          <p:cNvPr id="27" name="Picture 8" descr="http://tui.gen-y.co.th/wp-content/uploads/2010/11/1014-OTOGETHER-Chile-Mine-Rescue_full_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175" y="5076166"/>
            <a:ext cx="1951379" cy="130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5020594" y="5017240"/>
            <a:ext cx="17510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i="1"/>
            </a:lvl1pPr>
          </a:lstStyle>
          <a:p>
            <a:r>
              <a:rPr lang="en-US" sz="1600" dirty="0">
                <a:solidFill>
                  <a:srgbClr val="080808"/>
                </a:solidFill>
              </a:rPr>
              <a:t>The energy fueled by being part of </a:t>
            </a:r>
            <a:br>
              <a:rPr lang="en-US" sz="1600" dirty="0">
                <a:solidFill>
                  <a:srgbClr val="080808"/>
                </a:solidFill>
              </a:rPr>
            </a:br>
            <a:r>
              <a:rPr lang="en-US" sz="1600" dirty="0">
                <a:solidFill>
                  <a:srgbClr val="080808"/>
                </a:solidFill>
              </a:rPr>
              <a:t>a winning team</a:t>
            </a:r>
            <a:r>
              <a:rPr lang="en-US" sz="1600" dirty="0" smtClean="0">
                <a:solidFill>
                  <a:srgbClr val="080808"/>
                </a:solidFill>
              </a:rPr>
              <a:t>. The pride of </a:t>
            </a:r>
            <a:r>
              <a:rPr lang="en-US" sz="1600" dirty="0">
                <a:solidFill>
                  <a:srgbClr val="080808"/>
                </a:solidFill>
              </a:rPr>
              <a:t>a </a:t>
            </a:r>
            <a:r>
              <a:rPr lang="en-US" sz="1600" dirty="0" smtClean="0">
                <a:solidFill>
                  <a:srgbClr val="080808"/>
                </a:solidFill>
              </a:rPr>
              <a:t/>
            </a:r>
            <a:br>
              <a:rPr lang="en-US" sz="1600" dirty="0" smtClean="0">
                <a:solidFill>
                  <a:srgbClr val="080808"/>
                </a:solidFill>
              </a:rPr>
            </a:br>
            <a:r>
              <a:rPr lang="en-US" sz="1600" dirty="0" smtClean="0">
                <a:solidFill>
                  <a:srgbClr val="080808"/>
                </a:solidFill>
              </a:rPr>
              <a:t>job </a:t>
            </a:r>
            <a:r>
              <a:rPr lang="en-US" sz="1600" dirty="0">
                <a:solidFill>
                  <a:srgbClr val="080808"/>
                </a:solidFill>
              </a:rPr>
              <a:t>well </a:t>
            </a:r>
            <a:r>
              <a:rPr lang="en-US" sz="1600" dirty="0" smtClean="0">
                <a:solidFill>
                  <a:srgbClr val="080808"/>
                </a:solidFill>
              </a:rPr>
              <a:t>done. </a:t>
            </a:r>
            <a:endParaRPr lang="en-US" sz="1600" dirty="0">
              <a:solidFill>
                <a:srgbClr val="080808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/>
          <a:srcRect b="17003"/>
          <a:stretch/>
        </p:blipFill>
        <p:spPr>
          <a:xfrm>
            <a:off x="6686175" y="0"/>
            <a:ext cx="2457826" cy="145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6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/>
      <p:bldP spid="17" grpId="0" build="p" animBg="1"/>
      <p:bldP spid="18" grpId="0" build="p" animBg="1"/>
      <p:bldP spid="19" grpId="0" animBg="1"/>
      <p:bldP spid="20" grpId="0"/>
      <p:bldP spid="21" grpId="0"/>
      <p:bldP spid="22" grpId="0"/>
      <p:bldP spid="23" grpId="0"/>
      <p:bldP spid="24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l="104" t="10517" r="-156" b="67030"/>
          <a:stretch/>
        </p:blipFill>
        <p:spPr>
          <a:xfrm>
            <a:off x="-5380" y="-10759"/>
            <a:ext cx="9218492" cy="1462103"/>
          </a:xfrm>
          <a:prstGeom prst="rect">
            <a:avLst/>
          </a:prstGeom>
        </p:spPr>
      </p:pic>
      <p:sp>
        <p:nvSpPr>
          <p:cNvPr id="28" name="Content Placeholder 8"/>
          <p:cNvSpPr txBox="1">
            <a:spLocks/>
          </p:cNvSpPr>
          <p:nvPr/>
        </p:nvSpPr>
        <p:spPr>
          <a:xfrm>
            <a:off x="229580" y="1599668"/>
            <a:ext cx="4317710" cy="48011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95000"/>
              <a:buFont typeface="Wingdings" pitchFamily="2" charset="2"/>
              <a:buChar char="ü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95000"/>
              <a:buFont typeface="Wingdings" pitchFamily="2" charset="2"/>
              <a:buChar char="û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>
                <a:solidFill>
                  <a:srgbClr val="080808"/>
                </a:solidFill>
              </a:rPr>
              <a:t>Remember times when:</a:t>
            </a:r>
          </a:p>
          <a:p>
            <a:pPr marL="296863" lvl="1" indent="-287338"/>
            <a:r>
              <a:rPr lang="en-US" sz="2400" dirty="0" smtClean="0">
                <a:solidFill>
                  <a:srgbClr val="080808"/>
                </a:solidFill>
              </a:rPr>
              <a:t>You are deeply engaged</a:t>
            </a:r>
          </a:p>
          <a:p>
            <a:pPr marL="296863" lvl="1" indent="-287338"/>
            <a:r>
              <a:rPr lang="en-US" sz="2400" dirty="0" smtClean="0">
                <a:solidFill>
                  <a:srgbClr val="080808"/>
                </a:solidFill>
              </a:rPr>
              <a:t>Distractions disappear</a:t>
            </a:r>
          </a:p>
          <a:p>
            <a:pPr marL="296863" lvl="1" indent="-287338"/>
            <a:r>
              <a:rPr lang="en-US" sz="2400" dirty="0" smtClean="0">
                <a:solidFill>
                  <a:srgbClr val="080808"/>
                </a:solidFill>
              </a:rPr>
              <a:t>Time evaporates</a:t>
            </a:r>
          </a:p>
          <a:p>
            <a:pPr marL="350838" lvl="1" indent="-342900">
              <a:buFont typeface="Wingdings" pitchFamily="2" charset="2"/>
              <a:buNone/>
            </a:pPr>
            <a:r>
              <a:rPr lang="en-US" sz="3200" dirty="0" smtClean="0">
                <a:solidFill>
                  <a:srgbClr val="080808"/>
                </a:solidFill>
              </a:rPr>
              <a:t>This is called </a:t>
            </a:r>
            <a:r>
              <a:rPr lang="en-US" sz="3200" i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FLOW</a:t>
            </a:r>
            <a:r>
              <a:rPr lang="en-US" sz="3200" i="1" dirty="0" smtClean="0">
                <a:solidFill>
                  <a:srgbClr val="080808"/>
                </a:solidFill>
              </a:rPr>
              <a:t>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1" y="152400"/>
            <a:ext cx="8849898" cy="1066800"/>
          </a:xfrm>
        </p:spPr>
        <p:txBody>
          <a:bodyPr/>
          <a:lstStyle/>
          <a:p>
            <a:r>
              <a:rPr lang="en-US" dirty="0" smtClean="0"/>
              <a:t>Lesson 1:  The Power of Challenge</a:t>
            </a:r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4087301" y="2155266"/>
            <a:ext cx="4811630" cy="4354920"/>
            <a:chOff x="433518" y="3889202"/>
            <a:chExt cx="3951815" cy="2707928"/>
          </a:xfrm>
        </p:grpSpPr>
        <p:sp>
          <p:nvSpPr>
            <p:cNvPr id="43" name="Freeform 42"/>
            <p:cNvSpPr/>
            <p:nvPr/>
          </p:nvSpPr>
          <p:spPr>
            <a:xfrm>
              <a:off x="743965" y="3894613"/>
              <a:ext cx="3641368" cy="2375276"/>
            </a:xfrm>
            <a:custGeom>
              <a:avLst/>
              <a:gdLst>
                <a:gd name="connsiteX0" fmla="*/ 2997501 w 3641368"/>
                <a:gd name="connsiteY0" fmla="*/ 43285 h 2375276"/>
                <a:gd name="connsiteX1" fmla="*/ 10821 w 3641368"/>
                <a:gd name="connsiteY1" fmla="*/ 2093922 h 2375276"/>
                <a:gd name="connsiteX2" fmla="*/ 0 w 3641368"/>
                <a:gd name="connsiteY2" fmla="*/ 2369865 h 2375276"/>
                <a:gd name="connsiteX3" fmla="*/ 270533 w 3641368"/>
                <a:gd name="connsiteY3" fmla="*/ 2375276 h 2375276"/>
                <a:gd name="connsiteX4" fmla="*/ 3625136 w 3641368"/>
                <a:gd name="connsiteY4" fmla="*/ 405799 h 2375276"/>
                <a:gd name="connsiteX5" fmla="*/ 3641368 w 3641368"/>
                <a:gd name="connsiteY5" fmla="*/ 0 h 2375276"/>
                <a:gd name="connsiteX6" fmla="*/ 2997501 w 3641368"/>
                <a:gd name="connsiteY6" fmla="*/ 43285 h 2375276"/>
                <a:gd name="connsiteX0" fmla="*/ 3073250 w 3641368"/>
                <a:gd name="connsiteY0" fmla="*/ 0 h 2375276"/>
                <a:gd name="connsiteX1" fmla="*/ 10821 w 3641368"/>
                <a:gd name="connsiteY1" fmla="*/ 2093922 h 2375276"/>
                <a:gd name="connsiteX2" fmla="*/ 0 w 3641368"/>
                <a:gd name="connsiteY2" fmla="*/ 2369865 h 2375276"/>
                <a:gd name="connsiteX3" fmla="*/ 270533 w 3641368"/>
                <a:gd name="connsiteY3" fmla="*/ 2375276 h 2375276"/>
                <a:gd name="connsiteX4" fmla="*/ 3625136 w 3641368"/>
                <a:gd name="connsiteY4" fmla="*/ 405799 h 2375276"/>
                <a:gd name="connsiteX5" fmla="*/ 3641368 w 3641368"/>
                <a:gd name="connsiteY5" fmla="*/ 0 h 2375276"/>
                <a:gd name="connsiteX6" fmla="*/ 3073250 w 3641368"/>
                <a:gd name="connsiteY6" fmla="*/ 0 h 2375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1368" h="2375276">
                  <a:moveTo>
                    <a:pt x="3073250" y="0"/>
                  </a:moveTo>
                  <a:lnTo>
                    <a:pt x="10821" y="2093922"/>
                  </a:lnTo>
                  <a:lnTo>
                    <a:pt x="0" y="2369865"/>
                  </a:lnTo>
                  <a:lnTo>
                    <a:pt x="270533" y="2375276"/>
                  </a:lnTo>
                  <a:lnTo>
                    <a:pt x="3625136" y="405799"/>
                  </a:lnTo>
                  <a:lnTo>
                    <a:pt x="3641368" y="0"/>
                  </a:lnTo>
                  <a:lnTo>
                    <a:pt x="307325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smtClean="0">
                <a:solidFill>
                  <a:srgbClr val="080808"/>
                </a:solidFill>
                <a:latin typeface="ACaslon Regular" charset="0"/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1046962" y="4316644"/>
              <a:ext cx="3322139" cy="1958655"/>
            </a:xfrm>
            <a:custGeom>
              <a:avLst/>
              <a:gdLst>
                <a:gd name="connsiteX0" fmla="*/ 0 w 3322139"/>
                <a:gd name="connsiteY0" fmla="*/ 1953245 h 1958655"/>
                <a:gd name="connsiteX1" fmla="*/ 2932572 w 3322139"/>
                <a:gd name="connsiteY1" fmla="*/ 232658 h 1958655"/>
                <a:gd name="connsiteX2" fmla="*/ 3322139 w 3322139"/>
                <a:gd name="connsiteY2" fmla="*/ 0 h 1958655"/>
                <a:gd name="connsiteX3" fmla="*/ 3213926 w 3322139"/>
                <a:gd name="connsiteY3" fmla="*/ 1958655 h 1958655"/>
                <a:gd name="connsiteX4" fmla="*/ 0 w 3322139"/>
                <a:gd name="connsiteY4" fmla="*/ 1953245 h 1958655"/>
                <a:gd name="connsiteX0" fmla="*/ 0 w 3322139"/>
                <a:gd name="connsiteY0" fmla="*/ 1953245 h 1958655"/>
                <a:gd name="connsiteX1" fmla="*/ 2932572 w 3322139"/>
                <a:gd name="connsiteY1" fmla="*/ 232658 h 1958655"/>
                <a:gd name="connsiteX2" fmla="*/ 3322139 w 3322139"/>
                <a:gd name="connsiteY2" fmla="*/ 0 h 1958655"/>
                <a:gd name="connsiteX3" fmla="*/ 3273443 w 3322139"/>
                <a:gd name="connsiteY3" fmla="*/ 1958655 h 1958655"/>
                <a:gd name="connsiteX4" fmla="*/ 0 w 3322139"/>
                <a:gd name="connsiteY4" fmla="*/ 1953245 h 195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2139" h="1958655">
                  <a:moveTo>
                    <a:pt x="0" y="1953245"/>
                  </a:moveTo>
                  <a:lnTo>
                    <a:pt x="2932572" y="232658"/>
                  </a:lnTo>
                  <a:lnTo>
                    <a:pt x="3322139" y="0"/>
                  </a:lnTo>
                  <a:lnTo>
                    <a:pt x="3273443" y="1958655"/>
                  </a:lnTo>
                  <a:lnTo>
                    <a:pt x="0" y="1953245"/>
                  </a:lnTo>
                  <a:close/>
                </a:path>
              </a:pathLst>
            </a:custGeom>
            <a:solidFill>
              <a:srgbClr val="6490B4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smtClean="0">
                <a:solidFill>
                  <a:srgbClr val="080808"/>
                </a:solidFill>
                <a:latin typeface="ACaslon Regular" charset="0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749377" y="3889202"/>
              <a:ext cx="3057018" cy="2072280"/>
            </a:xfrm>
            <a:custGeom>
              <a:avLst/>
              <a:gdLst>
                <a:gd name="connsiteX0" fmla="*/ 16232 w 2829770"/>
                <a:gd name="connsiteY0" fmla="*/ 167731 h 2039816"/>
                <a:gd name="connsiteX1" fmla="*/ 0 w 2829770"/>
                <a:gd name="connsiteY1" fmla="*/ 2039816 h 2039816"/>
                <a:gd name="connsiteX2" fmla="*/ 2829770 w 2829770"/>
                <a:gd name="connsiteY2" fmla="*/ 119035 h 2039816"/>
                <a:gd name="connsiteX3" fmla="*/ 21642 w 2829770"/>
                <a:gd name="connsiteY3" fmla="*/ 0 h 2039816"/>
                <a:gd name="connsiteX4" fmla="*/ 27053 w 2829770"/>
                <a:gd name="connsiteY4" fmla="*/ 362514 h 2039816"/>
                <a:gd name="connsiteX0" fmla="*/ 16232 w 2986679"/>
                <a:gd name="connsiteY0" fmla="*/ 167731 h 2039816"/>
                <a:gd name="connsiteX1" fmla="*/ 0 w 2986679"/>
                <a:gd name="connsiteY1" fmla="*/ 2039816 h 2039816"/>
                <a:gd name="connsiteX2" fmla="*/ 2986679 w 2986679"/>
                <a:gd name="connsiteY2" fmla="*/ 10822 h 2039816"/>
                <a:gd name="connsiteX3" fmla="*/ 21642 w 2986679"/>
                <a:gd name="connsiteY3" fmla="*/ 0 h 2039816"/>
                <a:gd name="connsiteX4" fmla="*/ 27053 w 2986679"/>
                <a:gd name="connsiteY4" fmla="*/ 362514 h 2039816"/>
                <a:gd name="connsiteX0" fmla="*/ 16232 w 3057018"/>
                <a:gd name="connsiteY0" fmla="*/ 200195 h 2072280"/>
                <a:gd name="connsiteX1" fmla="*/ 0 w 3057018"/>
                <a:gd name="connsiteY1" fmla="*/ 2072280 h 2072280"/>
                <a:gd name="connsiteX2" fmla="*/ 3057018 w 3057018"/>
                <a:gd name="connsiteY2" fmla="*/ 0 h 2072280"/>
                <a:gd name="connsiteX3" fmla="*/ 21642 w 3057018"/>
                <a:gd name="connsiteY3" fmla="*/ 32464 h 2072280"/>
                <a:gd name="connsiteX4" fmla="*/ 27053 w 3057018"/>
                <a:gd name="connsiteY4" fmla="*/ 394978 h 2072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018" h="2072280">
                  <a:moveTo>
                    <a:pt x="16232" y="200195"/>
                  </a:moveTo>
                  <a:lnTo>
                    <a:pt x="0" y="2072280"/>
                  </a:lnTo>
                  <a:lnTo>
                    <a:pt x="3057018" y="0"/>
                  </a:lnTo>
                  <a:lnTo>
                    <a:pt x="21642" y="32464"/>
                  </a:lnTo>
                  <a:cubicBezTo>
                    <a:pt x="23446" y="153302"/>
                    <a:pt x="25249" y="274140"/>
                    <a:pt x="27053" y="394978"/>
                  </a:cubicBezTo>
                </a:path>
              </a:pathLst>
            </a:custGeom>
            <a:solidFill>
              <a:srgbClr val="6490B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smtClean="0">
                <a:solidFill>
                  <a:srgbClr val="080808"/>
                </a:solidFill>
                <a:latin typeface="ACaslon Regular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 flipH="1">
              <a:off x="743966" y="3921666"/>
              <a:ext cx="27052" cy="235904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757491" y="6280710"/>
              <a:ext cx="356291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2064164" y="6258576"/>
              <a:ext cx="7072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80808"/>
                  </a:solidFill>
                  <a:latin typeface="Comic Sans MS" pitchFamily="66" charset="0"/>
                </a:rPr>
                <a:t>Skills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2157" y="4962196"/>
              <a:ext cx="12025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80808"/>
                  </a:solidFill>
                  <a:latin typeface="Comic Sans MS" pitchFamily="66" charset="0"/>
                </a:rPr>
                <a:t>Challenges</a:t>
              </a: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 flipV="1">
              <a:off x="743965" y="3894613"/>
              <a:ext cx="3073250" cy="209444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>
              <a:endCxn id="39" idx="2"/>
            </p:cNvCxnSpPr>
            <p:nvPr/>
          </p:nvCxnSpPr>
          <p:spPr bwMode="auto">
            <a:xfrm flipV="1">
              <a:off x="992855" y="4316644"/>
              <a:ext cx="3376246" cy="197488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2951589" y="5595701"/>
              <a:ext cx="10230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80808"/>
                  </a:solidFill>
                  <a:latin typeface="Comic Sans MS" pitchFamily="66" charset="0"/>
                </a:rPr>
                <a:t>Boredom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77719" y="4253706"/>
              <a:ext cx="9476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80808"/>
                  </a:solidFill>
                  <a:latin typeface="Comic Sans MS" pitchFamily="66" charset="0"/>
                </a:rPr>
                <a:t>Anxiety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 rot="19147549">
              <a:off x="1723831" y="4905670"/>
              <a:ext cx="1747797" cy="294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80808"/>
                  </a:solidFill>
                  <a:latin typeface="Comic Sans MS" pitchFamily="66" charset="0"/>
                </a:rPr>
                <a:t>Flow Channel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433518" y="4148914"/>
              <a:ext cx="337500" cy="2056779"/>
            </a:xfrm>
            <a:custGeom>
              <a:avLst/>
              <a:gdLst>
                <a:gd name="connsiteX0" fmla="*/ 337500 w 337500"/>
                <a:gd name="connsiteY0" fmla="*/ 0 h 2056779"/>
                <a:gd name="connsiteX1" fmla="*/ 310447 w 337500"/>
                <a:gd name="connsiteY1" fmla="*/ 1807157 h 205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7500" h="2056779">
                  <a:moveTo>
                    <a:pt x="337500" y="0"/>
                  </a:moveTo>
                  <a:cubicBezTo>
                    <a:pt x="49834" y="1308475"/>
                    <a:pt x="-237832" y="2616951"/>
                    <a:pt x="310447" y="1807157"/>
                  </a:cubicBezTo>
                </a:path>
              </a:pathLst>
            </a:custGeom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smtClean="0">
                <a:solidFill>
                  <a:srgbClr val="080808"/>
                </a:solidFill>
                <a:latin typeface="ACaslon Regular" charset="0"/>
              </a:endParaRPr>
            </a:p>
          </p:txBody>
        </p:sp>
      </p:grpSp>
      <p:sp>
        <p:nvSpPr>
          <p:cNvPr id="42" name="TextBox 1"/>
          <p:cNvSpPr txBox="1"/>
          <p:nvPr/>
        </p:nvSpPr>
        <p:spPr>
          <a:xfrm>
            <a:off x="229580" y="5856729"/>
            <a:ext cx="4088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>
                <a:solidFill>
                  <a:srgbClr val="080808"/>
                </a:solidFill>
              </a:rPr>
              <a:t>Mihaly</a:t>
            </a:r>
            <a:r>
              <a:rPr lang="en-US" sz="2400" b="1" dirty="0">
                <a:solidFill>
                  <a:srgbClr val="080808"/>
                </a:solidFill>
              </a:rPr>
              <a:t> </a:t>
            </a:r>
            <a:r>
              <a:rPr lang="en-US" sz="2400" b="1" dirty="0" err="1" smtClean="0">
                <a:solidFill>
                  <a:srgbClr val="080808"/>
                </a:solidFill>
              </a:rPr>
              <a:t>Csikszentmihalyi</a:t>
            </a:r>
            <a:r>
              <a:rPr lang="en-US" sz="2400" b="1" dirty="0" smtClean="0">
                <a:solidFill>
                  <a:srgbClr val="080808"/>
                </a:solidFill>
              </a:rPr>
              <a:t> </a:t>
            </a:r>
            <a:br>
              <a:rPr lang="en-US" sz="2400" b="1" dirty="0" smtClean="0">
                <a:solidFill>
                  <a:srgbClr val="080808"/>
                </a:solidFill>
              </a:rPr>
            </a:br>
            <a:r>
              <a:rPr lang="en-US" sz="2400" b="1" dirty="0" smtClean="0">
                <a:solidFill>
                  <a:srgbClr val="080808"/>
                </a:solidFill>
              </a:rPr>
              <a:t>(</a:t>
            </a:r>
            <a:r>
              <a:rPr lang="en-US" sz="2400" dirty="0" smtClean="0">
                <a:solidFill>
                  <a:srgbClr val="080808"/>
                </a:solidFill>
                <a:latin typeface="Arial Narrow" pitchFamily="34" charset="0"/>
              </a:rPr>
              <a:t>me-high chick-sent-me-high-</a:t>
            </a:r>
            <a:r>
              <a:rPr lang="en-US" sz="2400" dirty="0" err="1" smtClean="0">
                <a:solidFill>
                  <a:srgbClr val="080808"/>
                </a:solidFill>
                <a:latin typeface="Arial Narrow" pitchFamily="34" charset="0"/>
              </a:rPr>
              <a:t>ee</a:t>
            </a:r>
            <a:r>
              <a:rPr lang="en-US" sz="2400" dirty="0" smtClean="0">
                <a:solidFill>
                  <a:srgbClr val="080808"/>
                </a:solidFill>
                <a:latin typeface="Arial Narrow" pitchFamily="34" charset="0"/>
              </a:rPr>
              <a:t>)</a:t>
            </a:r>
            <a:endParaRPr lang="en-US" sz="2400" dirty="0">
              <a:solidFill>
                <a:srgbClr val="080808"/>
              </a:solidFill>
              <a:latin typeface="Arial Narrow" pitchFamily="34" charset="0"/>
            </a:endParaRPr>
          </a:p>
        </p:txBody>
      </p:sp>
      <p:pic>
        <p:nvPicPr>
          <p:cNvPr id="47" name="Picture 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82" y="4222789"/>
            <a:ext cx="1040481" cy="1576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7C85-1E8D-411E-9EF2-6B021D3FAC66}" type="datetime6">
              <a:rPr lang="en-US" smtClean="0"/>
              <a:pPr/>
              <a:t>October 13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Copyright©2013 Poppendieck.LLC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0367-6F4F-40E9-8B2E-6B50BE8AA18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2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ata\Dropbox\Book\Art\Intel Development Cyc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89" y="4414043"/>
            <a:ext cx="4651913" cy="211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106287" y="152400"/>
            <a:ext cx="6464634" cy="1066800"/>
          </a:xfrm>
        </p:spPr>
        <p:txBody>
          <a:bodyPr/>
          <a:lstStyle/>
          <a:p>
            <a:r>
              <a:rPr lang="en-US" dirty="0" smtClean="0"/>
              <a:t>Thriving on Challenge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207928" y="1526400"/>
            <a:ext cx="4069773" cy="219914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10000"/>
              </a:lnSpc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Challenge: Moore’s Law</a:t>
            </a:r>
          </a:p>
          <a:p>
            <a:pPr marL="0" indent="0" algn="ctr">
              <a:lnSpc>
                <a:spcPct val="110000"/>
              </a:lnSpc>
            </a:pPr>
            <a:r>
              <a:rPr lang="en-US" dirty="0" smtClean="0"/>
              <a:t>At Intel, every department is involved in Moore’s Law. </a:t>
            </a:r>
          </a:p>
          <a:p>
            <a:pPr marL="0" indent="0" algn="ctr"/>
            <a:r>
              <a:rPr lang="en-US" dirty="0" smtClean="0"/>
              <a:t>Including PDE.</a:t>
            </a:r>
          </a:p>
          <a:p>
            <a:pPr marL="0" indent="0" algn="ctr"/>
            <a:r>
              <a:rPr lang="en-US" sz="2300" dirty="0" smtClean="0"/>
              <a:t>(</a:t>
            </a:r>
            <a:r>
              <a:rPr lang="en-US" sz="2300" dirty="0"/>
              <a:t>Product Development Engineering</a:t>
            </a:r>
            <a:r>
              <a:rPr lang="en-US" sz="2300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185619" y="6414157"/>
            <a:ext cx="37227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80808"/>
                </a:solidFill>
                <a:latin typeface="Comic Sans MS" pitchFamily="66" charset="0"/>
              </a:rPr>
              <a:t>Post-silicon </a:t>
            </a:r>
            <a:r>
              <a:rPr lang="en-US" sz="1100" dirty="0">
                <a:solidFill>
                  <a:srgbClr val="080808"/>
                </a:solidFill>
                <a:latin typeface="Comic Sans MS" pitchFamily="66" charset="0"/>
              </a:rPr>
              <a:t>Validation Challenges, by </a:t>
            </a:r>
            <a:r>
              <a:rPr lang="en-US" sz="1100" dirty="0" err="1">
                <a:solidFill>
                  <a:srgbClr val="080808"/>
                </a:solidFill>
                <a:latin typeface="Comic Sans MS" pitchFamily="66" charset="0"/>
              </a:rPr>
              <a:t>Keshava</a:t>
            </a:r>
            <a:r>
              <a:rPr lang="en-US" sz="1100" dirty="0">
                <a:solidFill>
                  <a:srgbClr val="080808"/>
                </a:solidFill>
                <a:latin typeface="Comic Sans MS" pitchFamily="66" charset="0"/>
              </a:rPr>
              <a:t>, Hakim, </a:t>
            </a:r>
            <a:r>
              <a:rPr lang="en-US" sz="1100" dirty="0" smtClean="0">
                <a:solidFill>
                  <a:srgbClr val="080808"/>
                </a:solidFill>
                <a:latin typeface="Comic Sans MS" pitchFamily="66" charset="0"/>
              </a:rPr>
              <a:t>&amp; </a:t>
            </a:r>
            <a:r>
              <a:rPr lang="en-US" sz="1100" dirty="0" err="1">
                <a:solidFill>
                  <a:srgbClr val="080808"/>
                </a:solidFill>
                <a:latin typeface="Comic Sans MS" pitchFamily="66" charset="0"/>
              </a:rPr>
              <a:t>Prudvi</a:t>
            </a:r>
            <a:r>
              <a:rPr lang="en-US" sz="1100" dirty="0">
                <a:solidFill>
                  <a:srgbClr val="080808"/>
                </a:solidFill>
                <a:latin typeface="Comic Sans MS" pitchFamily="66" charset="0"/>
              </a:rPr>
              <a:t> (Intel), presented at DAC ’10, Anaheim, </a:t>
            </a:r>
            <a:r>
              <a:rPr lang="en-US" sz="1100" dirty="0" smtClean="0">
                <a:solidFill>
                  <a:srgbClr val="080808"/>
                </a:solidFill>
                <a:latin typeface="Comic Sans MS" pitchFamily="66" charset="0"/>
              </a:rPr>
              <a:t>2010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8475" y="3390661"/>
            <a:ext cx="452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From First Silicon to PRQ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8475" y="3858892"/>
            <a:ext cx="3964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(Product Readiness Qualification)</a:t>
            </a:r>
          </a:p>
        </p:txBody>
      </p:sp>
      <p:pic>
        <p:nvPicPr>
          <p:cNvPr id="4107" name="Picture 11" descr="D:\Data\Dropbox\Pictures\intel technolog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948" y="1579619"/>
            <a:ext cx="4594440" cy="273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Straight Connector 37"/>
          <p:cNvCxnSpPr>
            <a:stCxn id="41" idx="2"/>
          </p:cNvCxnSpPr>
          <p:nvPr/>
        </p:nvCxnSpPr>
        <p:spPr bwMode="auto">
          <a:xfrm flipH="1">
            <a:off x="5463961" y="2601648"/>
            <a:ext cx="434627" cy="252249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10000"/>
                <a:lumOff val="90000"/>
              </a:schemeClr>
            </a:solidFill>
            <a:prstDash val="solid"/>
            <a:round/>
            <a:headEnd type="diamond" w="med" len="med"/>
            <a:tailEnd type="triangle" w="med" len="med"/>
          </a:ln>
          <a:effectLst/>
        </p:spPr>
      </p:cxnSp>
      <p:cxnSp>
        <p:nvCxnSpPr>
          <p:cNvPr id="42" name="Straight Connector 41"/>
          <p:cNvCxnSpPr>
            <a:stCxn id="52" idx="2"/>
          </p:cNvCxnSpPr>
          <p:nvPr/>
        </p:nvCxnSpPr>
        <p:spPr bwMode="auto">
          <a:xfrm flipH="1">
            <a:off x="5463961" y="2601648"/>
            <a:ext cx="1147207" cy="299133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10000"/>
                <a:lumOff val="90000"/>
              </a:schemeClr>
            </a:solidFill>
            <a:prstDash val="solid"/>
            <a:round/>
            <a:headEnd type="diamond" w="med" len="med"/>
            <a:tailEnd type="triangle" w="med" len="med"/>
          </a:ln>
          <a:effectLst/>
        </p:spPr>
      </p:cxnSp>
      <p:cxnSp>
        <p:nvCxnSpPr>
          <p:cNvPr id="44" name="Straight Connector 43"/>
          <p:cNvCxnSpPr>
            <a:stCxn id="53" idx="2"/>
          </p:cNvCxnSpPr>
          <p:nvPr/>
        </p:nvCxnSpPr>
        <p:spPr bwMode="auto">
          <a:xfrm flipH="1">
            <a:off x="5463961" y="2601648"/>
            <a:ext cx="1804291" cy="346820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10000"/>
                <a:lumOff val="90000"/>
              </a:schemeClr>
            </a:solidFill>
            <a:prstDash val="solid"/>
            <a:round/>
            <a:headEnd type="diamond" w="med" len="med"/>
            <a:tailEnd type="triangle" w="med" len="med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5567960" y="2627336"/>
            <a:ext cx="5575" cy="2006372"/>
          </a:xfrm>
          <a:prstGeom prst="straightConnector1">
            <a:avLst/>
          </a:prstGeom>
          <a:noFill/>
          <a:ln w="28575" algn="ctr">
            <a:solidFill>
              <a:srgbClr val="C00000"/>
            </a:solidFill>
            <a:round/>
            <a:headEnd type="stealth" w="lg" len="lg"/>
            <a:tailEnd type="oval" w="lg" len="lg"/>
          </a:ln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7565359" y="2613573"/>
            <a:ext cx="52771" cy="2020135"/>
          </a:xfrm>
          <a:prstGeom prst="straightConnector1">
            <a:avLst/>
          </a:prstGeom>
          <a:noFill/>
          <a:ln w="28575" algn="ctr">
            <a:solidFill>
              <a:srgbClr val="C00000"/>
            </a:solidFill>
            <a:round/>
            <a:headEnd type="stealth" w="lg" len="lg"/>
            <a:tailEnd type="oval" w="lg" len="lg"/>
          </a:ln>
        </p:spPr>
      </p:cxnSp>
      <p:sp>
        <p:nvSpPr>
          <p:cNvPr id="11" name="Left Brace 10"/>
          <p:cNvSpPr/>
          <p:nvPr/>
        </p:nvSpPr>
        <p:spPr bwMode="auto">
          <a:xfrm rot="5400000">
            <a:off x="3417770" y="4916456"/>
            <a:ext cx="199326" cy="415382"/>
          </a:xfrm>
          <a:prstGeom prst="leftBrac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aslon Regular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3174819" y="5936503"/>
            <a:ext cx="501041" cy="133350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</p:spPr>
        <p:txBody>
          <a:bodyPr rtlCol="0" anchor="ctr"/>
          <a:lstStyle/>
          <a:p>
            <a:pPr algn="ctr" eaLnBrk="0" hangingPunct="0"/>
            <a:endParaRPr lang="en-US" sz="2800" dirty="0" smtClean="0">
              <a:solidFill>
                <a:srgbClr val="080808"/>
              </a:solidFill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3559180" y="4862559"/>
            <a:ext cx="335757" cy="161925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</p:spPr>
        <p:txBody>
          <a:bodyPr rtlCol="0" anchor="ctr"/>
          <a:lstStyle/>
          <a:p>
            <a:pPr algn="ctr" eaLnBrk="0" hangingPunct="0"/>
            <a:endParaRPr lang="en-US" sz="2800" dirty="0" smtClean="0">
              <a:solidFill>
                <a:srgbClr val="080808"/>
              </a:solidFill>
            </a:endParaRPr>
          </a:p>
        </p:txBody>
      </p:sp>
      <p:sp>
        <p:nvSpPr>
          <p:cNvPr id="40" name="Freeform 39"/>
          <p:cNvSpPr/>
          <p:nvPr/>
        </p:nvSpPr>
        <p:spPr bwMode="auto">
          <a:xfrm>
            <a:off x="3519540" y="3663211"/>
            <a:ext cx="452210" cy="1359068"/>
          </a:xfrm>
          <a:custGeom>
            <a:avLst/>
            <a:gdLst>
              <a:gd name="connsiteX0" fmla="*/ 5156 w 1280801"/>
              <a:gd name="connsiteY0" fmla="*/ 1473200 h 1473200"/>
              <a:gd name="connsiteX1" fmla="*/ 163201 w 1280801"/>
              <a:gd name="connsiteY1" fmla="*/ 863600 h 1473200"/>
              <a:gd name="connsiteX2" fmla="*/ 1083245 w 1280801"/>
              <a:gd name="connsiteY2" fmla="*/ 745067 h 1473200"/>
              <a:gd name="connsiteX3" fmla="*/ 1280801 w 1280801"/>
              <a:gd name="connsiteY3" fmla="*/ 0 h 14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0801" h="1473200">
                <a:moveTo>
                  <a:pt x="5156" y="1473200"/>
                </a:moveTo>
                <a:cubicBezTo>
                  <a:pt x="-5663" y="1229077"/>
                  <a:pt x="-16481" y="984955"/>
                  <a:pt x="163201" y="863600"/>
                </a:cubicBezTo>
                <a:cubicBezTo>
                  <a:pt x="342883" y="742244"/>
                  <a:pt x="896978" y="889000"/>
                  <a:pt x="1083245" y="745067"/>
                </a:cubicBezTo>
                <a:cubicBezTo>
                  <a:pt x="1269512" y="601134"/>
                  <a:pt x="1275156" y="300567"/>
                  <a:pt x="1280801" y="0"/>
                </a:cubicBezTo>
              </a:path>
            </a:pathLst>
          </a:custGeom>
          <a:noFill/>
          <a:ln w="28575" algn="ctr">
            <a:solidFill>
              <a:srgbClr val="C00000"/>
            </a:solidFill>
            <a:round/>
            <a:headEnd type="stealth" w="lg" len="lg"/>
            <a:tailEnd type="oval" w="lg" len="lg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080808"/>
              </a:solidFill>
              <a:latin typeface="ACaslon Regular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43738" y="2263094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456318" y="2263094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113402" y="2263094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54" name="Content Placeholder 20"/>
          <p:cNvSpPr txBox="1">
            <a:spLocks/>
          </p:cNvSpPr>
          <p:nvPr/>
        </p:nvSpPr>
        <p:spPr bwMode="auto">
          <a:xfrm>
            <a:off x="5090695" y="4943521"/>
            <a:ext cx="4053305" cy="140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95000"/>
              <a:buFont typeface="Wingdings" pitchFamily="2" charset="2"/>
              <a:buChar char="ü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95000"/>
              <a:buFont typeface="Wingdings" pitchFamily="2" charset="2"/>
              <a:buChar char="û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169863" indent="-169863">
              <a:spcBef>
                <a:spcPts val="1800"/>
              </a:spcBef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n-US" sz="20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2007-2008: Early Agile</a:t>
            </a:r>
          </a:p>
          <a:p>
            <a:pPr marL="169863" indent="-169863">
              <a:spcBef>
                <a:spcPts val="1800"/>
              </a:spcBef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n-US" sz="20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2009-2010: Advanced</a:t>
            </a:r>
            <a:r>
              <a:rPr lang="en-US" sz="20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Agile</a:t>
            </a:r>
          </a:p>
          <a:p>
            <a:pPr marL="169863" indent="-169863">
              <a:spcBef>
                <a:spcPts val="1800"/>
              </a:spcBef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n-US" sz="20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2011-2012: Beyond</a:t>
            </a:r>
            <a:r>
              <a:rPr lang="en-US" sz="20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Agile</a:t>
            </a:r>
            <a:endParaRPr lang="en-US" sz="2000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75536" y="4449042"/>
            <a:ext cx="1196674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Timeline </a:t>
            </a:r>
          </a:p>
        </p:txBody>
      </p:sp>
      <p:cxnSp>
        <p:nvCxnSpPr>
          <p:cNvPr id="56" name="Straight Arrow Connector 55"/>
          <p:cNvCxnSpPr>
            <a:stCxn id="24" idx="3"/>
          </p:cNvCxnSpPr>
          <p:nvPr/>
        </p:nvCxnSpPr>
        <p:spPr bwMode="auto">
          <a:xfrm>
            <a:off x="7172210" y="4633708"/>
            <a:ext cx="39314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8" name="Straight Arrow Connector 57"/>
          <p:cNvCxnSpPr>
            <a:stCxn id="24" idx="1"/>
          </p:cNvCxnSpPr>
          <p:nvPr/>
        </p:nvCxnSpPr>
        <p:spPr bwMode="auto">
          <a:xfrm flipH="1">
            <a:off x="5626645" y="4633708"/>
            <a:ext cx="348891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 flipV="1">
            <a:off x="3309742" y="5473196"/>
            <a:ext cx="0" cy="46330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>
            <a:stCxn id="36" idx="4"/>
            <a:endCxn id="11" idx="0"/>
          </p:cNvCxnSpPr>
          <p:nvPr/>
        </p:nvCxnSpPr>
        <p:spPr bwMode="auto">
          <a:xfrm flipH="1">
            <a:off x="3725124" y="5024484"/>
            <a:ext cx="1935" cy="19932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01" name="Straight Arrow Connector 4100"/>
          <p:cNvCxnSpPr>
            <a:stCxn id="8" idx="1"/>
          </p:cNvCxnSpPr>
          <p:nvPr/>
        </p:nvCxnSpPr>
        <p:spPr bwMode="auto">
          <a:xfrm flipH="1" flipV="1">
            <a:off x="4717855" y="6353149"/>
            <a:ext cx="467764" cy="2764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B49D-BD7F-4BBA-87F5-6BD6C1A4ED20}" type="datetime6">
              <a:rPr lang="en-US" smtClean="0"/>
              <a:pPr/>
              <a:t>October 13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Copyright©2013 Poppendieck.LLC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0367-6F4F-40E9-8B2E-6B50BE8AA18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/>
          <a:srcRect b="17003"/>
          <a:stretch/>
        </p:blipFill>
        <p:spPr>
          <a:xfrm>
            <a:off x="6686175" y="0"/>
            <a:ext cx="2457826" cy="145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46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8" grpId="0"/>
      <p:bldP spid="13" grpId="0"/>
      <p:bldP spid="15" grpId="0"/>
      <p:bldP spid="11" grpId="0" animBg="1"/>
      <p:bldP spid="35" grpId="0" animBg="1"/>
      <p:bldP spid="36" grpId="0" animBg="1"/>
      <p:bldP spid="40" grpId="0" animBg="1"/>
      <p:bldP spid="41" grpId="0"/>
      <p:bldP spid="52" grpId="0"/>
      <p:bldP spid="5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267" y="196415"/>
            <a:ext cx="6091431" cy="1020762"/>
          </a:xfrm>
        </p:spPr>
        <p:txBody>
          <a:bodyPr/>
          <a:lstStyle/>
          <a:p>
            <a:r>
              <a:rPr lang="en-US" dirty="0" smtClean="0"/>
              <a:t>Triple Productivity </a:t>
            </a:r>
            <a:br>
              <a:rPr lang="en-US" dirty="0" smtClean="0"/>
            </a:br>
            <a:r>
              <a:rPr lang="en-US" dirty="0" smtClean="0"/>
              <a:t>in 18 Months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622" y="1376343"/>
            <a:ext cx="4040188" cy="639762"/>
          </a:xfrm>
        </p:spPr>
        <p:txBody>
          <a:bodyPr/>
          <a:lstStyle/>
          <a:p>
            <a:r>
              <a:rPr lang="en-US" dirty="0" smtClean="0"/>
              <a:t>20011</a:t>
            </a:r>
            <a:r>
              <a:rPr lang="en-US" dirty="0"/>
              <a:t> – </a:t>
            </a:r>
            <a:r>
              <a:rPr lang="en-US" dirty="0" smtClean="0"/>
              <a:t>2012: Beyond Agile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6185" y="2048265"/>
            <a:ext cx="3903784" cy="4555819"/>
          </a:xfrm>
        </p:spPr>
        <p:txBody>
          <a:bodyPr/>
          <a:lstStyle/>
          <a:p>
            <a:r>
              <a:rPr lang="en-US" dirty="0" smtClean="0"/>
              <a:t>Moore’s Law required: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sz="2000" dirty="0" smtClean="0"/>
              <a:t>3X More Validation Cycles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	</a:t>
            </a:r>
            <a:r>
              <a:rPr lang="en-US" sz="2000" dirty="0" smtClean="0"/>
              <a:t>Same Funding and Time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 smtClean="0"/>
              <a:t>	18 months to figure it out.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>
              <a:spcBef>
                <a:spcPts val="4200"/>
              </a:spcBef>
            </a:pPr>
            <a:r>
              <a:rPr lang="en-US" dirty="0" smtClean="0"/>
              <a:t>3X Working Group:</a:t>
            </a:r>
          </a:p>
          <a:p>
            <a:pPr>
              <a:spcBef>
                <a:spcPts val="300"/>
              </a:spcBef>
            </a:pPr>
            <a:r>
              <a:rPr lang="en-US" dirty="0"/>
              <a:t>	</a:t>
            </a:r>
            <a:r>
              <a:rPr lang="en-US" sz="2000" dirty="0" smtClean="0"/>
              <a:t>Translate 3X to Specific Targets</a:t>
            </a:r>
          </a:p>
          <a:p>
            <a:r>
              <a:rPr lang="en-US" sz="2000" dirty="0"/>
              <a:t>	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/>
              <a:t>	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7926" y="1348208"/>
            <a:ext cx="4041775" cy="639762"/>
          </a:xfrm>
        </p:spPr>
        <p:txBody>
          <a:bodyPr/>
          <a:lstStyle/>
          <a:p>
            <a:r>
              <a:rPr lang="en-US" dirty="0" smtClean="0"/>
              <a:t>Lean Product Development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23319" y="2020131"/>
            <a:ext cx="4467463" cy="4262088"/>
          </a:xfrm>
        </p:spPr>
        <p:txBody>
          <a:bodyPr/>
          <a:lstStyle/>
          <a:p>
            <a:pPr marL="0" indent="0">
              <a:lnSpc>
                <a:spcPct val="85000"/>
              </a:lnSpc>
            </a:pPr>
            <a:r>
              <a:rPr lang="en-US" dirty="0"/>
              <a:t>Solution sets converge through a series of Integrating Events </a:t>
            </a:r>
            <a:r>
              <a:rPr lang="en-US" dirty="0" smtClean="0"/>
              <a:t>(IE’s) before detailed </a:t>
            </a:r>
            <a:r>
              <a:rPr lang="en-US" dirty="0"/>
              <a:t>design </a:t>
            </a:r>
            <a:r>
              <a:rPr lang="en-US" dirty="0" smtClean="0"/>
              <a:t>begins.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4457926" y="3143147"/>
            <a:ext cx="4467463" cy="3630214"/>
            <a:chOff x="4457926" y="3143147"/>
            <a:chExt cx="4467463" cy="3630214"/>
          </a:xfrm>
        </p:grpSpPr>
        <p:sp>
          <p:nvSpPr>
            <p:cNvPr id="11" name="Rectangle 10"/>
            <p:cNvSpPr/>
            <p:nvPr/>
          </p:nvSpPr>
          <p:spPr bwMode="auto">
            <a:xfrm>
              <a:off x="4457926" y="3143147"/>
              <a:ext cx="4467463" cy="3630214"/>
            </a:xfrm>
            <a:prstGeom prst="rect">
              <a:avLst/>
            </a:prstGeom>
            <a:solidFill>
              <a:srgbClr val="F8F8F8"/>
            </a:solidFill>
            <a:ln w="19050" algn="ctr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 eaLnBrk="0" hangingPunct="0"/>
              <a:endParaRPr lang="en-US" sz="2800" dirty="0" smtClean="0">
                <a:solidFill>
                  <a:srgbClr val="080808"/>
                </a:solidFill>
              </a:endParaRP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7926" y="3143147"/>
              <a:ext cx="4467463" cy="3460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108528" y="6434807"/>
              <a:ext cx="28168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8080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www.targetedconvergence.com </a:t>
              </a:r>
              <a:endParaRPr lang="en-US" sz="160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pic>
        <p:nvPicPr>
          <p:cNvPr id="4098" name="Picture 2" descr="D:\Data\Dropbox\Book\Art\Chapter 2 Intel 3x productivit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61" y="3503341"/>
            <a:ext cx="3705513" cy="214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A8678-AFCE-46CE-91FB-44330D242628}" type="datetime6">
              <a:rPr lang="en-US" smtClean="0"/>
              <a:pPr/>
              <a:t>October 13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Copyright©2013 Poppendieck.LLC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EFDACB-3889-4B18-A097-6606898F396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b="17003"/>
          <a:stretch/>
        </p:blipFill>
        <p:spPr>
          <a:xfrm>
            <a:off x="6686175" y="0"/>
            <a:ext cx="2457826" cy="145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5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00" y="152400"/>
            <a:ext cx="6267684" cy="1066800"/>
          </a:xfrm>
        </p:spPr>
        <p:txBody>
          <a:bodyPr/>
          <a:lstStyle/>
          <a:p>
            <a:r>
              <a:rPr lang="en-US" dirty="0" smtClean="0"/>
              <a:t>Have You Tested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095" y="1593850"/>
            <a:ext cx="8720486" cy="4883150"/>
          </a:xfrm>
        </p:spPr>
        <p:txBody>
          <a:bodyPr/>
          <a:lstStyle/>
          <a:p>
            <a:pPr marL="0" indent="0"/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Goal:  </a:t>
            </a:r>
            <a:r>
              <a:rPr lang="en-US" sz="2800" dirty="0" smtClean="0"/>
              <a:t>Every two weeks, over a 48 hour weekend, software will be validated by placing 55,000 units in test sockets.</a:t>
            </a:r>
          </a:p>
          <a:p>
            <a:pPr marL="0" indent="0"/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Feasibility: </a:t>
            </a:r>
            <a:r>
              <a:rPr lang="en-US" sz="2800" dirty="0" smtClean="0"/>
              <a:t>Robot specs show it is capable of doing this.</a:t>
            </a:r>
          </a:p>
          <a:p>
            <a:pPr marL="0" indent="0"/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Coach: </a:t>
            </a:r>
            <a:r>
              <a:rPr lang="en-US" sz="2800" dirty="0" smtClean="0"/>
              <a:t>Have you 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tested</a:t>
            </a:r>
            <a:r>
              <a:rPr lang="en-US" sz="2800" dirty="0" smtClean="0"/>
              <a:t> it?</a:t>
            </a:r>
          </a:p>
          <a:p>
            <a:pPr marL="0" indent="0"/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Team: </a:t>
            </a:r>
            <a:r>
              <a:rPr lang="en-US" sz="2800" dirty="0" smtClean="0"/>
              <a:t>No…but – </a:t>
            </a:r>
          </a:p>
          <a:p>
            <a:pPr marL="0" indent="228600"/>
            <a:r>
              <a:rPr lang="en-US" sz="2800" dirty="0" smtClean="0"/>
              <a:t>Team decided to test 1500 parts.</a:t>
            </a:r>
          </a:p>
          <a:p>
            <a:pPr marL="0" indent="228600"/>
            <a:r>
              <a:rPr lang="en-US" sz="2800" dirty="0" smtClean="0"/>
              <a:t>Robot broke down after 80….</a:t>
            </a:r>
          </a:p>
          <a:p>
            <a:pPr marL="512763" indent="0"/>
            <a:r>
              <a:rPr lang="en-US" sz="2400" i="1" dirty="0" smtClean="0"/>
              <a:t>It took a year of improvements </a:t>
            </a:r>
            <a:br>
              <a:rPr lang="en-US" sz="2400" i="1" dirty="0" smtClean="0"/>
            </a:br>
            <a:r>
              <a:rPr lang="en-US" sz="2400" i="1" dirty="0" smtClean="0"/>
              <a:t>for the robot to work reliably at</a:t>
            </a:r>
            <a:br>
              <a:rPr lang="en-US" sz="2400" i="1" dirty="0" smtClean="0"/>
            </a:br>
            <a:r>
              <a:rPr lang="en-US" sz="2400" i="1" dirty="0" smtClean="0"/>
              <a:t>the needed volume and speed.</a:t>
            </a:r>
          </a:p>
          <a:p>
            <a:pPr marL="0" indent="0"/>
            <a:endParaRPr lang="en-US" sz="2800" dirty="0" smtClean="0"/>
          </a:p>
        </p:txBody>
      </p:sp>
      <p:pic>
        <p:nvPicPr>
          <p:cNvPr id="9219" name="Picture 3" descr="D:\Data\Dropbox\Pictures\robotar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04412" y="2995773"/>
            <a:ext cx="3882483" cy="349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C864-A7D0-4E39-966E-6FE49D9F7C44}" type="datetime6">
              <a:rPr lang="en-US" smtClean="0"/>
              <a:pPr/>
              <a:t>October 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Copyright©2013 Poppendieck.LLC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0367-6F4F-40E9-8B2E-6B50BE8AA18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17003"/>
          <a:stretch/>
        </p:blipFill>
        <p:spPr>
          <a:xfrm>
            <a:off x="6686175" y="0"/>
            <a:ext cx="2457826" cy="145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0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Data\Dropbox\Book\Art\Chapter 2 - intel - overview 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0" y="2982256"/>
            <a:ext cx="9129470" cy="357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D:\Data\Dropbox\Book\Art\Chapter 2 - intel - single cyc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421"/>
            <a:ext cx="9144000" cy="266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50484-A2B1-4D40-A8A8-3D2F46905748}" type="datetime6">
              <a:rPr lang="en-US" smtClean="0"/>
              <a:pPr/>
              <a:t>October 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Copyright©2013 Poppendieck.LLC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EFDACB-3889-4B18-A097-6606898F396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l="104" t="10517" r="-156" b="67030"/>
          <a:stretch/>
        </p:blipFill>
        <p:spPr>
          <a:xfrm>
            <a:off x="-5380" y="-10759"/>
            <a:ext cx="9218492" cy="1462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66" y="195958"/>
            <a:ext cx="8667461" cy="1066800"/>
          </a:xfrm>
        </p:spPr>
        <p:txBody>
          <a:bodyPr>
            <a:noAutofit/>
          </a:bodyPr>
          <a:lstStyle/>
          <a:p>
            <a:r>
              <a:rPr lang="en-US" dirty="0" smtClean="0"/>
              <a:t>Lesson 2:</a:t>
            </a:r>
            <a:r>
              <a:rPr lang="en-US" dirty="0"/>
              <a:t> </a:t>
            </a:r>
            <a:r>
              <a:rPr lang="en-US" dirty="0" smtClean="0"/>
              <a:t> The Need for Expertise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1"/>
          </p:nvPr>
        </p:nvSpPr>
        <p:spPr>
          <a:xfrm>
            <a:off x="1187604" y="1561376"/>
            <a:ext cx="6361771" cy="1000621"/>
          </a:xfrm>
          <a:ln>
            <a:solidFill>
              <a:schemeClr val="tx1"/>
            </a:solidFill>
          </a:ln>
        </p:spPr>
        <p:txBody>
          <a:bodyPr tIns="137160">
            <a:normAutofit fontScale="70000" lnSpcReduction="20000"/>
          </a:bodyPr>
          <a:lstStyle/>
          <a:p>
            <a:pPr marL="1087438" indent="0">
              <a:spcBef>
                <a:spcPts val="1200"/>
              </a:spcBef>
            </a:pPr>
            <a:r>
              <a:rPr lang="en-US" dirty="0" smtClean="0"/>
              <a:t>Decades of successful software engineering without detailed specifications, a backlog of stories, or long list of features and functions.</a:t>
            </a:r>
          </a:p>
          <a:p>
            <a:endParaRPr lang="en-US" dirty="0"/>
          </a:p>
        </p:txBody>
      </p:sp>
      <p:pic>
        <p:nvPicPr>
          <p:cNvPr id="1026" name="Picture 2" descr="D:\Data\Dropbox\Office\Pictures\Mary\Mary-120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232" y="1567545"/>
            <a:ext cx="968796" cy="99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560298"/>
            <a:ext cx="8601075" cy="312812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Requirements for a Process Control System</a:t>
            </a:r>
          </a:p>
          <a:p>
            <a:pPr marL="514350" indent="-514350">
              <a:spcBef>
                <a:spcPts val="600"/>
              </a:spcBef>
              <a:buAutoNum type="arabicPeriod"/>
            </a:pPr>
            <a:r>
              <a:rPr lang="en-US" dirty="0" smtClean="0"/>
              <a:t>It has to make good product.</a:t>
            </a:r>
          </a:p>
          <a:p>
            <a:pPr marL="514350" indent="-514350">
              <a:spcBef>
                <a:spcPts val="600"/>
              </a:spcBef>
              <a:buAutoNum type="arabicPeriod"/>
            </a:pPr>
            <a:r>
              <a:rPr lang="en-US" dirty="0" smtClean="0"/>
              <a:t>It MUST be on time.</a:t>
            </a:r>
          </a:p>
          <a:p>
            <a:pPr marL="514350" indent="-514350">
              <a:spcBef>
                <a:spcPts val="600"/>
              </a:spcBef>
              <a:buAutoNum type="arabicPeriod"/>
            </a:pPr>
            <a:r>
              <a:rPr lang="en-US" dirty="0" smtClean="0"/>
              <a:t>Operators must find it convenient to use.</a:t>
            </a:r>
          </a:p>
          <a:p>
            <a:pPr marL="514350" indent="-514350">
              <a:spcBef>
                <a:spcPts val="600"/>
              </a:spcBef>
              <a:buAutoNum type="arabicPeriod"/>
            </a:pPr>
            <a:r>
              <a:rPr lang="en-US" dirty="0" smtClean="0"/>
              <a:t>It will be maintained by the plant engineer.</a:t>
            </a:r>
          </a:p>
          <a:p>
            <a:pPr marL="514350" indent="-514350">
              <a:spcBef>
                <a:spcPts val="600"/>
              </a:spcBef>
              <a:buAutoNum type="arabicPeriod"/>
            </a:pPr>
            <a:r>
              <a:rPr lang="en-US" dirty="0" smtClean="0"/>
              <a:t>It should contain the latest technology.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8133" y="5986220"/>
            <a:ext cx="4968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Everything else is design!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B456-DDE5-4C3C-BD0E-A92AA0BB32C6}" type="datetime6">
              <a:rPr lang="en-US" smtClean="0"/>
              <a:pPr/>
              <a:t>October 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Copyright©2013 Poppendieck.LLC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EFDACB-3889-4B18-A097-6606898F396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8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  <p:bldP spid="3" grpId="0"/>
    </p:bldLst>
  </p:timing>
</p:sld>
</file>

<file path=ppt/theme/theme1.xml><?xml version="1.0" encoding="utf-8"?>
<a:theme xmlns:a="http://schemas.openxmlformats.org/drawingml/2006/main" name="LLC2009">
  <a:themeElements>
    <a:clrScheme name="1_Business vision design template 1">
      <a:dk1>
        <a:srgbClr val="080808"/>
      </a:dk1>
      <a:lt1>
        <a:srgbClr val="74C8E6"/>
      </a:lt1>
      <a:dk2>
        <a:srgbClr val="000000"/>
      </a:dk2>
      <a:lt2>
        <a:srgbClr val="080808"/>
      </a:lt2>
      <a:accent1>
        <a:srgbClr val="68A2B6"/>
      </a:accent1>
      <a:accent2>
        <a:srgbClr val="4192BF"/>
      </a:accent2>
      <a:accent3>
        <a:srgbClr val="BCE0F0"/>
      </a:accent3>
      <a:accent4>
        <a:srgbClr val="060606"/>
      </a:accent4>
      <a:accent5>
        <a:srgbClr val="B9CED7"/>
      </a:accent5>
      <a:accent6>
        <a:srgbClr val="3A84AD"/>
      </a:accent6>
      <a:hlink>
        <a:srgbClr val="3963AF"/>
      </a:hlink>
      <a:folHlink>
        <a:srgbClr val="000066"/>
      </a:folHlink>
    </a:clrScheme>
    <a:fontScheme name="1_Business vision design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490B4"/>
        </a:solidFill>
        <a:ln>
          <a:solidFill>
            <a:srgbClr val="C00000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Caslon Regula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Caslon Regular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200" dirty="0" smtClean="0">
            <a:latin typeface="Comic Sans MS" pitchFamily="66" charset="0"/>
          </a:defRPr>
        </a:defPPr>
      </a:lstStyle>
    </a:txDef>
  </a:objectDefaults>
  <a:extraClrSchemeLst>
    <a:extraClrScheme>
      <a:clrScheme name="1_Business vision design template 1">
        <a:dk1>
          <a:srgbClr val="080808"/>
        </a:dk1>
        <a:lt1>
          <a:srgbClr val="74C8E6"/>
        </a:lt1>
        <a:dk2>
          <a:srgbClr val="000000"/>
        </a:dk2>
        <a:lt2>
          <a:srgbClr val="080808"/>
        </a:lt2>
        <a:accent1>
          <a:srgbClr val="68A2B6"/>
        </a:accent1>
        <a:accent2>
          <a:srgbClr val="4192BF"/>
        </a:accent2>
        <a:accent3>
          <a:srgbClr val="BCE0F0"/>
        </a:accent3>
        <a:accent4>
          <a:srgbClr val="060606"/>
        </a:accent4>
        <a:accent5>
          <a:srgbClr val="B9CED7"/>
        </a:accent5>
        <a:accent6>
          <a:srgbClr val="3A84AD"/>
        </a:accent6>
        <a:hlink>
          <a:srgbClr val="3963AF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12497</TotalTime>
  <Words>1395</Words>
  <Application>Microsoft Office PowerPoint</Application>
  <PresentationFormat>On-screen Show (4:3)</PresentationFormat>
  <Paragraphs>451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ACaslon Regular</vt:lpstr>
      <vt:lpstr>Albertus Extra Bold</vt:lpstr>
      <vt:lpstr>Arial</vt:lpstr>
      <vt:lpstr>Arial Black</vt:lpstr>
      <vt:lpstr>Arial Narrow</vt:lpstr>
      <vt:lpstr>Calibri</vt:lpstr>
      <vt:lpstr>Comic Sans MS</vt:lpstr>
      <vt:lpstr>Harrington</vt:lpstr>
      <vt:lpstr>Times New Roman</vt:lpstr>
      <vt:lpstr>Wingdings</vt:lpstr>
      <vt:lpstr>Wingdings 3</vt:lpstr>
      <vt:lpstr>LLC2009</vt:lpstr>
      <vt:lpstr>The Lean Mindset</vt:lpstr>
      <vt:lpstr>Against All Odds</vt:lpstr>
      <vt:lpstr>Four Lessons</vt:lpstr>
      <vt:lpstr>Lesson 1:  The Power of Challenge</vt:lpstr>
      <vt:lpstr>Thriving on Challenge</vt:lpstr>
      <vt:lpstr>Triple Productivity  in 18 Months</vt:lpstr>
      <vt:lpstr>Have You Tested It?</vt:lpstr>
      <vt:lpstr>PowerPoint Presentation</vt:lpstr>
      <vt:lpstr>Lesson 2:  The Need for Expertise</vt:lpstr>
      <vt:lpstr>Where Does Expertise  Come From?</vt:lpstr>
      <vt:lpstr>The Four Elements of  Deliberate Practice</vt:lpstr>
      <vt:lpstr>Lesson 3:  Think  Try  Learn </vt:lpstr>
      <vt:lpstr>Software Engineering Today</vt:lpstr>
      <vt:lpstr>How Spotify Builds Products</vt:lpstr>
      <vt:lpstr>Lesson 4:  It’s Not About Money</vt:lpstr>
      <vt:lpstr>Data Liberation</vt:lpstr>
      <vt:lpstr>The Satisfaction of a Job Well Done</vt:lpstr>
      <vt:lpstr>Lesson 5:  It’s About FLOW</vt:lpstr>
      <vt:lpstr>How can we get done faster?</vt:lpstr>
      <vt:lpstr>Why aren’t we predictable?</vt:lpstr>
      <vt:lpstr>The Lean Mindset</vt:lpstr>
      <vt:lpstr>Thank You!</vt:lpstr>
    </vt:vector>
  </TitlesOfParts>
  <Company>Poppendieck.LLC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</dc:creator>
  <cp:lastModifiedBy>Mary</cp:lastModifiedBy>
  <cp:revision>854</cp:revision>
  <cp:lastPrinted>2013-06-07T15:29:02Z</cp:lastPrinted>
  <dcterms:created xsi:type="dcterms:W3CDTF">2010-07-09T15:23:42Z</dcterms:created>
  <dcterms:modified xsi:type="dcterms:W3CDTF">2013-10-18T20:08:59Z</dcterms:modified>
</cp:coreProperties>
</file>